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701" r:id="rId2"/>
    <p:sldMasterId id="2147483707" r:id="rId3"/>
    <p:sldMasterId id="2147483713" r:id="rId4"/>
  </p:sldMasterIdLst>
  <p:notesMasterIdLst>
    <p:notesMasterId r:id="rId25"/>
  </p:notesMasterIdLst>
  <p:sldIdLst>
    <p:sldId id="257" r:id="rId5"/>
    <p:sldId id="259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2" r:id="rId14"/>
    <p:sldId id="282" r:id="rId15"/>
    <p:sldId id="265" r:id="rId16"/>
    <p:sldId id="273" r:id="rId17"/>
    <p:sldId id="275" r:id="rId18"/>
    <p:sldId id="276" r:id="rId19"/>
    <p:sldId id="278" r:id="rId20"/>
    <p:sldId id="277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60"/>
    <p:restoredTop sz="94709"/>
  </p:normalViewPr>
  <p:slideViewPr>
    <p:cSldViewPr snapToGrid="0">
      <p:cViewPr varScale="1">
        <p:scale>
          <a:sx n="106" d="100"/>
          <a:sy n="106" d="100"/>
        </p:scale>
        <p:origin x="2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D9DF5-9585-F145-9C1F-3947B650B073}" type="datetimeFigureOut">
              <a:rPr lang="en-CN" smtClean="0"/>
              <a:t>2026/6/27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BDD77-CBF8-2E46-A3A7-AE4BB2824A3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3467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Expose</a:t>
            </a:r>
            <a:r>
              <a:rPr lang="zh-CN" altLang="en-US" dirty="0"/>
              <a:t> </a:t>
            </a:r>
            <a:r>
              <a:rPr lang="en-US" altLang="zh-CN" dirty="0"/>
              <a:t>more fine-grained structure for:</a:t>
            </a:r>
            <a:endParaRPr lang="en-CN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1200" dirty="0"/>
              <a:t>Unprovability results are easier (compared to </a:t>
            </a:r>
            <a:r>
              <a:rPr lang="en-CN" sz="1200" b="1" dirty="0"/>
              <a:t>APC</a:t>
            </a:r>
            <a:r>
              <a:rPr lang="en-CN" sz="1200" b="1" baseline="-25000" dirty="0"/>
              <a:t>1</a:t>
            </a:r>
            <a:r>
              <a:rPr lang="en-CN" sz="1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1200" dirty="0"/>
              <a:t>Weaker unprovability assumptions for cryptography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1200" dirty="0"/>
              <a:t>More applications to be discovered!</a:t>
            </a:r>
          </a:p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BDD77-CBF8-2E46-A3A7-AE4BB2824A3C}" type="slidenum">
              <a:rPr lang="en-CN" smtClean="0"/>
              <a:t>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35532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BDD77-CBF8-2E46-A3A7-AE4BB2824A3C}" type="slidenum">
              <a:rPr lang="en-CN" smtClean="0"/>
              <a:t>13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1255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 Main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2DA4FFB-26C5-FEA4-7430-D039D70FCF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590FEB9-4E20-F153-F0DA-610723047ED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54068" y="223820"/>
            <a:ext cx="3625882" cy="58554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EB71D13-9507-AEAB-AFA8-C885097016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958" y="1778261"/>
            <a:ext cx="9963805" cy="520907"/>
          </a:xfrm>
        </p:spPr>
        <p:txBody>
          <a:bodyPr anchor="t" anchorCtr="0">
            <a:noAutofit/>
          </a:bodyPr>
          <a:lstStyle>
            <a:lvl1pPr algn="l">
              <a:lnSpc>
                <a:spcPts val="4400"/>
              </a:lnSpc>
              <a:defRPr sz="4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 – Max 38 characters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0EDD1A9-92D2-FF96-FA55-0E10A68C1AD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8958" y="2307394"/>
            <a:ext cx="9963805" cy="1825486"/>
          </a:xfrm>
        </p:spPr>
        <p:txBody>
          <a:bodyPr>
            <a:noAutofit/>
          </a:bodyPr>
          <a:lstStyle>
            <a:lvl1pPr marL="0" indent="0">
              <a:lnSpc>
                <a:spcPts val="4400"/>
              </a:lnSpc>
              <a:buNone/>
              <a:defRPr sz="4200"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Secondary Title – Max 100 characters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6434C78-E82D-74AC-6F98-18C5A3C443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885" y="5867858"/>
            <a:ext cx="4114800" cy="642269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ts val="164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</a:t>
            </a:r>
            <a:br>
              <a:rPr lang="en-US" dirty="0"/>
            </a:br>
            <a:r>
              <a:rPr lang="en-US" dirty="0"/>
              <a:t>Your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E5259085-837B-D02B-1F74-EC07AE53C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1885" y="5867858"/>
            <a:ext cx="4114800" cy="642269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ts val="164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357981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EA6A74-8F34-3AC8-D8D7-B16E4DFE7340}"/>
              </a:ext>
            </a:extLst>
          </p:cNvPr>
          <p:cNvSpPr/>
          <p:nvPr/>
        </p:nvSpPr>
        <p:spPr>
          <a:xfrm>
            <a:off x="6197848" y="1169003"/>
            <a:ext cx="5666405" cy="49206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3F3A2D-940D-D013-017B-63694756DBC9}"/>
              </a:ext>
            </a:extLst>
          </p:cNvPr>
          <p:cNvSpPr/>
          <p:nvPr/>
        </p:nvSpPr>
        <p:spPr>
          <a:xfrm>
            <a:off x="313481" y="1169003"/>
            <a:ext cx="5666405" cy="49206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D29D3A-3F37-9592-DD8A-41ABEC44FA28}"/>
              </a:ext>
            </a:extLst>
          </p:cNvPr>
          <p:cNvSpPr txBox="1"/>
          <p:nvPr/>
        </p:nvSpPr>
        <p:spPr>
          <a:xfrm>
            <a:off x="9229912" y="6350714"/>
            <a:ext cx="2648607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F0F02A92-B497-3B47-85FA-49EC792AEAD1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2FD8EF3-A812-D37C-5E6C-3D89CAAE6BBD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18589" y="229389"/>
            <a:ext cx="5661297" cy="7866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Slide Description – Max 200 characters</a:t>
            </a:r>
          </a:p>
        </p:txBody>
      </p:sp>
      <p:sp>
        <p:nvSpPr>
          <p:cNvPr id="15" name="Chart Placeholder 14">
            <a:extLst>
              <a:ext uri="{FF2B5EF4-FFF2-40B4-BE49-F238E27FC236}">
                <a16:creationId xmlns:a16="http://schemas.microsoft.com/office/drawing/2014/main" id="{AD7B6E31-BB63-BABB-3A25-BC1539FC82A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546538" y="1414732"/>
            <a:ext cx="5202621" cy="4485736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chart</a:t>
            </a:r>
          </a:p>
        </p:txBody>
      </p:sp>
      <p:sp>
        <p:nvSpPr>
          <p:cNvPr id="6" name="Chart Placeholder 14">
            <a:extLst>
              <a:ext uri="{FF2B5EF4-FFF2-40B4-BE49-F238E27FC236}">
                <a16:creationId xmlns:a16="http://schemas.microsoft.com/office/drawing/2014/main" id="{865B7184-5EEB-2ED7-8DF8-7BA53322A2D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432331" y="1414732"/>
            <a:ext cx="5213131" cy="4485736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chart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BF7291-D851-C415-1B3D-624435C9B98C}"/>
              </a:ext>
            </a:extLst>
          </p:cNvPr>
          <p:cNvSpPr txBox="1"/>
          <p:nvPr/>
        </p:nvSpPr>
        <p:spPr>
          <a:xfrm>
            <a:off x="313481" y="6366860"/>
            <a:ext cx="2648607" cy="2546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Massachusetts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315727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86AB9-B8FF-EC56-AC3E-4893BFF23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993" y="223660"/>
            <a:ext cx="3275550" cy="810991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200"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– Max 70 characters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FA3824-6F15-FD86-D30D-55E8798F55A1}"/>
              </a:ext>
            </a:extLst>
          </p:cNvPr>
          <p:cNvSpPr txBox="1"/>
          <p:nvPr/>
        </p:nvSpPr>
        <p:spPr>
          <a:xfrm>
            <a:off x="9229912" y="6350714"/>
            <a:ext cx="2648607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F0F02A92-B497-3B47-85FA-49EC792AEAD1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9A4663-FCEF-5719-12CF-5612C4299DDB}"/>
              </a:ext>
            </a:extLst>
          </p:cNvPr>
          <p:cNvCxnSpPr>
            <a:cxnSpLocks/>
          </p:cNvCxnSpPr>
          <p:nvPr/>
        </p:nvCxnSpPr>
        <p:spPr>
          <a:xfrm>
            <a:off x="319421" y="1166648"/>
            <a:ext cx="180198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54A9D41-333E-5D1B-DBDD-1B792437361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05060" y="209306"/>
            <a:ext cx="7464425" cy="596582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1000"/>
              </a:spcBef>
              <a:spcAft>
                <a:spcPts val="1200"/>
              </a:spcAft>
              <a:defRPr/>
            </a:lvl2pPr>
            <a:lvl3pPr>
              <a:spcBef>
                <a:spcPts val="1000"/>
              </a:spcBef>
              <a:spcAft>
                <a:spcPts val="1200"/>
              </a:spcAft>
              <a:defRPr/>
            </a:lvl3pPr>
            <a:lvl4pPr>
              <a:spcBef>
                <a:spcPts val="1000"/>
              </a:spcBef>
              <a:spcAft>
                <a:spcPts val="1200"/>
              </a:spcAft>
              <a:defRPr/>
            </a:lvl4pPr>
            <a:lvl5pPr>
              <a:spcBef>
                <a:spcPts val="100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Slide Text – Max 670 characters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200CB3-43FC-4FB5-41C5-FEB87A7497D8}"/>
              </a:ext>
            </a:extLst>
          </p:cNvPr>
          <p:cNvSpPr txBox="1"/>
          <p:nvPr/>
        </p:nvSpPr>
        <p:spPr>
          <a:xfrm>
            <a:off x="313481" y="6366860"/>
            <a:ext cx="2648607" cy="2546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Massachusetts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686056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86AB9-B8FF-EC56-AC3E-4893BFF23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992" y="223659"/>
            <a:ext cx="5693646" cy="1535947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200"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– Max 70 characters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FA3824-6F15-FD86-D30D-55E8798F55A1}"/>
              </a:ext>
            </a:extLst>
          </p:cNvPr>
          <p:cNvSpPr txBox="1"/>
          <p:nvPr/>
        </p:nvSpPr>
        <p:spPr>
          <a:xfrm>
            <a:off x="9229912" y="6350714"/>
            <a:ext cx="2648607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F0F02A92-B497-3B47-85FA-49EC792AEAD1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9A4663-FCEF-5719-12CF-5612C4299DDB}"/>
              </a:ext>
            </a:extLst>
          </p:cNvPr>
          <p:cNvCxnSpPr>
            <a:cxnSpLocks/>
          </p:cNvCxnSpPr>
          <p:nvPr/>
        </p:nvCxnSpPr>
        <p:spPr>
          <a:xfrm>
            <a:off x="319421" y="2022990"/>
            <a:ext cx="180198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1224CB-8AE7-5506-BC70-E5FDF520901B}"/>
              </a:ext>
            </a:extLst>
          </p:cNvPr>
          <p:cNvCxnSpPr>
            <a:cxnSpLocks/>
          </p:cNvCxnSpPr>
          <p:nvPr/>
        </p:nvCxnSpPr>
        <p:spPr>
          <a:xfrm>
            <a:off x="4215651" y="2022990"/>
            <a:ext cx="180198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CBC650-4046-BB07-FC04-68F697FAE75A}"/>
              </a:ext>
            </a:extLst>
          </p:cNvPr>
          <p:cNvCxnSpPr>
            <a:cxnSpLocks/>
          </p:cNvCxnSpPr>
          <p:nvPr/>
        </p:nvCxnSpPr>
        <p:spPr>
          <a:xfrm>
            <a:off x="8129315" y="2022990"/>
            <a:ext cx="180198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C3E86FF-8433-E5B3-1EAC-2D8E9090A8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2738" y="2563812"/>
            <a:ext cx="3702442" cy="2524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– Max 30 characters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EC3C736-533A-CDFB-EE0C-DF26725F96C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06238" y="2871088"/>
            <a:ext cx="3711283" cy="32685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177800" indent="-177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Body Text – Max 300 characters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58B353C-DB68-EF1F-F163-EB9DFDAD51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15651" y="2563812"/>
            <a:ext cx="3702442" cy="2524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Title – Max 30 characters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9A79272-88A2-3A79-D64E-03B428C27E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9315" y="2563812"/>
            <a:ext cx="3702442" cy="2524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Title – Max 30 characters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1D9A22-F262-073A-EC7D-9B8E77522D6B}"/>
              </a:ext>
            </a:extLst>
          </p:cNvPr>
          <p:cNvSpPr txBox="1"/>
          <p:nvPr/>
        </p:nvSpPr>
        <p:spPr>
          <a:xfrm>
            <a:off x="313481" y="6366860"/>
            <a:ext cx="2648607" cy="2546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Massachusetts Institute of Technology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C0B2F11-2A90-17C6-BD9D-070C9680920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216086" y="2871088"/>
            <a:ext cx="3711283" cy="32685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177800" indent="-177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Body Text – Max 300 characters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632AA01-9487-575A-CB7F-E3BE74395506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125934" y="2871088"/>
            <a:ext cx="3711283" cy="32685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177800" indent="-177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Body Text – Max 300 characters</a:t>
            </a:r>
          </a:p>
        </p:txBody>
      </p:sp>
    </p:spTree>
    <p:extLst>
      <p:ext uri="{BB962C8B-B14F-4D97-AF65-F5344CB8AC3E}">
        <p14:creationId xmlns:p14="http://schemas.microsoft.com/office/powerpoint/2010/main" val="183655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86AB9-B8FF-EC56-AC3E-4893BFF23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992" y="223659"/>
            <a:ext cx="5651019" cy="1535947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200"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– Max 70 characters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FA3824-6F15-FD86-D30D-55E8798F55A1}"/>
              </a:ext>
            </a:extLst>
          </p:cNvPr>
          <p:cNvSpPr txBox="1"/>
          <p:nvPr/>
        </p:nvSpPr>
        <p:spPr>
          <a:xfrm>
            <a:off x="9229912" y="6350714"/>
            <a:ext cx="2648607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F0F02A92-B497-3B47-85FA-49EC792AEAD1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9A4663-FCEF-5719-12CF-5612C4299DDB}"/>
              </a:ext>
            </a:extLst>
          </p:cNvPr>
          <p:cNvCxnSpPr>
            <a:cxnSpLocks/>
          </p:cNvCxnSpPr>
          <p:nvPr/>
        </p:nvCxnSpPr>
        <p:spPr>
          <a:xfrm>
            <a:off x="319421" y="2022990"/>
            <a:ext cx="180198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CBC650-4046-BB07-FC04-68F697FAE75A}"/>
              </a:ext>
            </a:extLst>
          </p:cNvPr>
          <p:cNvCxnSpPr>
            <a:cxnSpLocks/>
          </p:cNvCxnSpPr>
          <p:nvPr/>
        </p:nvCxnSpPr>
        <p:spPr>
          <a:xfrm>
            <a:off x="6175383" y="2022990"/>
            <a:ext cx="180198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0FFCC-D3A6-B686-34F4-1FADB1D74C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2739" y="2557716"/>
            <a:ext cx="5219948" cy="2524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– Max 30 characters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982AEF7-C2BA-9FEF-0CF0-7B027C7CC43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06238" y="2871088"/>
            <a:ext cx="5232413" cy="32685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177800" indent="-177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spcAft>
                <a:spcPts val="1200"/>
              </a:spcAft>
              <a:buNone/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Body Text – Max 400 characters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5D8F256-1603-EA51-EC29-6AC89BFE3B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8700" y="2557716"/>
            <a:ext cx="5219948" cy="2524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– Max 30 characters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CA9627-70F3-E4EA-9DB0-C5659E8EEC75}"/>
              </a:ext>
            </a:extLst>
          </p:cNvPr>
          <p:cNvSpPr txBox="1"/>
          <p:nvPr/>
        </p:nvSpPr>
        <p:spPr>
          <a:xfrm>
            <a:off x="313481" y="6366860"/>
            <a:ext cx="2648607" cy="2546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Massachusetts Institute of Technology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1F1B01F-CF22-B057-0BF5-446BA4249F51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171011" y="2871088"/>
            <a:ext cx="5232413" cy="32685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177800" indent="-177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Body Text – Max 400 characters</a:t>
            </a:r>
          </a:p>
        </p:txBody>
      </p:sp>
    </p:spTree>
    <p:extLst>
      <p:ext uri="{BB962C8B-B14F-4D97-AF65-F5344CB8AC3E}">
        <p14:creationId xmlns:p14="http://schemas.microsoft.com/office/powerpoint/2010/main" val="3237010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C9B8B8D-1886-5D3E-110B-8F9D0524A6E4}"/>
              </a:ext>
            </a:extLst>
          </p:cNvPr>
          <p:cNvSpPr txBox="1"/>
          <p:nvPr/>
        </p:nvSpPr>
        <p:spPr>
          <a:xfrm>
            <a:off x="9229912" y="6350714"/>
            <a:ext cx="2648607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F0F02A92-B497-3B47-85FA-49EC792AEAD1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F6682A-1773-7EFB-A2C5-FF85A89E4C71}"/>
              </a:ext>
            </a:extLst>
          </p:cNvPr>
          <p:cNvSpPr txBox="1"/>
          <p:nvPr/>
        </p:nvSpPr>
        <p:spPr>
          <a:xfrm>
            <a:off x="313481" y="6366860"/>
            <a:ext cx="2648607" cy="2546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Massachusetts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3200797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43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– Main,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2DA4FFB-26C5-FEA4-7430-D039D70FCF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590FEB9-4E20-F153-F0DA-610723047ED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54068" y="223820"/>
            <a:ext cx="3625882" cy="58554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EB71D13-9507-AEAB-AFA8-C885097016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958" y="1778261"/>
            <a:ext cx="9963805" cy="520907"/>
          </a:xfrm>
        </p:spPr>
        <p:txBody>
          <a:bodyPr anchor="t" anchorCtr="0">
            <a:noAutofit/>
          </a:bodyPr>
          <a:lstStyle>
            <a:lvl1pPr algn="l">
              <a:lnSpc>
                <a:spcPts val="4400"/>
              </a:lnSpc>
              <a:defRPr sz="4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 – Max 38 characters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0EDD1A9-92D2-FF96-FA55-0E10A68C1AD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8958" y="2307394"/>
            <a:ext cx="9963805" cy="1825486"/>
          </a:xfrm>
        </p:spPr>
        <p:txBody>
          <a:bodyPr>
            <a:noAutofit/>
          </a:bodyPr>
          <a:lstStyle>
            <a:lvl1pPr marL="0" indent="0">
              <a:lnSpc>
                <a:spcPts val="4400"/>
              </a:lnSpc>
              <a:buNone/>
              <a:defRPr sz="42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Secondary Title – Max 100 characters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2E93A6C7-07DE-698F-060B-C83FDBD33F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885" y="5867858"/>
            <a:ext cx="4114800" cy="642269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ts val="164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</a:t>
            </a:r>
            <a:br>
              <a:rPr lang="en-US" dirty="0"/>
            </a:br>
            <a:r>
              <a:rPr lang="en-US" dirty="0"/>
              <a:t>Your Title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7EE31CC5-91BA-4B73-FEA6-07D5E4CB8E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1885" y="5867858"/>
            <a:ext cx="4114800" cy="642269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ts val="164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3758683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– Sub Brand,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2DA4FFB-26C5-FEA4-7430-D039D70FCF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05B23C8-4020-ED97-0961-A87FCC2414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958" y="1778261"/>
            <a:ext cx="9963805" cy="520907"/>
          </a:xfrm>
        </p:spPr>
        <p:txBody>
          <a:bodyPr anchor="t" anchorCtr="0">
            <a:noAutofit/>
          </a:bodyPr>
          <a:lstStyle>
            <a:lvl1pPr algn="l">
              <a:lnSpc>
                <a:spcPts val="4400"/>
              </a:lnSpc>
              <a:defRPr sz="4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 – Max 38 characters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307C024-45E0-C5AF-5E20-C09375AAB0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8958" y="2307394"/>
            <a:ext cx="9963805" cy="1825486"/>
          </a:xfrm>
        </p:spPr>
        <p:txBody>
          <a:bodyPr>
            <a:noAutofit/>
          </a:bodyPr>
          <a:lstStyle>
            <a:lvl1pPr marL="0" indent="0">
              <a:lnSpc>
                <a:spcPts val="4400"/>
              </a:lnSpc>
              <a:buNone/>
              <a:defRPr sz="42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Secondary Title – Max 100 characters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CC65B8-C2D5-8630-E6E4-74CC3749E3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5025" y="328249"/>
            <a:ext cx="2824866" cy="9271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MIT sub-brand logo, re-crop and resize as needed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B413E3A-2E4A-DE58-276C-6B427D023F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885" y="5867858"/>
            <a:ext cx="4114800" cy="642269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ts val="164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</a:t>
            </a:r>
            <a:br>
              <a:rPr lang="en-US" dirty="0"/>
            </a:br>
            <a:r>
              <a:rPr lang="en-US" dirty="0"/>
              <a:t>Your Title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DCB49D4D-2B91-739E-00A0-5F800821CF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1885" y="5867858"/>
            <a:ext cx="4114800" cy="642269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ts val="164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140056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– Endorsed Brand,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2DA4FFB-26C5-FEA4-7430-D039D70FCF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952FD86-C603-1494-52EF-5BEF9CD10D5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14661" y="324503"/>
            <a:ext cx="954807" cy="591070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CD9F2DD-1CC3-479E-2E27-3216D31C3A3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5025" y="324503"/>
            <a:ext cx="2824866" cy="9271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your logo, re-crop and resize as needed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5B0C046-6DA5-4B0C-0AB1-90A744A044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958" y="1778261"/>
            <a:ext cx="9963805" cy="520907"/>
          </a:xfrm>
        </p:spPr>
        <p:txBody>
          <a:bodyPr anchor="t" anchorCtr="0">
            <a:noAutofit/>
          </a:bodyPr>
          <a:lstStyle>
            <a:lvl1pPr algn="l">
              <a:lnSpc>
                <a:spcPts val="4400"/>
              </a:lnSpc>
              <a:defRPr sz="4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 – Max 38 characters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5F5AD4B-0791-DEE8-9D08-538D06E7FC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8958" y="2307394"/>
            <a:ext cx="9963805" cy="1825486"/>
          </a:xfrm>
        </p:spPr>
        <p:txBody>
          <a:bodyPr>
            <a:noAutofit/>
          </a:bodyPr>
          <a:lstStyle>
            <a:lvl1pPr marL="0" indent="0">
              <a:lnSpc>
                <a:spcPts val="4400"/>
              </a:lnSpc>
              <a:buNone/>
              <a:defRPr sz="42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Secondary Title – Max 100 characters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79FED9-372D-CDF4-35F3-8039430CF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885" y="5867858"/>
            <a:ext cx="4114800" cy="642269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ts val="164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</a:t>
            </a:r>
            <a:br>
              <a:rPr lang="en-US" dirty="0"/>
            </a:br>
            <a:r>
              <a:rPr lang="en-US" dirty="0"/>
              <a:t>Your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7F56AD1-3E57-D8EA-FDEA-B77EBD4C12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1885" y="5867858"/>
            <a:ext cx="4114800" cy="642269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ts val="164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895807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– 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02360E-8964-C14F-66A7-0D9C2AA471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32FB2-5489-C66D-B7C0-31A676A78461}"/>
              </a:ext>
            </a:extLst>
          </p:cNvPr>
          <p:cNvSpPr txBox="1"/>
          <p:nvPr userDrawn="1"/>
        </p:nvSpPr>
        <p:spPr>
          <a:xfrm>
            <a:off x="313481" y="6366860"/>
            <a:ext cx="2648607" cy="2546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Massachusetts Institute of Technology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C9DC30-F95B-CD3B-9467-CEE586787A08}"/>
              </a:ext>
            </a:extLst>
          </p:cNvPr>
          <p:cNvSpPr txBox="1"/>
          <p:nvPr userDrawn="1"/>
        </p:nvSpPr>
        <p:spPr>
          <a:xfrm>
            <a:off x="9229912" y="6350714"/>
            <a:ext cx="2648607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F0F02A92-B497-3B47-85FA-49EC792AEAD1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E1C091-0B22-B285-BB16-D028139BF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481" y="267775"/>
            <a:ext cx="9944616" cy="532105"/>
          </a:xfrm>
        </p:spPr>
        <p:txBody>
          <a:bodyPr anchor="t" anchorCtr="0">
            <a:noAutofit/>
          </a:bodyPr>
          <a:lstStyle>
            <a:lvl1pPr>
              <a:lnSpc>
                <a:spcPts val="4320"/>
              </a:lnSpc>
              <a:defRPr sz="4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Divider – Max 38 characters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C5C90-F626-74D1-6978-0AFECB0A6C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3481" y="806834"/>
            <a:ext cx="9944616" cy="1978408"/>
          </a:xfrm>
        </p:spPr>
        <p:txBody>
          <a:bodyPr>
            <a:noAutofit/>
          </a:bodyPr>
          <a:lstStyle>
            <a:lvl1pPr marL="0" indent="0">
              <a:lnSpc>
                <a:spcPts val="4320"/>
              </a:lnSpc>
              <a:buNone/>
              <a:defRPr sz="4200" b="1" i="0">
                <a:solidFill>
                  <a:srgbClr val="8B95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Description – Max 130 characters</a:t>
            </a:r>
          </a:p>
        </p:txBody>
      </p:sp>
    </p:spTree>
    <p:extLst>
      <p:ext uri="{BB962C8B-B14F-4D97-AF65-F5344CB8AC3E}">
        <p14:creationId xmlns:p14="http://schemas.microsoft.com/office/powerpoint/2010/main" val="405835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 Sub Brand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2DA4FFB-26C5-FEA4-7430-D039D70FCF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05B23C8-4020-ED97-0961-A87FCC2414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958" y="1778261"/>
            <a:ext cx="9963805" cy="520907"/>
          </a:xfrm>
        </p:spPr>
        <p:txBody>
          <a:bodyPr anchor="t" anchorCtr="0">
            <a:noAutofit/>
          </a:bodyPr>
          <a:lstStyle>
            <a:lvl1pPr algn="l">
              <a:lnSpc>
                <a:spcPts val="4400"/>
              </a:lnSpc>
              <a:defRPr sz="4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 – Max 38 characters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307C024-45E0-C5AF-5E20-C09375AAB0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8958" y="2307394"/>
            <a:ext cx="9963805" cy="1825486"/>
          </a:xfrm>
        </p:spPr>
        <p:txBody>
          <a:bodyPr>
            <a:noAutofit/>
          </a:bodyPr>
          <a:lstStyle>
            <a:lvl1pPr marL="0" indent="0">
              <a:lnSpc>
                <a:spcPts val="4400"/>
              </a:lnSpc>
              <a:buNone/>
              <a:defRPr sz="4200"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Secondary Title – Max 100 characters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CC65B8-C2D5-8630-E6E4-74CC3749E3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5025" y="328249"/>
            <a:ext cx="2824866" cy="9271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MIT sub-brand logo, re-crop and resize as needed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8943BF9-9852-B571-CB8A-414BA24F41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885" y="5867858"/>
            <a:ext cx="4114800" cy="642269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ts val="164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</a:t>
            </a:r>
            <a:br>
              <a:rPr lang="en-US" dirty="0"/>
            </a:br>
            <a:r>
              <a:rPr lang="en-US" dirty="0"/>
              <a:t>Your Title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C674D496-5B86-01B6-808A-809100FCC2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1885" y="5867858"/>
            <a:ext cx="4114800" cy="642269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ts val="164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460978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02360E-8964-C14F-66A7-0D9C2AA471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C9DC30-F95B-CD3B-9467-CEE586787A08}"/>
              </a:ext>
            </a:extLst>
          </p:cNvPr>
          <p:cNvSpPr txBox="1"/>
          <p:nvPr userDrawn="1"/>
        </p:nvSpPr>
        <p:spPr>
          <a:xfrm>
            <a:off x="9229912" y="6350714"/>
            <a:ext cx="2648607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F0F02A92-B497-3B47-85FA-49EC792AEAD1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227A6D-B8C9-FB9F-2B11-8F81E2A3F185}"/>
              </a:ext>
            </a:extLst>
          </p:cNvPr>
          <p:cNvSpPr txBox="1"/>
          <p:nvPr userDrawn="1"/>
        </p:nvSpPr>
        <p:spPr>
          <a:xfrm>
            <a:off x="313481" y="6366860"/>
            <a:ext cx="2648607" cy="2546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Massachusetts Institute of Technology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8DE577B-C053-FD54-7878-7E047AB47A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481" y="425731"/>
            <a:ext cx="9944616" cy="3554956"/>
          </a:xfrm>
        </p:spPr>
        <p:txBody>
          <a:bodyPr anchor="t" anchorCtr="0">
            <a:noAutofit/>
          </a:bodyPr>
          <a:lstStyle>
            <a:lvl1pPr marL="293688" indent="-293688">
              <a:lnSpc>
                <a:spcPct val="100000"/>
              </a:lnSpc>
              <a:tabLst/>
              <a:defRPr sz="4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“Quote Text – Max 180 characters”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314C7BA-4323-0DF0-90BD-75906C1FA4F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13481" y="4842080"/>
            <a:ext cx="6520135" cy="254658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1200"/>
              </a:spcAft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Quote Author ’XX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BEB1D27-9A5C-6608-CBF1-CF65A2D7316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13481" y="5213144"/>
            <a:ext cx="6520135" cy="7834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Quote Author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97B1D5-6A79-308A-4DFA-19417315FC59}"/>
              </a:ext>
            </a:extLst>
          </p:cNvPr>
          <p:cNvCxnSpPr>
            <a:cxnSpLocks/>
          </p:cNvCxnSpPr>
          <p:nvPr userDrawn="1"/>
        </p:nvCxnSpPr>
        <p:spPr>
          <a:xfrm>
            <a:off x="319421" y="4413678"/>
            <a:ext cx="1801987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848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 Main, White,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C42A665-A21C-CD79-1D8D-1D99E297091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254072" y="223820"/>
            <a:ext cx="3625874" cy="58554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EB71D13-9507-AEAB-AFA8-C885097016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958" y="1778261"/>
            <a:ext cx="9963805" cy="520907"/>
          </a:xfrm>
        </p:spPr>
        <p:txBody>
          <a:bodyPr anchor="t" anchorCtr="0">
            <a:noAutofit/>
          </a:bodyPr>
          <a:lstStyle>
            <a:lvl1pPr algn="l">
              <a:lnSpc>
                <a:spcPts val="4400"/>
              </a:lnSpc>
              <a:defRPr sz="4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 – Max 38 characters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0EDD1A9-92D2-FF96-FA55-0E10A68C1AD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8958" y="2307394"/>
            <a:ext cx="9963805" cy="1825486"/>
          </a:xfrm>
        </p:spPr>
        <p:txBody>
          <a:bodyPr>
            <a:noAutofit/>
          </a:bodyPr>
          <a:lstStyle>
            <a:lvl1pPr marL="0" indent="0">
              <a:lnSpc>
                <a:spcPts val="4400"/>
              </a:lnSpc>
              <a:buNone/>
              <a:defRPr sz="4200"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Secondary Title – Max 100 characters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E3DD2C8-9293-3716-3D91-FA4E99B3E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885" y="5867858"/>
            <a:ext cx="4114800" cy="642269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ts val="164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</a:t>
            </a:r>
            <a:br>
              <a:rPr lang="en-US" dirty="0"/>
            </a:br>
            <a:r>
              <a:rPr lang="en-US" dirty="0"/>
              <a:t>Your Title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58B4182-C52B-A65A-1CE0-5AB690F39A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1885" y="5867858"/>
            <a:ext cx="4114800" cy="642269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ts val="164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45537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 Sub Brand, White,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05B23C8-4020-ED97-0961-A87FCC2414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958" y="1778261"/>
            <a:ext cx="9963805" cy="520907"/>
          </a:xfrm>
        </p:spPr>
        <p:txBody>
          <a:bodyPr anchor="t" anchorCtr="0">
            <a:noAutofit/>
          </a:bodyPr>
          <a:lstStyle>
            <a:lvl1pPr algn="l">
              <a:lnSpc>
                <a:spcPts val="4400"/>
              </a:lnSpc>
              <a:defRPr sz="42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 – Max 38 characters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307C024-45E0-C5AF-5E20-C09375AAB0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8958" y="2307394"/>
            <a:ext cx="9963805" cy="1825486"/>
          </a:xfrm>
        </p:spPr>
        <p:txBody>
          <a:bodyPr>
            <a:noAutofit/>
          </a:bodyPr>
          <a:lstStyle>
            <a:lvl1pPr marL="0" indent="0">
              <a:lnSpc>
                <a:spcPts val="4400"/>
              </a:lnSpc>
              <a:buNone/>
              <a:defRPr sz="4200"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Secondary Title – Max 100 characters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CC65B8-C2D5-8630-E6E4-74CC3749E3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5025" y="328249"/>
            <a:ext cx="2824866" cy="9271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MIT sub-brand logo, re-crop and resize as needed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6F7A042-B5C2-47EE-EA30-7D530FEB87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885" y="5867858"/>
            <a:ext cx="4114800" cy="642269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ts val="164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</a:t>
            </a:r>
            <a:br>
              <a:rPr lang="en-US" dirty="0"/>
            </a:br>
            <a:r>
              <a:rPr lang="en-US" dirty="0"/>
              <a:t>Your Title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13D9C569-7DD9-5E60-DA78-EE65C44EC1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1885" y="5867858"/>
            <a:ext cx="4114800" cy="642269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ts val="164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666230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 Endorsed Brand, White,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8740B29-5817-180D-DA83-AF9E2E4A6C0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1014662" y="324503"/>
            <a:ext cx="954805" cy="591070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CD9F2DD-1CC3-479E-2E27-3216D31C3A3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5025" y="324503"/>
            <a:ext cx="2824866" cy="9271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your logo, re-crop and resize as needed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34CA86-4E42-E866-42D9-1D6F2AB400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958" y="1778261"/>
            <a:ext cx="9963805" cy="520907"/>
          </a:xfrm>
        </p:spPr>
        <p:txBody>
          <a:bodyPr anchor="t" anchorCtr="0">
            <a:noAutofit/>
          </a:bodyPr>
          <a:lstStyle>
            <a:lvl1pPr algn="l">
              <a:lnSpc>
                <a:spcPts val="4400"/>
              </a:lnSpc>
              <a:defRPr sz="4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 – Max 38 characters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C19F679-B7C4-C058-A61F-7DF2305A493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8958" y="2307394"/>
            <a:ext cx="9963805" cy="1825486"/>
          </a:xfrm>
        </p:spPr>
        <p:txBody>
          <a:bodyPr>
            <a:noAutofit/>
          </a:bodyPr>
          <a:lstStyle>
            <a:lvl1pPr marL="0" indent="0">
              <a:lnSpc>
                <a:spcPts val="4400"/>
              </a:lnSpc>
              <a:buNone/>
              <a:defRPr sz="4200"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Secondary Title – Max 100 characters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8F1D9BC-C03E-A5C3-9A5C-B18EAD5FCD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885" y="5867858"/>
            <a:ext cx="4114800" cy="642269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ts val="164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</a:t>
            </a:r>
            <a:br>
              <a:rPr lang="en-US" dirty="0"/>
            </a:br>
            <a:r>
              <a:rPr lang="en-US" dirty="0"/>
              <a:t>Your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F7CFB6D-A6F8-581D-1A02-329E06AED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1885" y="5867858"/>
            <a:ext cx="4114800" cy="642269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ts val="164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3814178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– White,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2E32FB2-5489-C66D-B7C0-31A676A78461}"/>
              </a:ext>
            </a:extLst>
          </p:cNvPr>
          <p:cNvSpPr txBox="1"/>
          <p:nvPr userDrawn="1"/>
        </p:nvSpPr>
        <p:spPr>
          <a:xfrm>
            <a:off x="313481" y="6366860"/>
            <a:ext cx="2648607" cy="2546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Massachusetts Institute of Technology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C9DC30-F95B-CD3B-9467-CEE586787A08}"/>
              </a:ext>
            </a:extLst>
          </p:cNvPr>
          <p:cNvSpPr txBox="1"/>
          <p:nvPr userDrawn="1"/>
        </p:nvSpPr>
        <p:spPr>
          <a:xfrm>
            <a:off x="9229912" y="6350714"/>
            <a:ext cx="2648607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F0F02A92-B497-3B47-85FA-49EC792AEAD1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1FF9F7-CD9B-3E67-501F-928CA31B6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481" y="267775"/>
            <a:ext cx="9944616" cy="532105"/>
          </a:xfrm>
        </p:spPr>
        <p:txBody>
          <a:bodyPr anchor="t" anchorCtr="0">
            <a:noAutofit/>
          </a:bodyPr>
          <a:lstStyle>
            <a:lvl1pPr>
              <a:lnSpc>
                <a:spcPts val="4320"/>
              </a:lnSpc>
              <a:defRPr sz="4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Divider – Max 38 characters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4CFF7BF-C6F6-7E09-2F5D-FB8610A74F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3481" y="806834"/>
            <a:ext cx="9944616" cy="1978408"/>
          </a:xfrm>
        </p:spPr>
        <p:txBody>
          <a:bodyPr>
            <a:noAutofit/>
          </a:bodyPr>
          <a:lstStyle>
            <a:lvl1pPr marL="0" indent="0">
              <a:lnSpc>
                <a:spcPts val="4320"/>
              </a:lnSpc>
              <a:buNone/>
              <a:defRPr sz="4200"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Description – Max 130 characters</a:t>
            </a:r>
          </a:p>
        </p:txBody>
      </p:sp>
    </p:spTree>
    <p:extLst>
      <p:ext uri="{BB962C8B-B14F-4D97-AF65-F5344CB8AC3E}">
        <p14:creationId xmlns:p14="http://schemas.microsoft.com/office/powerpoint/2010/main" val="2668330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 White,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4489839-2387-FFD3-DCFE-9ADA5528D14A}"/>
              </a:ext>
            </a:extLst>
          </p:cNvPr>
          <p:cNvSpPr txBox="1"/>
          <p:nvPr userDrawn="1"/>
        </p:nvSpPr>
        <p:spPr>
          <a:xfrm>
            <a:off x="9229912" y="6350714"/>
            <a:ext cx="2648607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F0F02A92-B497-3B47-85FA-49EC792AEAD1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C4A604-913B-0501-08AA-548D08103F54}"/>
              </a:ext>
            </a:extLst>
          </p:cNvPr>
          <p:cNvSpPr txBox="1"/>
          <p:nvPr userDrawn="1"/>
        </p:nvSpPr>
        <p:spPr>
          <a:xfrm>
            <a:off x="313481" y="6366860"/>
            <a:ext cx="2648607" cy="2546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Massachusetts Institute of Technology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CB095-270D-97ED-16C2-9B230B8F3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481" y="425731"/>
            <a:ext cx="9944616" cy="3554956"/>
          </a:xfrm>
        </p:spPr>
        <p:txBody>
          <a:bodyPr anchor="t" anchorCtr="0">
            <a:noAutofit/>
          </a:bodyPr>
          <a:lstStyle>
            <a:lvl1pPr marL="293688" indent="-293688">
              <a:lnSpc>
                <a:spcPct val="100000"/>
              </a:lnSpc>
              <a:tabLst/>
              <a:defRPr sz="42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“Quote Text – Max 180 characters”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3662D7A-7777-A5FD-DEE4-F88191949B5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13481" y="4842080"/>
            <a:ext cx="6520135" cy="254658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1200"/>
              </a:spcAft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Quote Author ’XX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D1EE371-28CD-F2A9-92A5-63313354842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13481" y="5213144"/>
            <a:ext cx="6520135" cy="7834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 b="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Quote Author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9D7FB5-AEC1-D737-62D3-238D849B3862}"/>
              </a:ext>
            </a:extLst>
          </p:cNvPr>
          <p:cNvCxnSpPr>
            <a:cxnSpLocks/>
          </p:cNvCxnSpPr>
          <p:nvPr userDrawn="1"/>
        </p:nvCxnSpPr>
        <p:spPr>
          <a:xfrm>
            <a:off x="319421" y="4413678"/>
            <a:ext cx="180198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278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 Main, White, Gra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C42A665-A21C-CD79-1D8D-1D99E297091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254072" y="223820"/>
            <a:ext cx="3625874" cy="58554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EB71D13-9507-AEAB-AFA8-C885097016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958" y="1778261"/>
            <a:ext cx="9963805" cy="520907"/>
          </a:xfrm>
        </p:spPr>
        <p:txBody>
          <a:bodyPr anchor="t" anchorCtr="0">
            <a:noAutofit/>
          </a:bodyPr>
          <a:lstStyle>
            <a:lvl1pPr algn="l">
              <a:lnSpc>
                <a:spcPts val="4400"/>
              </a:lnSpc>
              <a:defRPr sz="4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 – Max 38 characters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0EDD1A9-92D2-FF96-FA55-0E10A68C1AD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8958" y="2307394"/>
            <a:ext cx="9963805" cy="1825486"/>
          </a:xfrm>
        </p:spPr>
        <p:txBody>
          <a:bodyPr>
            <a:noAutofit/>
          </a:bodyPr>
          <a:lstStyle>
            <a:lvl1pPr marL="0" indent="0">
              <a:lnSpc>
                <a:spcPts val="4400"/>
              </a:lnSpc>
              <a:buNone/>
              <a:defRPr sz="42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Secondary Title – Max 100 characters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27AB69D-B657-2F29-B566-3F6FF48EE3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885" y="5867858"/>
            <a:ext cx="4114800" cy="642269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ts val="164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</a:t>
            </a:r>
            <a:br>
              <a:rPr lang="en-US" dirty="0"/>
            </a:br>
            <a:r>
              <a:rPr lang="en-US" dirty="0"/>
              <a:t>Your Title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B56C3B82-2B99-94CF-A919-28DCA302A9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1885" y="5867858"/>
            <a:ext cx="4114800" cy="642269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ts val="164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1392421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 Sub Brand, White, Gra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05B23C8-4020-ED97-0961-A87FCC2414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958" y="1778261"/>
            <a:ext cx="9963805" cy="520907"/>
          </a:xfrm>
        </p:spPr>
        <p:txBody>
          <a:bodyPr anchor="t" anchorCtr="0">
            <a:noAutofit/>
          </a:bodyPr>
          <a:lstStyle>
            <a:lvl1pPr algn="l">
              <a:lnSpc>
                <a:spcPts val="4400"/>
              </a:lnSpc>
              <a:defRPr sz="42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 – Max 38 characters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307C024-45E0-C5AF-5E20-C09375AAB0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8958" y="2307394"/>
            <a:ext cx="9963805" cy="1825486"/>
          </a:xfrm>
        </p:spPr>
        <p:txBody>
          <a:bodyPr>
            <a:noAutofit/>
          </a:bodyPr>
          <a:lstStyle>
            <a:lvl1pPr marL="0" indent="0">
              <a:lnSpc>
                <a:spcPts val="4400"/>
              </a:lnSpc>
              <a:buNone/>
              <a:defRPr sz="42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Secondary Title – Max 100 characters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CC65B8-C2D5-8630-E6E4-74CC3749E3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5025" y="328249"/>
            <a:ext cx="2824866" cy="9271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MIT sub-brand logo, re-crop and resize as needed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5C82065-D646-B727-19A1-F044C380B5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885" y="5867858"/>
            <a:ext cx="4114800" cy="642269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ts val="164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</a:t>
            </a:r>
            <a:br>
              <a:rPr lang="en-US" dirty="0"/>
            </a:br>
            <a:r>
              <a:rPr lang="en-US" dirty="0"/>
              <a:t>Your Title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CA78149-8BF2-69CC-576D-BE0F9F68DD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1885" y="5867858"/>
            <a:ext cx="4114800" cy="642269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ts val="164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1591506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– Endorsed Brand, White,  Gra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8740B29-5817-180D-DA83-AF9E2E4A6C0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1014662" y="324503"/>
            <a:ext cx="954805" cy="591070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CD9F2DD-1CC3-479E-2E27-3216D31C3A3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5025" y="324503"/>
            <a:ext cx="2824866" cy="9271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your logo, re-crop and resize as needed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34CA86-4E42-E866-42D9-1D6F2AB400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958" y="1778261"/>
            <a:ext cx="9963805" cy="520907"/>
          </a:xfrm>
        </p:spPr>
        <p:txBody>
          <a:bodyPr anchor="t" anchorCtr="0">
            <a:noAutofit/>
          </a:bodyPr>
          <a:lstStyle>
            <a:lvl1pPr algn="l">
              <a:lnSpc>
                <a:spcPts val="4400"/>
              </a:lnSpc>
              <a:defRPr sz="4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 – Max 38 characters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C19F679-B7C4-C058-A61F-7DF2305A493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8958" y="2307394"/>
            <a:ext cx="9963805" cy="1825486"/>
          </a:xfrm>
        </p:spPr>
        <p:txBody>
          <a:bodyPr>
            <a:noAutofit/>
          </a:bodyPr>
          <a:lstStyle>
            <a:lvl1pPr marL="0" indent="0">
              <a:lnSpc>
                <a:spcPts val="4400"/>
              </a:lnSpc>
              <a:buNone/>
              <a:defRPr sz="42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Secondary Title – Max 100 characters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B69C17B-BB02-3108-D637-D723FE1BCC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885" y="5867858"/>
            <a:ext cx="4114800" cy="642269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ts val="164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</a:t>
            </a:r>
            <a:br>
              <a:rPr lang="en-US" dirty="0"/>
            </a:br>
            <a:r>
              <a:rPr lang="en-US" dirty="0"/>
              <a:t>Your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FF7F33E-7AE1-3D61-54E6-F3EAA25683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1885" y="5867858"/>
            <a:ext cx="4114800" cy="642269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ts val="164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7322381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– White, Gra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2E32FB2-5489-C66D-B7C0-31A676A78461}"/>
              </a:ext>
            </a:extLst>
          </p:cNvPr>
          <p:cNvSpPr txBox="1"/>
          <p:nvPr userDrawn="1"/>
        </p:nvSpPr>
        <p:spPr>
          <a:xfrm>
            <a:off x="313481" y="6366860"/>
            <a:ext cx="2648607" cy="2546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Massachusetts Institute of Technology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C9DC30-F95B-CD3B-9467-CEE586787A08}"/>
              </a:ext>
            </a:extLst>
          </p:cNvPr>
          <p:cNvSpPr txBox="1"/>
          <p:nvPr userDrawn="1"/>
        </p:nvSpPr>
        <p:spPr>
          <a:xfrm>
            <a:off x="9229912" y="6350714"/>
            <a:ext cx="2648607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F0F02A92-B497-3B47-85FA-49EC792AEAD1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4C8FD2-B36E-4547-BA9B-A1118D4789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481" y="267775"/>
            <a:ext cx="9944616" cy="532105"/>
          </a:xfrm>
        </p:spPr>
        <p:txBody>
          <a:bodyPr anchor="t" anchorCtr="0">
            <a:noAutofit/>
          </a:bodyPr>
          <a:lstStyle>
            <a:lvl1pPr>
              <a:lnSpc>
                <a:spcPts val="4320"/>
              </a:lnSpc>
              <a:defRPr sz="4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Divider – Max 38 characters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D259E7C-908B-A780-68F5-F2B1C81BE5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3481" y="806834"/>
            <a:ext cx="9944616" cy="1978408"/>
          </a:xfrm>
        </p:spPr>
        <p:txBody>
          <a:bodyPr>
            <a:noAutofit/>
          </a:bodyPr>
          <a:lstStyle>
            <a:lvl1pPr marL="0" indent="0">
              <a:lnSpc>
                <a:spcPts val="4320"/>
              </a:lnSpc>
              <a:buNone/>
              <a:defRPr sz="42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Description – Max 130 characters</a:t>
            </a:r>
          </a:p>
        </p:txBody>
      </p:sp>
    </p:spTree>
    <p:extLst>
      <p:ext uri="{BB962C8B-B14F-4D97-AF65-F5344CB8AC3E}">
        <p14:creationId xmlns:p14="http://schemas.microsoft.com/office/powerpoint/2010/main" val="303644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 Endorsed Brand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2DA4FFB-26C5-FEA4-7430-D039D70FCF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952FD86-C603-1494-52EF-5BEF9CD10D5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14661" y="324503"/>
            <a:ext cx="954807" cy="591070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CD9F2DD-1CC3-479E-2E27-3216D31C3A3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5025" y="324503"/>
            <a:ext cx="2824866" cy="9271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your logo, re-crop and resize as needed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E296DD-1B13-D98E-27AF-005F248EE8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958" y="1778261"/>
            <a:ext cx="9963805" cy="520907"/>
          </a:xfrm>
        </p:spPr>
        <p:txBody>
          <a:bodyPr anchor="t" anchorCtr="0">
            <a:noAutofit/>
          </a:bodyPr>
          <a:lstStyle>
            <a:lvl1pPr algn="l">
              <a:lnSpc>
                <a:spcPts val="4400"/>
              </a:lnSpc>
              <a:defRPr sz="4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 – Max 38 characters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B005292-39D5-523C-C41E-70D3546AE96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8958" y="2307394"/>
            <a:ext cx="9963805" cy="1825486"/>
          </a:xfrm>
        </p:spPr>
        <p:txBody>
          <a:bodyPr>
            <a:noAutofit/>
          </a:bodyPr>
          <a:lstStyle>
            <a:lvl1pPr marL="0" indent="0">
              <a:lnSpc>
                <a:spcPts val="4400"/>
              </a:lnSpc>
              <a:buNone/>
              <a:defRPr sz="4200"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Secondary Title – Max 100 characters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4460080-8332-537E-67D0-445106FEC6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885" y="5867858"/>
            <a:ext cx="4114800" cy="642269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ts val="164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</a:t>
            </a:r>
            <a:br>
              <a:rPr lang="en-US" dirty="0"/>
            </a:br>
            <a:r>
              <a:rPr lang="en-US" dirty="0"/>
              <a:t>Your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4635A93-6564-ADEF-6048-9E8C1D0BE0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1885" y="5867858"/>
            <a:ext cx="4114800" cy="642269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ts val="164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1800438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 White, Gra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4489839-2387-FFD3-DCFE-9ADA5528D14A}"/>
              </a:ext>
            </a:extLst>
          </p:cNvPr>
          <p:cNvSpPr txBox="1"/>
          <p:nvPr userDrawn="1"/>
        </p:nvSpPr>
        <p:spPr>
          <a:xfrm>
            <a:off x="9229912" y="6350714"/>
            <a:ext cx="2648607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F0F02A92-B497-3B47-85FA-49EC792AEAD1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C4A604-913B-0501-08AA-548D08103F54}"/>
              </a:ext>
            </a:extLst>
          </p:cNvPr>
          <p:cNvSpPr txBox="1"/>
          <p:nvPr userDrawn="1"/>
        </p:nvSpPr>
        <p:spPr>
          <a:xfrm>
            <a:off x="313481" y="6366860"/>
            <a:ext cx="2648607" cy="2546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Massachusetts Institute of Technology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F1E197-5D52-1BEE-D008-06ED96E7BF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481" y="425731"/>
            <a:ext cx="9944616" cy="3554956"/>
          </a:xfrm>
        </p:spPr>
        <p:txBody>
          <a:bodyPr anchor="t" anchorCtr="0">
            <a:noAutofit/>
          </a:bodyPr>
          <a:lstStyle>
            <a:lvl1pPr marL="293688" indent="-293688">
              <a:lnSpc>
                <a:spcPct val="100000"/>
              </a:lnSpc>
              <a:tabLst/>
              <a:defRPr sz="42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“Quote Text – Max 180 characters”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B517E05-4DDD-0D01-734E-3DE7A861723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13481" y="4842080"/>
            <a:ext cx="6520135" cy="254658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1200"/>
              </a:spcAft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Quote Author ’XX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DC814A5-9BDD-158B-D8F6-CBAFB7B3680A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13481" y="5213144"/>
            <a:ext cx="6520135" cy="7834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 b="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Quote Author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E1E4DD-5602-9E88-2C02-25456206D622}"/>
              </a:ext>
            </a:extLst>
          </p:cNvPr>
          <p:cNvCxnSpPr>
            <a:cxnSpLocks/>
          </p:cNvCxnSpPr>
          <p:nvPr userDrawn="1"/>
        </p:nvCxnSpPr>
        <p:spPr>
          <a:xfrm>
            <a:off x="319421" y="4413678"/>
            <a:ext cx="180198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53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–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02360E-8964-C14F-66A7-0D9C2AA471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566F76-B9BE-CDE9-91E9-A22BFEBB48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481" y="267775"/>
            <a:ext cx="9944616" cy="532105"/>
          </a:xfrm>
        </p:spPr>
        <p:txBody>
          <a:bodyPr anchor="t" anchorCtr="0">
            <a:noAutofit/>
          </a:bodyPr>
          <a:lstStyle>
            <a:lvl1pPr>
              <a:lnSpc>
                <a:spcPts val="4320"/>
              </a:lnSpc>
              <a:defRPr sz="4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Divider – Max 38 characters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F7D57-EF37-A702-AA25-5345A9CA56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3481" y="806834"/>
            <a:ext cx="9944616" cy="1978408"/>
          </a:xfrm>
        </p:spPr>
        <p:txBody>
          <a:bodyPr>
            <a:noAutofit/>
          </a:bodyPr>
          <a:lstStyle>
            <a:lvl1pPr marL="0" indent="0">
              <a:lnSpc>
                <a:spcPts val="4320"/>
              </a:lnSpc>
              <a:buNone/>
              <a:defRPr sz="4200"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Description – Max 130 characters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32FB2-5489-C66D-B7C0-31A676A78461}"/>
              </a:ext>
            </a:extLst>
          </p:cNvPr>
          <p:cNvSpPr txBox="1"/>
          <p:nvPr/>
        </p:nvSpPr>
        <p:spPr>
          <a:xfrm>
            <a:off x="313481" y="6366860"/>
            <a:ext cx="2648607" cy="2546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Massachusetts Institute of Technology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C9DC30-F95B-CD3B-9467-CEE586787A08}"/>
              </a:ext>
            </a:extLst>
          </p:cNvPr>
          <p:cNvSpPr txBox="1"/>
          <p:nvPr/>
        </p:nvSpPr>
        <p:spPr>
          <a:xfrm>
            <a:off x="9229912" y="6350714"/>
            <a:ext cx="2648607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F0F02A92-B497-3B47-85FA-49EC792AEAD1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59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–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02360E-8964-C14F-66A7-0D9C2AA471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566F76-B9BE-CDE9-91E9-A22BFEBB48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481" y="425731"/>
            <a:ext cx="9944616" cy="3554956"/>
          </a:xfrm>
        </p:spPr>
        <p:txBody>
          <a:bodyPr anchor="t" anchorCtr="0">
            <a:noAutofit/>
          </a:bodyPr>
          <a:lstStyle>
            <a:lvl1pPr marL="293688" indent="-293688">
              <a:lnSpc>
                <a:spcPct val="100000"/>
              </a:lnSpc>
              <a:tabLst/>
              <a:defRPr sz="4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“Quote Text – Max 180 characters”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32FB2-5489-C66D-B7C0-31A676A78461}"/>
              </a:ext>
            </a:extLst>
          </p:cNvPr>
          <p:cNvSpPr txBox="1"/>
          <p:nvPr/>
        </p:nvSpPr>
        <p:spPr>
          <a:xfrm>
            <a:off x="313481" y="6366860"/>
            <a:ext cx="2648607" cy="2546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Massachusetts Institute of Technology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C9DC30-F95B-CD3B-9467-CEE586787A08}"/>
              </a:ext>
            </a:extLst>
          </p:cNvPr>
          <p:cNvSpPr txBox="1"/>
          <p:nvPr/>
        </p:nvSpPr>
        <p:spPr>
          <a:xfrm>
            <a:off x="9229912" y="6350714"/>
            <a:ext cx="2648607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F0F02A92-B497-3B47-85FA-49EC792AEAD1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478DDD3-3229-C4C2-050D-B6AFCF902435}"/>
              </a:ext>
            </a:extLst>
          </p:cNvPr>
          <p:cNvCxnSpPr>
            <a:cxnSpLocks/>
          </p:cNvCxnSpPr>
          <p:nvPr/>
        </p:nvCxnSpPr>
        <p:spPr>
          <a:xfrm>
            <a:off x="319421" y="4413678"/>
            <a:ext cx="180198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121F57E-7A3D-523B-1263-2147287CBB0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13481" y="4842080"/>
            <a:ext cx="6520135" cy="254658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1200"/>
              </a:spcAft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Quote Author ’XX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6CD48A0-01A4-BD36-D9AD-53422DD1D5A8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13481" y="5213144"/>
            <a:ext cx="6520135" cy="7834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Quote Author Title</a:t>
            </a:r>
          </a:p>
        </p:txBody>
      </p:sp>
    </p:spTree>
    <p:extLst>
      <p:ext uri="{BB962C8B-B14F-4D97-AF65-F5344CB8AC3E}">
        <p14:creationId xmlns:p14="http://schemas.microsoft.com/office/powerpoint/2010/main" val="81411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86AB9-B8FF-EC56-AC3E-4893BFF23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993" y="223660"/>
            <a:ext cx="5533766" cy="810991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200"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– Max 70 characters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84EB4-2DDE-A84F-F145-EF9B876934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83085" y="250554"/>
            <a:ext cx="2533403" cy="586867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Column Text – Max 350 characters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FA3824-6F15-FD86-D30D-55E8798F55A1}"/>
              </a:ext>
            </a:extLst>
          </p:cNvPr>
          <p:cNvSpPr txBox="1"/>
          <p:nvPr/>
        </p:nvSpPr>
        <p:spPr>
          <a:xfrm>
            <a:off x="9229912" y="6350714"/>
            <a:ext cx="2648607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F0F02A92-B497-3B47-85FA-49EC792AEAD1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9A4663-FCEF-5719-12CF-5612C4299DDB}"/>
              </a:ext>
            </a:extLst>
          </p:cNvPr>
          <p:cNvCxnSpPr>
            <a:cxnSpLocks/>
          </p:cNvCxnSpPr>
          <p:nvPr/>
        </p:nvCxnSpPr>
        <p:spPr>
          <a:xfrm>
            <a:off x="319421" y="1166648"/>
            <a:ext cx="180198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4D08E89-767A-785D-CEE4-D77A66532F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18589" y="1767901"/>
            <a:ext cx="5539170" cy="435133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9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Large Slide Description Text – Max 350 characters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7D94A36-DCC8-9687-455C-DF3D3D6A1B1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116291" y="250554"/>
            <a:ext cx="2533403" cy="586867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Column Text – Max 350 characters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C19908-9DA8-0589-2D4C-7B455E1CBD18}"/>
              </a:ext>
            </a:extLst>
          </p:cNvPr>
          <p:cNvSpPr txBox="1"/>
          <p:nvPr/>
        </p:nvSpPr>
        <p:spPr>
          <a:xfrm>
            <a:off x="313481" y="6366860"/>
            <a:ext cx="2648607" cy="2546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Massachusetts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132695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Shor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86AB9-B8FF-EC56-AC3E-4893BFF23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993" y="223660"/>
            <a:ext cx="5533766" cy="810991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200"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– Max 70 characters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9A4663-FCEF-5719-12CF-5612C4299DDB}"/>
              </a:ext>
            </a:extLst>
          </p:cNvPr>
          <p:cNvCxnSpPr>
            <a:cxnSpLocks/>
          </p:cNvCxnSpPr>
          <p:nvPr/>
        </p:nvCxnSpPr>
        <p:spPr>
          <a:xfrm>
            <a:off x="319421" y="1166648"/>
            <a:ext cx="180198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4D08E89-767A-785D-CEE4-D77A66532F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18589" y="1767901"/>
            <a:ext cx="5539170" cy="435133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9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Large Slide Description Text – Max 350 characters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52277A-0FA6-549A-322C-412B23567C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photo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82E874-5A2C-DFB4-74AB-49B738846856}"/>
              </a:ext>
            </a:extLst>
          </p:cNvPr>
          <p:cNvSpPr txBox="1"/>
          <p:nvPr/>
        </p:nvSpPr>
        <p:spPr>
          <a:xfrm>
            <a:off x="313481" y="6366860"/>
            <a:ext cx="2648607" cy="2546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Massachusetts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192193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Lon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9A4663-FCEF-5719-12CF-5612C4299DDB}"/>
              </a:ext>
            </a:extLst>
          </p:cNvPr>
          <p:cNvCxnSpPr>
            <a:cxnSpLocks/>
          </p:cNvCxnSpPr>
          <p:nvPr/>
        </p:nvCxnSpPr>
        <p:spPr>
          <a:xfrm>
            <a:off x="319421" y="1166648"/>
            <a:ext cx="180198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4D08E89-767A-785D-CEE4-D77A66532F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18589" y="1767901"/>
            <a:ext cx="4921068" cy="4351333"/>
          </a:xfrm>
        </p:spPr>
        <p:txBody>
          <a:bodyPr>
            <a:normAutofit/>
          </a:bodyPr>
          <a:lstStyle>
            <a:lvl1pPr marL="177800" indent="-177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Small Slide Description Text – Max 520 characters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E043900-9E70-F92C-3F55-ABECBCF03C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A2FFC7-EE23-EAA4-A89F-FA7F579AC4CE}"/>
              </a:ext>
            </a:extLst>
          </p:cNvPr>
          <p:cNvSpPr txBox="1"/>
          <p:nvPr/>
        </p:nvSpPr>
        <p:spPr>
          <a:xfrm>
            <a:off x="313481" y="6366860"/>
            <a:ext cx="2648607" cy="2546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Massachusetts Institute of Technology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5E1B16-877C-A8E7-A098-DE2877C2B8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993" y="223660"/>
            <a:ext cx="5533766" cy="810991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200"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– Max 70 characters</a:t>
            </a:r>
          </a:p>
        </p:txBody>
      </p:sp>
    </p:spTree>
    <p:extLst>
      <p:ext uri="{BB962C8B-B14F-4D97-AF65-F5344CB8AC3E}">
        <p14:creationId xmlns:p14="http://schemas.microsoft.com/office/powerpoint/2010/main" val="35217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D3F3A2D-940D-D013-017B-63694756DBC9}"/>
              </a:ext>
            </a:extLst>
          </p:cNvPr>
          <p:cNvSpPr/>
          <p:nvPr/>
        </p:nvSpPr>
        <p:spPr>
          <a:xfrm>
            <a:off x="3367314" y="330989"/>
            <a:ext cx="8506097" cy="57586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D29D3A-3F37-9592-DD8A-41ABEC44FA28}"/>
              </a:ext>
            </a:extLst>
          </p:cNvPr>
          <p:cNvSpPr txBox="1"/>
          <p:nvPr/>
        </p:nvSpPr>
        <p:spPr>
          <a:xfrm>
            <a:off x="9229912" y="6350714"/>
            <a:ext cx="2648607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F0F02A92-B497-3B47-85FA-49EC792AEAD1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2FD8EF3-A812-D37C-5E6C-3D89CAAE6BBD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18589" y="229389"/>
            <a:ext cx="2439125" cy="5858885"/>
          </a:xfrm>
        </p:spPr>
        <p:txBody>
          <a:bodyPr>
            <a:normAutofit/>
          </a:bodyPr>
          <a:lstStyle>
            <a:lvl1pPr marL="177800" indent="-177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Slide Description Text – Max 400 characters</a:t>
            </a:r>
          </a:p>
        </p:txBody>
      </p:sp>
      <p:sp>
        <p:nvSpPr>
          <p:cNvPr id="15" name="Chart Placeholder 14">
            <a:extLst>
              <a:ext uri="{FF2B5EF4-FFF2-40B4-BE49-F238E27FC236}">
                <a16:creationId xmlns:a16="http://schemas.microsoft.com/office/drawing/2014/main" id="{AD7B6E31-BB63-BABB-3A25-BC1539FC82A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3615559" y="613074"/>
            <a:ext cx="8029903" cy="5201130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chart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15F6BD-8143-5A5D-9B45-2A1A59943161}"/>
              </a:ext>
            </a:extLst>
          </p:cNvPr>
          <p:cNvSpPr txBox="1"/>
          <p:nvPr/>
        </p:nvSpPr>
        <p:spPr>
          <a:xfrm>
            <a:off x="313481" y="6366860"/>
            <a:ext cx="2648607" cy="2546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Massachusetts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1904945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788F30-EDDA-BDB0-8AE9-5013C51F7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83FE0-B12A-9E73-4408-C5754DB4D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13B03-5493-6C6F-E9FD-27A77B84A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0D615-FC54-4F46-ACCD-6BC9EAACD584}" type="datetime1">
              <a:rPr lang="en-US" smtClean="0"/>
              <a:t>6/27/26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A35B9-0774-F4ED-115B-974762AB8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5C8EE-0737-B6BF-0F02-35D986FB2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B741A5D-A2B3-8B42-BD41-60E8D2196D9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9777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975" indent="-180975" algn="l" defTabSz="914400" rtl="0" eaLnBrk="1" latinLnBrk="0" hangingPunct="1">
        <a:lnSpc>
          <a:spcPts val="24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tabLst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5000" indent="-177800" algn="l" defTabSz="914400" rtl="0" eaLnBrk="1" latinLnBrk="0" hangingPunct="1">
        <a:lnSpc>
          <a:spcPts val="24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7438" indent="-173038" algn="l" defTabSz="914400" rtl="0" eaLnBrk="1" latinLnBrk="0" hangingPunct="1">
        <a:lnSpc>
          <a:spcPts val="24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54163" indent="-182563" algn="l" defTabSz="914400" rtl="0" eaLnBrk="1" latinLnBrk="0" hangingPunct="1">
        <a:lnSpc>
          <a:spcPts val="24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08188" indent="-179388" algn="l" defTabSz="914400" rtl="0" eaLnBrk="1" latinLnBrk="0" hangingPunct="1">
        <a:lnSpc>
          <a:spcPts val="24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788F30-EDDA-BDB0-8AE9-5013C51F7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83FE0-B12A-9E73-4408-C5754DB4D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13B03-5493-6C6F-E9FD-27A77B84A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C0783E-2383-E447-98B1-CC05F794B027}" type="datetime1">
              <a:rPr lang="en-US" smtClean="0"/>
              <a:t>6/27/26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A35B9-0774-F4ED-115B-974762AB8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5C8EE-0737-B6BF-0F02-35D986FB2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59CB2F1-739C-D74B-B449-0413DC9360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2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975" indent="-180975" algn="l" defTabSz="914400" rtl="0" eaLnBrk="1" latinLnBrk="0" hangingPunct="1">
        <a:lnSpc>
          <a:spcPts val="24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tabLst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5000" indent="-177800" algn="l" defTabSz="914400" rtl="0" eaLnBrk="1" latinLnBrk="0" hangingPunct="1">
        <a:lnSpc>
          <a:spcPts val="24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7438" indent="-173038" algn="l" defTabSz="914400" rtl="0" eaLnBrk="1" latinLnBrk="0" hangingPunct="1">
        <a:lnSpc>
          <a:spcPts val="24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54163" indent="-182563" algn="l" defTabSz="914400" rtl="0" eaLnBrk="1" latinLnBrk="0" hangingPunct="1">
        <a:lnSpc>
          <a:spcPts val="24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08188" indent="-179388" algn="l" defTabSz="914400" rtl="0" eaLnBrk="1" latinLnBrk="0" hangingPunct="1">
        <a:lnSpc>
          <a:spcPts val="24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788F30-EDDA-BDB0-8AE9-5013C51F7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83FE0-B12A-9E73-4408-C5754DB4D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13B03-5493-6C6F-E9FD-27A77B84A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64E4EB-5E79-AF4F-9D3B-F477F5B0C0C0}" type="datetime1">
              <a:rPr lang="en-US" smtClean="0"/>
              <a:t>6/27/26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A35B9-0774-F4ED-115B-974762AB8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5C8EE-0737-B6BF-0F02-35D986FB2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59CB2F1-739C-D74B-B449-0413DC9360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09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975" indent="-180975" algn="l" defTabSz="914400" rtl="0" eaLnBrk="1" latinLnBrk="0" hangingPunct="1">
        <a:lnSpc>
          <a:spcPts val="24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tabLst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5000" indent="-177800" algn="l" defTabSz="914400" rtl="0" eaLnBrk="1" latinLnBrk="0" hangingPunct="1">
        <a:lnSpc>
          <a:spcPts val="24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7438" indent="-173038" algn="l" defTabSz="914400" rtl="0" eaLnBrk="1" latinLnBrk="0" hangingPunct="1">
        <a:lnSpc>
          <a:spcPts val="24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54163" indent="-182563" algn="l" defTabSz="914400" rtl="0" eaLnBrk="1" latinLnBrk="0" hangingPunct="1">
        <a:lnSpc>
          <a:spcPts val="24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08188" indent="-179388" algn="l" defTabSz="914400" rtl="0" eaLnBrk="1" latinLnBrk="0" hangingPunct="1">
        <a:lnSpc>
          <a:spcPts val="24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788F30-EDDA-BDB0-8AE9-5013C51F7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83FE0-B12A-9E73-4408-C5754DB4D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13B03-5493-6C6F-E9FD-27A77B84A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93CEFF-D3AE-6F40-A86E-9C9F44F7C547}" type="datetime1">
              <a:rPr lang="en-US" smtClean="0"/>
              <a:t>6/27/26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A35B9-0774-F4ED-115B-974762AB8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5C8EE-0737-B6BF-0F02-35D986FB2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59CB2F1-739C-D74B-B449-0413DC9360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01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975" indent="-180975" algn="l" defTabSz="914400" rtl="0" eaLnBrk="1" latinLnBrk="0" hangingPunct="1">
        <a:lnSpc>
          <a:spcPts val="24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tabLst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5000" indent="-177800" algn="l" defTabSz="914400" rtl="0" eaLnBrk="1" latinLnBrk="0" hangingPunct="1">
        <a:lnSpc>
          <a:spcPts val="24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7438" indent="-173038" algn="l" defTabSz="914400" rtl="0" eaLnBrk="1" latinLnBrk="0" hangingPunct="1">
        <a:lnSpc>
          <a:spcPts val="24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54163" indent="-182563" algn="l" defTabSz="914400" rtl="0" eaLnBrk="1" latinLnBrk="0" hangingPunct="1">
        <a:lnSpc>
          <a:spcPts val="24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08188" indent="-179388" algn="l" defTabSz="914400" rtl="0" eaLnBrk="1" latinLnBrk="0" hangingPunct="1">
        <a:lnSpc>
          <a:spcPts val="24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7.png"/><Relationship Id="rId2" Type="http://schemas.openxmlformats.org/officeDocument/2006/relationships/image" Target="../media/image25.sv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9.png"/><Relationship Id="rId2" Type="http://schemas.openxmlformats.org/officeDocument/2006/relationships/image" Target="../media/image25.sv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8.svg"/><Relationship Id="rId5" Type="http://schemas.openxmlformats.org/officeDocument/2006/relationships/image" Target="../media/image27.svg"/><Relationship Id="rId4" Type="http://schemas.openxmlformats.org/officeDocument/2006/relationships/image" Target="../media/image3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53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3.svg"/><Relationship Id="rId5" Type="http://schemas.openxmlformats.org/officeDocument/2006/relationships/image" Target="../media/image32.svg"/><Relationship Id="rId4" Type="http://schemas.openxmlformats.org/officeDocument/2006/relationships/image" Target="../media/image3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26.svg"/><Relationship Id="rId7" Type="http://schemas.openxmlformats.org/officeDocument/2006/relationships/image" Target="../media/image53.png"/><Relationship Id="rId2" Type="http://schemas.openxmlformats.org/officeDocument/2006/relationships/image" Target="../media/image25.svg"/><Relationship Id="rId1" Type="http://schemas.openxmlformats.org/officeDocument/2006/relationships/slideLayout" Target="../slideLayouts/slideLayout28.xml"/><Relationship Id="rId11" Type="http://schemas.openxmlformats.org/officeDocument/2006/relationships/image" Target="../media/image440.png"/><Relationship Id="rId10" Type="http://schemas.openxmlformats.org/officeDocument/2006/relationships/image" Target="../media/image430.png"/><Relationship Id="rId9" Type="http://schemas.openxmlformats.org/officeDocument/2006/relationships/image" Target="../media/image4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7.png"/><Relationship Id="rId3" Type="http://schemas.openxmlformats.org/officeDocument/2006/relationships/image" Target="../media/image26.svg"/><Relationship Id="rId7" Type="http://schemas.openxmlformats.org/officeDocument/2006/relationships/image" Target="../media/image46.png"/><Relationship Id="rId12" Type="http://schemas.openxmlformats.org/officeDocument/2006/relationships/image" Target="../media/image56.png"/><Relationship Id="rId2" Type="http://schemas.openxmlformats.org/officeDocument/2006/relationships/image" Target="../media/image25.sv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20.png"/><Relationship Id="rId11" Type="http://schemas.openxmlformats.org/officeDocument/2006/relationships/image" Target="../media/image55.png"/><Relationship Id="rId5" Type="http://schemas.openxmlformats.org/officeDocument/2006/relationships/image" Target="../media/image410.png"/><Relationship Id="rId10" Type="http://schemas.openxmlformats.org/officeDocument/2006/relationships/image" Target="../media/image520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9.png"/><Relationship Id="rId3" Type="http://schemas.openxmlformats.org/officeDocument/2006/relationships/image" Target="../media/image26.svg"/><Relationship Id="rId7" Type="http://schemas.openxmlformats.org/officeDocument/2006/relationships/image" Target="../media/image46.png"/><Relationship Id="rId12" Type="http://schemas.openxmlformats.org/officeDocument/2006/relationships/image" Target="../media/image58.png"/><Relationship Id="rId2" Type="http://schemas.openxmlformats.org/officeDocument/2006/relationships/image" Target="../media/image25.sv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20.png"/><Relationship Id="rId11" Type="http://schemas.openxmlformats.org/officeDocument/2006/relationships/image" Target="../media/image55.png"/><Relationship Id="rId5" Type="http://schemas.openxmlformats.org/officeDocument/2006/relationships/image" Target="../media/image410.png"/><Relationship Id="rId10" Type="http://schemas.openxmlformats.org/officeDocument/2006/relationships/image" Target="../media/image520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svg"/><Relationship Id="rId5" Type="http://schemas.openxmlformats.org/officeDocument/2006/relationships/image" Target="../media/image11.svg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34.png"/><Relationship Id="rId3" Type="http://schemas.openxmlformats.org/officeDocument/2006/relationships/image" Target="../media/image26.svg"/><Relationship Id="rId7" Type="http://schemas.openxmlformats.org/officeDocument/2006/relationships/image" Target="../media/image46.png"/><Relationship Id="rId12" Type="http://schemas.openxmlformats.org/officeDocument/2006/relationships/image" Target="../media/image58.png"/><Relationship Id="rId2" Type="http://schemas.openxmlformats.org/officeDocument/2006/relationships/image" Target="../media/image25.sv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20.png"/><Relationship Id="rId11" Type="http://schemas.openxmlformats.org/officeDocument/2006/relationships/image" Target="../media/image55.png"/><Relationship Id="rId5" Type="http://schemas.openxmlformats.org/officeDocument/2006/relationships/image" Target="../media/image410.png"/><Relationship Id="rId15" Type="http://schemas.openxmlformats.org/officeDocument/2006/relationships/image" Target="../media/image62.png"/><Relationship Id="rId10" Type="http://schemas.openxmlformats.org/officeDocument/2006/relationships/image" Target="../media/image520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Relationship Id="rId1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3.svg"/><Relationship Id="rId5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1CC93-E441-45EB-B33E-EE8C3EC6A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958" y="1778261"/>
            <a:ext cx="9963805" cy="520907"/>
          </a:xfrm>
        </p:spPr>
        <p:txBody>
          <a:bodyPr/>
          <a:lstStyle/>
          <a:p>
            <a:r>
              <a:rPr lang="en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Theory for Polynomial Time Approximate Counting</a:t>
            </a:r>
            <a:endParaRPr lang="en-C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474BD6-76F4-EC50-AD5A-5867EFD97B78}"/>
              </a:ext>
            </a:extLst>
          </p:cNvPr>
          <p:cNvSpPr txBox="1"/>
          <p:nvPr/>
        </p:nvSpPr>
        <p:spPr>
          <a:xfrm>
            <a:off x="177705" y="5754720"/>
            <a:ext cx="2305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/>
              <a:t>Lijie Chen</a:t>
            </a:r>
          </a:p>
          <a:p>
            <a:pPr algn="ctr"/>
            <a:r>
              <a:rPr lang="en-CN" sz="1600" dirty="0"/>
              <a:t>(University of Berkeley)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40530-A369-B0DD-535F-C2693947E3B8}"/>
              </a:ext>
            </a:extLst>
          </p:cNvPr>
          <p:cNvSpPr txBox="1"/>
          <p:nvPr/>
        </p:nvSpPr>
        <p:spPr>
          <a:xfrm>
            <a:off x="3331623" y="5754720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i="1" dirty="0"/>
              <a:t>Jiatu Li</a:t>
            </a:r>
          </a:p>
          <a:p>
            <a:pPr algn="ctr"/>
            <a:r>
              <a:rPr lang="en-CN" sz="1600" dirty="0"/>
              <a:t>(MIT)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49C57B-01AD-BBD7-44D3-50095AFB38B5}"/>
              </a:ext>
            </a:extLst>
          </p:cNvPr>
          <p:cNvSpPr txBox="1"/>
          <p:nvPr/>
        </p:nvSpPr>
        <p:spPr>
          <a:xfrm>
            <a:off x="5016068" y="5754720"/>
            <a:ext cx="2275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/>
              <a:t>Igor C. Oliveira</a:t>
            </a:r>
          </a:p>
          <a:p>
            <a:pPr algn="ctr"/>
            <a:r>
              <a:rPr lang="en-CN" sz="1600" dirty="0"/>
              <a:t>(University of Warwick)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978C38-000F-5F69-A9E9-6208462829A4}"/>
              </a:ext>
            </a:extLst>
          </p:cNvPr>
          <p:cNvSpPr txBox="1"/>
          <p:nvPr/>
        </p:nvSpPr>
        <p:spPr>
          <a:xfrm>
            <a:off x="8017605" y="5754720"/>
            <a:ext cx="1744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/>
              <a:t>R. Ryan Williams</a:t>
            </a:r>
          </a:p>
          <a:p>
            <a:pPr algn="ctr"/>
            <a:r>
              <a:rPr lang="en-CN" sz="1600" dirty="0"/>
              <a:t>(MIT)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C7ACB2-6770-94DA-24B5-433076726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11" y="4004710"/>
            <a:ext cx="1550425" cy="15167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2BC90A-C889-A1CB-0855-EF706E639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363" y="3899040"/>
            <a:ext cx="1290610" cy="16223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718E36-DA44-670B-4E87-2DF867824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069" y="3895772"/>
            <a:ext cx="1371365" cy="16256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2B768C-9CE7-C961-E532-8605A7BE8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7765" y="3850219"/>
            <a:ext cx="1664069" cy="16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09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2A56A-D74E-A4C6-3767-8CFB4F7C6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C86D212-C4B6-7253-AA60-F4977736A48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671" y="489098"/>
            <a:ext cx="8704114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sz="2800" b="1" dirty="0">
                <a:solidFill>
                  <a:schemeClr val="tx2"/>
                </a:solidFill>
                <a:effectLst/>
                <a:latin typeface="+mj-lt"/>
              </a:rPr>
              <a:t>Our Results</a:t>
            </a:r>
            <a:r>
              <a:rPr lang="en-CN" sz="2800" dirty="0">
                <a:solidFill>
                  <a:schemeClr val="tx2"/>
                </a:solidFill>
                <a:effectLst/>
                <a:latin typeface="+mj-lt"/>
              </a:rPr>
              <a:t>: A New Theory for Probabilistic Poly Time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D0CDE6-2023-6493-3945-3F1D2CE513D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14671" y="1129276"/>
            <a:ext cx="427168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3DFD15-1034-6353-1B40-DBCEB2D1E9F7}"/>
              </a:ext>
            </a:extLst>
          </p:cNvPr>
          <p:cNvSpPr txBox="1"/>
          <p:nvPr/>
        </p:nvSpPr>
        <p:spPr>
          <a:xfrm>
            <a:off x="839972" y="2162034"/>
            <a:ext cx="6528391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CN" sz="2000" b="1" dirty="0">
                <a:effectLst/>
                <a:latin typeface="Helvetica" pitchFamily="2" charset="0"/>
              </a:rPr>
              <a:t>This Work</a:t>
            </a:r>
            <a:r>
              <a:rPr lang="en-CN" sz="2000" dirty="0">
                <a:effectLst/>
                <a:latin typeface="Helvetica" pitchFamily="2" charset="0"/>
              </a:rPr>
              <a:t>: A new </a:t>
            </a:r>
            <a:r>
              <a:rPr lang="en-CN" sz="2000" dirty="0">
                <a:latin typeface="Helvetica" pitchFamily="2" charset="0"/>
              </a:rPr>
              <a:t>t</a:t>
            </a:r>
            <a:r>
              <a:rPr lang="en-CN" sz="2000" dirty="0">
                <a:effectLst/>
                <a:latin typeface="Helvetica" pitchFamily="2" charset="0"/>
              </a:rPr>
              <a:t>heory </a:t>
            </a:r>
            <a:r>
              <a:rPr lang="en-CN" sz="2000" b="1" dirty="0">
                <a:effectLst/>
                <a:latin typeface="Helvetica" pitchFamily="2" charset="0"/>
              </a:rPr>
              <a:t>APX</a:t>
            </a:r>
            <a:r>
              <a:rPr lang="en-CN" sz="2000" b="1" baseline="-25000" dirty="0">
                <a:effectLst/>
                <a:latin typeface="Helvetica" pitchFamily="2" charset="0"/>
              </a:rPr>
              <a:t>1</a:t>
            </a:r>
            <a:r>
              <a:rPr lang="en-CN" sz="2000" dirty="0">
                <a:effectLst/>
                <a:latin typeface="Helvetica" pitchFamily="2" charset="0"/>
              </a:rPr>
              <a:t> that extends </a:t>
            </a:r>
            <a:r>
              <a:rPr lang="en-CN" sz="2000" b="1" dirty="0">
                <a:effectLst/>
                <a:latin typeface="Helvetica" pitchFamily="2" charset="0"/>
              </a:rPr>
              <a:t>PV</a:t>
            </a:r>
            <a:r>
              <a:rPr lang="en-CN" sz="2000" dirty="0">
                <a:effectLst/>
                <a:latin typeface="Helvetica" pitchFamily="2" charset="0"/>
              </a:rPr>
              <a:t> with basic probabilistic capability, while weaker than </a:t>
            </a:r>
            <a:r>
              <a:rPr lang="en-CN" sz="2000" b="1" dirty="0">
                <a:effectLst/>
                <a:latin typeface="Helvetica" pitchFamily="2" charset="0"/>
              </a:rPr>
              <a:t>APC</a:t>
            </a:r>
            <a:r>
              <a:rPr lang="en-CN" sz="2000" b="1" baseline="-25000" dirty="0">
                <a:effectLst/>
                <a:latin typeface="Helvetica" pitchFamily="2" charset="0"/>
              </a:rPr>
              <a:t>1</a:t>
            </a:r>
            <a:r>
              <a:rPr lang="en-CN" sz="2000" dirty="0">
                <a:effectLst/>
                <a:latin typeface="Helvetica" pitchFamily="2" charset="0"/>
              </a:rPr>
              <a:t>.</a:t>
            </a:r>
          </a:p>
        </p:txBody>
      </p:sp>
      <p:pic>
        <p:nvPicPr>
          <p:cNvPr id="12" name="Graphic 11" descr="Computer with solid fill">
            <a:extLst>
              <a:ext uri="{FF2B5EF4-FFF2-40B4-BE49-F238E27FC236}">
                <a16:creationId xmlns:a16="http://schemas.microsoft.com/office/drawing/2014/main" id="{254D6012-7FF9-B525-C71B-09D0D238316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24443" y="2423138"/>
            <a:ext cx="995916" cy="9959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3727D6-B07A-BF2F-3E58-810C7408D00A}"/>
              </a:ext>
            </a:extLst>
          </p:cNvPr>
          <p:cNvSpPr txBox="1"/>
          <p:nvPr/>
        </p:nvSpPr>
        <p:spPr>
          <a:xfrm>
            <a:off x="7368363" y="3245657"/>
            <a:ext cx="2445488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</a:rPr>
              <a:t>p</a:t>
            </a:r>
            <a:r>
              <a:rPr lang="en-CN" sz="1600" dirty="0">
                <a:effectLst/>
                <a:latin typeface="Helvetica" pitchFamily="2" charset="0"/>
              </a:rPr>
              <a:t>olynomial-time algorithm with an oracle</a:t>
            </a:r>
          </a:p>
        </p:txBody>
      </p:sp>
      <p:pic>
        <p:nvPicPr>
          <p:cNvPr id="16" name="Graphic 15" descr="Pointed Hat with solid fill">
            <a:extLst>
              <a:ext uri="{FF2B5EF4-FFF2-40B4-BE49-F238E27FC236}">
                <a16:creationId xmlns:a16="http://schemas.microsoft.com/office/drawing/2014/main" id="{2688421B-FF8B-D8C9-4F01-5FE539AAE7F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04387" y="1386061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16D37C2-7534-C480-E22C-1D0D5242C015}"/>
                  </a:ext>
                </a:extLst>
              </p:cNvPr>
              <p:cNvSpPr txBox="1"/>
              <p:nvPr/>
            </p:nvSpPr>
            <p:spPr>
              <a:xfrm>
                <a:off x="9711475" y="2277387"/>
                <a:ext cx="914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N" b="1" dirty="0">
                    <a:effectLst/>
                    <a:latin typeface="Helvetica" pitchFamily="2" charset="0"/>
                  </a:rPr>
                  <a:t>P</a:t>
                </a:r>
                <a:r>
                  <a:rPr lang="en-CN" dirty="0"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)</a:t>
                </a:r>
                <a:endParaRPr lang="en-CN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16D37C2-7534-C480-E22C-1D0D5242C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475" y="2277387"/>
                <a:ext cx="914400" cy="369332"/>
              </a:xfrm>
              <a:prstGeom prst="rect">
                <a:avLst/>
              </a:prstGeom>
              <a:blipFill>
                <a:blip r:embed="rId4"/>
                <a:stretch>
                  <a:fillRect l="-5479" t="-6667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8A42C98-0810-7427-77E6-72AD69F93877}"/>
              </a:ext>
            </a:extLst>
          </p:cNvPr>
          <p:cNvCxnSpPr/>
          <p:nvPr/>
        </p:nvCxnSpPr>
        <p:spPr>
          <a:xfrm flipV="1">
            <a:off x="9169215" y="2277387"/>
            <a:ext cx="457200" cy="36933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E3E3D9-1DEA-36EA-0778-1BD555A56DDD}"/>
                  </a:ext>
                </a:extLst>
              </p:cNvPr>
              <p:cNvSpPr txBox="1"/>
              <p:nvPr/>
            </p:nvSpPr>
            <p:spPr>
              <a:xfrm>
                <a:off x="839972" y="3037664"/>
                <a:ext cx="5823710" cy="1142557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l"/>
                <a:r>
                  <a:rPr lang="en-CN" sz="2000" dirty="0">
                    <a:effectLst/>
                    <a:latin typeface="Helvetica" pitchFamily="2" charset="0"/>
                  </a:rPr>
                  <a:t>Oracle is intended to perform approximate counting</a:t>
                </a:r>
              </a:p>
              <a:p>
                <a:pPr algn="ctr"/>
                <a:r>
                  <a:rPr lang="en-CN" sz="2000" b="1" dirty="0">
                    <a:latin typeface="Helvetica" pitchFamily="2" charset="0"/>
                  </a:rPr>
                  <a:t>P</a:t>
                </a:r>
                <a:r>
                  <a:rPr lang="en-CN" sz="2000" dirty="0"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CN" sz="2000" dirty="0">
                    <a:latin typeface="Helvetica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←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±1/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d>
                      </m:e>
                    </m:func>
                  </m:oMath>
                </a14:m>
                <a:r>
                  <a:rPr lang="en-CN" sz="2000" dirty="0">
                    <a:latin typeface="Helvetica" pitchFamily="2" charset="0"/>
                  </a:rPr>
                  <a:t> </a:t>
                </a:r>
              </a:p>
              <a:p>
                <a:endParaRPr lang="en-CN" sz="2000" dirty="0"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E3E3D9-1DEA-36EA-0778-1BD555A56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72" y="3037664"/>
                <a:ext cx="5823710" cy="1142557"/>
              </a:xfrm>
              <a:prstGeom prst="rect">
                <a:avLst/>
              </a:prstGeom>
              <a:blipFill>
                <a:blip r:embed="rId5"/>
                <a:stretch>
                  <a:fillRect l="-2832" t="-3297" r="-17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EA7B51E-380B-FDF3-B445-F9845C2351FC}"/>
                  </a:ext>
                </a:extLst>
              </p:cNvPr>
              <p:cNvSpPr txBox="1"/>
              <p:nvPr/>
            </p:nvSpPr>
            <p:spPr>
              <a:xfrm>
                <a:off x="839972" y="4450209"/>
                <a:ext cx="7071167" cy="1758110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l"/>
                <a:r>
                  <a:rPr lang="en-US" sz="2000" dirty="0">
                    <a:latin typeface="Helvetica" pitchFamily="2" charset="0"/>
                  </a:rPr>
                  <a:t>We use “simple axioms” to govern the behavior of the oracle </a:t>
                </a:r>
                <a:r>
                  <a:rPr lang="en-US" sz="2000" b="1" dirty="0">
                    <a:latin typeface="Helvetica" pitchFamily="2" charset="0"/>
                  </a:rPr>
                  <a:t>P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Helvetica" pitchFamily="2" charset="0"/>
                  </a:rPr>
                  <a:t>Axiom must follow the language of </a:t>
                </a:r>
                <a:r>
                  <a:rPr lang="en-US" sz="2000" b="1" dirty="0">
                    <a:latin typeface="Helvetica" pitchFamily="2" charset="0"/>
                  </a:rPr>
                  <a:t>PV(P)</a:t>
                </a:r>
              </a:p>
              <a:p>
                <a:endParaRPr lang="en-US" sz="2000" b="1" dirty="0">
                  <a:latin typeface="Helvetica" pitchFamily="2" charset="0"/>
                </a:endParaRPr>
              </a:p>
              <a:p>
                <a:r>
                  <a:rPr lang="en-US" sz="2000" b="1" dirty="0">
                    <a:latin typeface="Helvetica" pitchFamily="2" charset="0"/>
                  </a:rPr>
                  <a:t>Not allowed: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N" sz="20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←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func>
                  </m:oMath>
                </a14:m>
                <a:r>
                  <a:rPr lang="en-US" sz="2000" b="1" dirty="0">
                    <a:latin typeface="Helvetica" pitchFamily="2" charset="0"/>
                  </a:rPr>
                  <a:t>” </a:t>
                </a:r>
              </a:p>
              <a:p>
                <a:r>
                  <a:rPr lang="en-US" sz="2000" b="1" dirty="0">
                    <a:latin typeface="Helvetica" pitchFamily="2" charset="0"/>
                  </a:rPr>
                  <a:t>Allowed:</a:t>
                </a:r>
                <a:r>
                  <a:rPr lang="en-CN" sz="2000" b="1" dirty="0">
                    <a:latin typeface="Helvetica" pitchFamily="2" charset="0"/>
                  </a:rPr>
                  <a:t>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N" sz="2000" dirty="0">
                    <a:latin typeface="Helvetica" pitchFamily="2" charset="0"/>
                  </a:rPr>
                  <a:t> = 0 if </a:t>
                </a:r>
                <a14:m>
                  <m:oMath xmlns:m="http://schemas.openxmlformats.org/officeDocument/2006/math">
                    <m:r>
                      <a:rPr lang="en-CN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N" sz="2000" dirty="0">
                    <a:latin typeface="Helvetica" pitchFamily="2" charset="0"/>
                  </a:rPr>
                  <a:t> is a constant zero circuit</a:t>
                </a:r>
                <a:r>
                  <a:rPr lang="en-US" sz="2000" b="1" dirty="0">
                    <a:latin typeface="Helvetica" pitchFamily="2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EA7B51E-380B-FDF3-B445-F9845C235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72" y="4450209"/>
                <a:ext cx="7071167" cy="1758110"/>
              </a:xfrm>
              <a:prstGeom prst="rect">
                <a:avLst/>
              </a:prstGeom>
              <a:blipFill>
                <a:blip r:embed="rId6"/>
                <a:stretch>
                  <a:fillRect l="-2330" t="-1439" r="-1075" b="-575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FD1B83D-FDBD-A4CD-8309-9D52234091DD}"/>
                  </a:ext>
                </a:extLst>
              </p:cNvPr>
              <p:cNvSpPr txBox="1"/>
              <p:nvPr/>
            </p:nvSpPr>
            <p:spPr>
              <a:xfrm>
                <a:off x="839972" y="3890590"/>
                <a:ext cx="3800592" cy="466346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l"/>
                <a:r>
                  <a:rPr lang="en-US" sz="2000" dirty="0">
                    <a:latin typeface="Helvetica" pitchFamily="2" charset="0"/>
                  </a:rPr>
                  <a:t>For simplicity,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sup>
                        </m:sSup>
                      </m:e>
                    </m:d>
                  </m:oMath>
                </a14:m>
                <a:endParaRPr lang="en-US" sz="20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FD1B83D-FDBD-A4CD-8309-9D5223409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72" y="3890590"/>
                <a:ext cx="3800592" cy="466346"/>
              </a:xfrm>
              <a:prstGeom prst="rect">
                <a:avLst/>
              </a:prstGeom>
              <a:blipFill>
                <a:blip r:embed="rId7"/>
                <a:stretch>
                  <a:fillRect l="-4333" b="-2105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35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7B7CD-B7C3-9232-241D-6788CEBC5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13B7EEF-5647-E2C9-25B4-47DDFE5BE2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671" y="489098"/>
            <a:ext cx="8704114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sz="2800" b="1" dirty="0">
                <a:solidFill>
                  <a:schemeClr val="tx2"/>
                </a:solidFill>
                <a:effectLst/>
                <a:latin typeface="+mj-lt"/>
              </a:rPr>
              <a:t>Our Results</a:t>
            </a:r>
            <a:r>
              <a:rPr lang="en-CN" sz="2800" dirty="0">
                <a:solidFill>
                  <a:schemeClr val="tx2"/>
                </a:solidFill>
                <a:effectLst/>
                <a:latin typeface="+mj-lt"/>
              </a:rPr>
              <a:t>: A New Theory for Probabilistic Poly Time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CC30DC-CE36-B591-8338-2810D0494E5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14671" y="1129276"/>
            <a:ext cx="427168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B8B9304-1517-36B3-C1EF-F62E10785820}"/>
              </a:ext>
            </a:extLst>
          </p:cNvPr>
          <p:cNvSpPr txBox="1"/>
          <p:nvPr/>
        </p:nvSpPr>
        <p:spPr>
          <a:xfrm>
            <a:off x="839972" y="2162034"/>
            <a:ext cx="6528391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CN" sz="2000" b="1" dirty="0">
                <a:effectLst/>
                <a:latin typeface="Helvetica" pitchFamily="2" charset="0"/>
              </a:rPr>
              <a:t>This Work</a:t>
            </a:r>
            <a:r>
              <a:rPr lang="en-CN" sz="2000" dirty="0">
                <a:effectLst/>
                <a:latin typeface="Helvetica" pitchFamily="2" charset="0"/>
              </a:rPr>
              <a:t>: A new </a:t>
            </a:r>
            <a:r>
              <a:rPr lang="en-CN" sz="2000" dirty="0">
                <a:latin typeface="Helvetica" pitchFamily="2" charset="0"/>
              </a:rPr>
              <a:t>t</a:t>
            </a:r>
            <a:r>
              <a:rPr lang="en-CN" sz="2000" dirty="0">
                <a:effectLst/>
                <a:latin typeface="Helvetica" pitchFamily="2" charset="0"/>
              </a:rPr>
              <a:t>heory </a:t>
            </a:r>
            <a:r>
              <a:rPr lang="en-CN" sz="2000" b="1" dirty="0">
                <a:effectLst/>
                <a:latin typeface="Helvetica" pitchFamily="2" charset="0"/>
              </a:rPr>
              <a:t>APX</a:t>
            </a:r>
            <a:r>
              <a:rPr lang="en-CN" sz="2000" b="1" baseline="-25000" dirty="0">
                <a:effectLst/>
                <a:latin typeface="Helvetica" pitchFamily="2" charset="0"/>
              </a:rPr>
              <a:t>1</a:t>
            </a:r>
            <a:r>
              <a:rPr lang="en-CN" sz="2000" dirty="0">
                <a:effectLst/>
                <a:latin typeface="Helvetica" pitchFamily="2" charset="0"/>
              </a:rPr>
              <a:t> that extends </a:t>
            </a:r>
            <a:r>
              <a:rPr lang="en-CN" sz="2000" b="1" dirty="0">
                <a:effectLst/>
                <a:latin typeface="Helvetica" pitchFamily="2" charset="0"/>
              </a:rPr>
              <a:t>PV</a:t>
            </a:r>
            <a:r>
              <a:rPr lang="en-CN" sz="2000" dirty="0">
                <a:effectLst/>
                <a:latin typeface="Helvetica" pitchFamily="2" charset="0"/>
              </a:rPr>
              <a:t> with basic probabilistic capability, while weaker than </a:t>
            </a:r>
            <a:r>
              <a:rPr lang="en-CN" sz="2000" b="1" dirty="0">
                <a:effectLst/>
                <a:latin typeface="Helvetica" pitchFamily="2" charset="0"/>
              </a:rPr>
              <a:t>APC</a:t>
            </a:r>
            <a:r>
              <a:rPr lang="en-CN" sz="2000" b="1" baseline="-25000" dirty="0">
                <a:effectLst/>
                <a:latin typeface="Helvetica" pitchFamily="2" charset="0"/>
              </a:rPr>
              <a:t>1</a:t>
            </a:r>
            <a:r>
              <a:rPr lang="en-CN" sz="2000" dirty="0">
                <a:effectLst/>
                <a:latin typeface="Helvetica" pitchFamily="2" charset="0"/>
              </a:rPr>
              <a:t>.</a:t>
            </a:r>
          </a:p>
        </p:txBody>
      </p:sp>
      <p:pic>
        <p:nvPicPr>
          <p:cNvPr id="12" name="Graphic 11" descr="Computer with solid fill">
            <a:extLst>
              <a:ext uri="{FF2B5EF4-FFF2-40B4-BE49-F238E27FC236}">
                <a16:creationId xmlns:a16="http://schemas.microsoft.com/office/drawing/2014/main" id="{7DB05212-6594-BD53-8452-168603CE747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24443" y="2423138"/>
            <a:ext cx="995916" cy="9959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9A66BC-0877-D4A7-6C01-1D1A78141DA6}"/>
              </a:ext>
            </a:extLst>
          </p:cNvPr>
          <p:cNvSpPr txBox="1"/>
          <p:nvPr/>
        </p:nvSpPr>
        <p:spPr>
          <a:xfrm>
            <a:off x="7368363" y="3245657"/>
            <a:ext cx="2445488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</a:rPr>
              <a:t>p</a:t>
            </a:r>
            <a:r>
              <a:rPr lang="en-CN" sz="1600" dirty="0">
                <a:effectLst/>
                <a:latin typeface="Helvetica" pitchFamily="2" charset="0"/>
              </a:rPr>
              <a:t>olynomial-time algorithm with an oracle</a:t>
            </a:r>
          </a:p>
        </p:txBody>
      </p:sp>
      <p:pic>
        <p:nvPicPr>
          <p:cNvPr id="16" name="Graphic 15" descr="Pointed Hat with solid fill">
            <a:extLst>
              <a:ext uri="{FF2B5EF4-FFF2-40B4-BE49-F238E27FC236}">
                <a16:creationId xmlns:a16="http://schemas.microsoft.com/office/drawing/2014/main" id="{7AEC057E-3439-631E-C42F-574449CB737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04387" y="1386061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FA24F9-20EC-A47D-3DE5-6A8F1FFA2A33}"/>
                  </a:ext>
                </a:extLst>
              </p:cNvPr>
              <p:cNvSpPr txBox="1"/>
              <p:nvPr/>
            </p:nvSpPr>
            <p:spPr>
              <a:xfrm>
                <a:off x="9711475" y="2277387"/>
                <a:ext cx="914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N" b="1" dirty="0">
                    <a:effectLst/>
                    <a:latin typeface="Helvetica" pitchFamily="2" charset="0"/>
                  </a:rPr>
                  <a:t>P</a:t>
                </a:r>
                <a:r>
                  <a:rPr lang="en-CN" dirty="0"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)</a:t>
                </a:r>
                <a:endParaRPr lang="en-CN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FA24F9-20EC-A47D-3DE5-6A8F1FFA2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475" y="2277387"/>
                <a:ext cx="914400" cy="369332"/>
              </a:xfrm>
              <a:prstGeom prst="rect">
                <a:avLst/>
              </a:prstGeom>
              <a:blipFill>
                <a:blip r:embed="rId4"/>
                <a:stretch>
                  <a:fillRect l="-5479" t="-6667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5BCEABB-1F92-7B2C-4529-9EBAE763E14B}"/>
              </a:ext>
            </a:extLst>
          </p:cNvPr>
          <p:cNvCxnSpPr/>
          <p:nvPr/>
        </p:nvCxnSpPr>
        <p:spPr>
          <a:xfrm flipV="1">
            <a:off x="9169215" y="2277387"/>
            <a:ext cx="457200" cy="36933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3094569-CC7D-3905-DBB4-A6ED12DE658E}"/>
              </a:ext>
            </a:extLst>
          </p:cNvPr>
          <p:cNvSpPr txBox="1"/>
          <p:nvPr/>
        </p:nvSpPr>
        <p:spPr>
          <a:xfrm>
            <a:off x="8152170" y="2628708"/>
            <a:ext cx="410369" cy="58477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sz="3200" dirty="0">
                <a:effectLst/>
                <a:latin typeface="Helvetica" pitchFamily="2" charset="0"/>
              </a:rPr>
              <a:t>😅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DE971E-6986-0E20-F87F-2FDF3A28FB6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6701" y="2921096"/>
            <a:ext cx="5387688" cy="3526486"/>
          </a:xfrm>
          <a:prstGeom prst="rect">
            <a:avLst/>
          </a:prstGeom>
        </p:spPr>
      </p:pic>
      <p:sp>
        <p:nvSpPr>
          <p:cNvPr id="251" name="TextBox 250">
            <a:extLst>
              <a:ext uri="{FF2B5EF4-FFF2-40B4-BE49-F238E27FC236}">
                <a16:creationId xmlns:a16="http://schemas.microsoft.com/office/drawing/2014/main" id="{D9F0C9C0-09CB-1B58-96BC-6065FEE076CC}"/>
              </a:ext>
            </a:extLst>
          </p:cNvPr>
          <p:cNvSpPr txBox="1"/>
          <p:nvPr/>
        </p:nvSpPr>
        <p:spPr>
          <a:xfrm>
            <a:off x="7258426" y="4337050"/>
            <a:ext cx="4579788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CN" sz="2000" dirty="0">
                <a:effectLst/>
                <a:latin typeface="Helvetica" pitchFamily="2" charset="0"/>
              </a:rPr>
              <a:t>It is not even clear whether a good “microscope” exists for TCS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- axiomatization for (approx.) probability</a:t>
            </a:r>
            <a:endParaRPr lang="en-US" altLang="zh-CN" sz="2000" dirty="0">
              <a:effectLst/>
              <a:latin typeface="Helvetica" pitchFamily="2" charset="0"/>
            </a:endParaRPr>
          </a:p>
        </p:txBody>
      </p:sp>
      <p:pic>
        <p:nvPicPr>
          <p:cNvPr id="254" name="Graphic 253">
            <a:extLst>
              <a:ext uri="{FF2B5EF4-FFF2-40B4-BE49-F238E27FC236}">
                <a16:creationId xmlns:a16="http://schemas.microsoft.com/office/drawing/2014/main" id="{0A9363D1-36C9-BD1B-90EA-5F4B6D481DC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6097" y="2923818"/>
            <a:ext cx="5387687" cy="3526486"/>
          </a:xfrm>
          <a:prstGeom prst="rect">
            <a:avLst/>
          </a:prstGeom>
        </p:spPr>
      </p:pic>
      <p:grpSp>
        <p:nvGrpSpPr>
          <p:cNvPr id="250" name="Group 249">
            <a:extLst>
              <a:ext uri="{FF2B5EF4-FFF2-40B4-BE49-F238E27FC236}">
                <a16:creationId xmlns:a16="http://schemas.microsoft.com/office/drawing/2014/main" id="{4B869106-8EAC-4DD0-9CA3-75C657670BD8}"/>
              </a:ext>
            </a:extLst>
          </p:cNvPr>
          <p:cNvGrpSpPr/>
          <p:nvPr/>
        </p:nvGrpSpPr>
        <p:grpSpPr>
          <a:xfrm>
            <a:off x="5611808" y="3213483"/>
            <a:ext cx="1756555" cy="2662571"/>
            <a:chOff x="7567370" y="4138688"/>
            <a:chExt cx="1756555" cy="2662571"/>
          </a:xfrm>
        </p:grpSpPr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6741AA7A-8877-E24F-8E5E-AFB176576A6A}"/>
                </a:ext>
              </a:extLst>
            </p:cNvPr>
            <p:cNvSpPr/>
            <p:nvPr/>
          </p:nvSpPr>
          <p:spPr>
            <a:xfrm rot="3056499">
              <a:off x="8348287" y="4138695"/>
              <a:ext cx="837622" cy="837608"/>
            </a:xfrm>
            <a:prstGeom prst="ellipse">
              <a:avLst/>
            </a:prstGeom>
            <a:solidFill>
              <a:srgbClr val="F2F3F8"/>
            </a:solidFill>
            <a:ln w="8864" cap="flat">
              <a:solidFill>
                <a:srgbClr val="750014"/>
              </a:solidFill>
              <a:prstDash val="solid"/>
              <a:miter/>
            </a:ln>
          </p:spPr>
          <p:txBody>
            <a:bodyPr/>
            <a:lstStyle/>
            <a:p>
              <a:endParaRPr lang="en-CN"/>
            </a:p>
          </p:txBody>
        </p:sp>
        <p:grpSp>
          <p:nvGrpSpPr>
            <p:cNvPr id="214" name="Graphic 4">
              <a:extLst>
                <a:ext uri="{FF2B5EF4-FFF2-40B4-BE49-F238E27FC236}">
                  <a16:creationId xmlns:a16="http://schemas.microsoft.com/office/drawing/2014/main" id="{A3B047F7-D4B0-A0F6-1A21-53E9E78FAE32}"/>
                </a:ext>
              </a:extLst>
            </p:cNvPr>
            <p:cNvGrpSpPr/>
            <p:nvPr/>
          </p:nvGrpSpPr>
          <p:grpSpPr>
            <a:xfrm rot="3056499">
              <a:off x="8310085" y="4660170"/>
              <a:ext cx="1418901" cy="592002"/>
              <a:chOff x="8387032" y="3352601"/>
              <a:chExt cx="1418901" cy="592002"/>
            </a:xfrm>
          </p:grpSpPr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11D7EB84-0A8A-F900-CCE2-3D892207EF43}"/>
                  </a:ext>
                </a:extLst>
              </p:cNvPr>
              <p:cNvSpPr/>
              <p:nvPr/>
            </p:nvSpPr>
            <p:spPr>
              <a:xfrm>
                <a:off x="8491734" y="3352601"/>
                <a:ext cx="62821" cy="62820"/>
              </a:xfrm>
              <a:prstGeom prst="ellipse">
                <a:avLst/>
              </a:prstGeom>
              <a:solidFill>
                <a:srgbClr val="1966FF"/>
              </a:solidFill>
              <a:ln w="177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N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590C7C70-DBE7-9F8C-DB85-E1006DA3D488}"/>
                  </a:ext>
                </a:extLst>
              </p:cNvPr>
              <p:cNvSpPr/>
              <p:nvPr/>
            </p:nvSpPr>
            <p:spPr>
              <a:xfrm>
                <a:off x="8596437" y="3352601"/>
                <a:ext cx="62821" cy="62820"/>
              </a:xfrm>
              <a:prstGeom prst="ellipse">
                <a:avLst/>
              </a:prstGeom>
              <a:solidFill>
                <a:srgbClr val="1966FF"/>
              </a:solidFill>
              <a:ln w="177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N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3BF7FB7B-3D88-1E52-AE2E-D90DCFFDE2F0}"/>
                  </a:ext>
                </a:extLst>
              </p:cNvPr>
              <p:cNvSpPr/>
              <p:nvPr/>
            </p:nvSpPr>
            <p:spPr>
              <a:xfrm>
                <a:off x="8701140" y="3352601"/>
                <a:ext cx="62821" cy="62820"/>
              </a:xfrm>
              <a:prstGeom prst="ellipse">
                <a:avLst/>
              </a:prstGeom>
              <a:solidFill>
                <a:srgbClr val="1966FF"/>
              </a:solidFill>
              <a:ln w="177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N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E651B6DF-2FEA-078D-CEC1-A7A809DE55FC}"/>
                  </a:ext>
                </a:extLst>
              </p:cNvPr>
              <p:cNvSpPr/>
              <p:nvPr/>
            </p:nvSpPr>
            <p:spPr>
              <a:xfrm>
                <a:off x="8413207" y="3457302"/>
                <a:ext cx="62821" cy="62820"/>
              </a:xfrm>
              <a:prstGeom prst="ellipse">
                <a:avLst/>
              </a:prstGeom>
              <a:solidFill>
                <a:srgbClr val="1966FF"/>
              </a:solidFill>
              <a:ln w="177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N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E80FF70C-98F1-98AB-B0A6-CCD78EBF35F9}"/>
                  </a:ext>
                </a:extLst>
              </p:cNvPr>
              <p:cNvSpPr/>
              <p:nvPr/>
            </p:nvSpPr>
            <p:spPr>
              <a:xfrm>
                <a:off x="8528380" y="3457302"/>
                <a:ext cx="62821" cy="62820"/>
              </a:xfrm>
              <a:prstGeom prst="ellipse">
                <a:avLst/>
              </a:prstGeom>
              <a:solidFill>
                <a:srgbClr val="1966FF"/>
              </a:solidFill>
              <a:ln w="177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N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487B3F4A-7FFF-F50D-D571-AAB527B4D020}"/>
                  </a:ext>
                </a:extLst>
              </p:cNvPr>
              <p:cNvSpPr/>
              <p:nvPr/>
            </p:nvSpPr>
            <p:spPr>
              <a:xfrm>
                <a:off x="8643553" y="3457302"/>
                <a:ext cx="62821" cy="62820"/>
              </a:xfrm>
              <a:prstGeom prst="ellipse">
                <a:avLst/>
              </a:prstGeom>
              <a:solidFill>
                <a:srgbClr val="1966FF"/>
              </a:solidFill>
              <a:ln w="177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N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DFFC1807-C340-82ED-1960-93AF998BF3BD}"/>
                  </a:ext>
                </a:extLst>
              </p:cNvPr>
              <p:cNvSpPr/>
              <p:nvPr/>
            </p:nvSpPr>
            <p:spPr>
              <a:xfrm>
                <a:off x="8758727" y="3457302"/>
                <a:ext cx="62821" cy="62820"/>
              </a:xfrm>
              <a:prstGeom prst="ellipse">
                <a:avLst/>
              </a:prstGeom>
              <a:solidFill>
                <a:srgbClr val="1966FF"/>
              </a:solidFill>
              <a:ln w="177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N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70EC8AEC-713E-E5B2-AF5E-3372138B1B2C}"/>
                  </a:ext>
                </a:extLst>
              </p:cNvPr>
              <p:cNvSpPr/>
              <p:nvPr/>
            </p:nvSpPr>
            <p:spPr>
              <a:xfrm>
                <a:off x="8387032" y="3562003"/>
                <a:ext cx="62821" cy="62820"/>
              </a:xfrm>
              <a:prstGeom prst="ellipse">
                <a:avLst/>
              </a:prstGeom>
              <a:solidFill>
                <a:srgbClr val="1966FF"/>
              </a:solidFill>
              <a:ln w="177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N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0275C519-A972-84C7-0A31-1E6AFDD0A3B4}"/>
                  </a:ext>
                </a:extLst>
              </p:cNvPr>
              <p:cNvSpPr/>
              <p:nvPr/>
            </p:nvSpPr>
            <p:spPr>
              <a:xfrm>
                <a:off x="8491734" y="3562003"/>
                <a:ext cx="62821" cy="62820"/>
              </a:xfrm>
              <a:prstGeom prst="ellipse">
                <a:avLst/>
              </a:prstGeom>
              <a:solidFill>
                <a:srgbClr val="1966FF"/>
              </a:solidFill>
              <a:ln w="177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N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B3EA0E90-09E0-3727-6F48-773AEDC9DADC}"/>
                  </a:ext>
                </a:extLst>
              </p:cNvPr>
              <p:cNvSpPr/>
              <p:nvPr/>
            </p:nvSpPr>
            <p:spPr>
              <a:xfrm>
                <a:off x="8596437" y="3562003"/>
                <a:ext cx="62821" cy="62820"/>
              </a:xfrm>
              <a:prstGeom prst="ellipse">
                <a:avLst/>
              </a:prstGeom>
              <a:solidFill>
                <a:srgbClr val="750014"/>
              </a:solidFill>
              <a:ln w="177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N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D05433BB-B79D-CE83-9CEF-DE2AA17E5478}"/>
                  </a:ext>
                </a:extLst>
              </p:cNvPr>
              <p:cNvSpPr/>
              <p:nvPr/>
            </p:nvSpPr>
            <p:spPr>
              <a:xfrm>
                <a:off x="8701140" y="3562003"/>
                <a:ext cx="62821" cy="62820"/>
              </a:xfrm>
              <a:prstGeom prst="ellipse">
                <a:avLst/>
              </a:prstGeom>
              <a:solidFill>
                <a:srgbClr val="1966FF"/>
              </a:solidFill>
              <a:ln w="177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N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29BD9FDE-8E9E-A568-F2D8-38574A8B8C2D}"/>
                  </a:ext>
                </a:extLst>
              </p:cNvPr>
              <p:cNvSpPr/>
              <p:nvPr/>
            </p:nvSpPr>
            <p:spPr>
              <a:xfrm>
                <a:off x="8805843" y="3562003"/>
                <a:ext cx="62821" cy="62820"/>
              </a:xfrm>
              <a:prstGeom prst="ellipse">
                <a:avLst/>
              </a:prstGeom>
              <a:solidFill>
                <a:srgbClr val="1966FF"/>
              </a:solidFill>
              <a:ln w="177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N"/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0E9E0BB2-4D7D-98DE-487C-75B3B1902B28}"/>
                  </a:ext>
                </a:extLst>
              </p:cNvPr>
              <p:cNvSpPr/>
              <p:nvPr/>
            </p:nvSpPr>
            <p:spPr>
              <a:xfrm>
                <a:off x="8413207" y="3666704"/>
                <a:ext cx="62821" cy="62820"/>
              </a:xfrm>
              <a:prstGeom prst="ellipse">
                <a:avLst/>
              </a:prstGeom>
              <a:solidFill>
                <a:srgbClr val="1966FF"/>
              </a:solidFill>
              <a:ln w="177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N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E0242B0A-7F15-FFB1-D2E6-6E3CB8E16F56}"/>
                  </a:ext>
                </a:extLst>
              </p:cNvPr>
              <p:cNvSpPr/>
              <p:nvPr/>
            </p:nvSpPr>
            <p:spPr>
              <a:xfrm>
                <a:off x="8528380" y="3666704"/>
                <a:ext cx="62821" cy="62820"/>
              </a:xfrm>
              <a:prstGeom prst="ellipse">
                <a:avLst/>
              </a:prstGeom>
              <a:solidFill>
                <a:srgbClr val="1966FF"/>
              </a:solidFill>
              <a:ln w="177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N"/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C83444E1-D91C-E0E8-B794-FBBD7A748796}"/>
                  </a:ext>
                </a:extLst>
              </p:cNvPr>
              <p:cNvSpPr/>
              <p:nvPr/>
            </p:nvSpPr>
            <p:spPr>
              <a:xfrm>
                <a:off x="8643553" y="3666704"/>
                <a:ext cx="62821" cy="62820"/>
              </a:xfrm>
              <a:prstGeom prst="ellipse">
                <a:avLst/>
              </a:prstGeom>
              <a:solidFill>
                <a:srgbClr val="1966FF"/>
              </a:solidFill>
              <a:ln w="177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N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BD70D17B-9DD5-F3C9-19CF-CA8A95EB9787}"/>
                  </a:ext>
                </a:extLst>
              </p:cNvPr>
              <p:cNvSpPr/>
              <p:nvPr/>
            </p:nvSpPr>
            <p:spPr>
              <a:xfrm>
                <a:off x="8758727" y="3666704"/>
                <a:ext cx="62821" cy="62820"/>
              </a:xfrm>
              <a:prstGeom prst="ellipse">
                <a:avLst/>
              </a:prstGeom>
              <a:solidFill>
                <a:srgbClr val="1966FF"/>
              </a:solidFill>
              <a:ln w="177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N"/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B4952202-22BD-240B-EAC6-7BBD0EB00DE6}"/>
                  </a:ext>
                </a:extLst>
              </p:cNvPr>
              <p:cNvSpPr/>
              <p:nvPr/>
            </p:nvSpPr>
            <p:spPr>
              <a:xfrm>
                <a:off x="8491734" y="3771405"/>
                <a:ext cx="62821" cy="62820"/>
              </a:xfrm>
              <a:prstGeom prst="ellipse">
                <a:avLst/>
              </a:prstGeom>
              <a:solidFill>
                <a:srgbClr val="1966FF"/>
              </a:solidFill>
              <a:ln w="177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N"/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C0EF7E96-0F3C-11C5-9081-B1B3AC6A6030}"/>
                  </a:ext>
                </a:extLst>
              </p:cNvPr>
              <p:cNvSpPr/>
              <p:nvPr/>
            </p:nvSpPr>
            <p:spPr>
              <a:xfrm>
                <a:off x="8596437" y="3771405"/>
                <a:ext cx="62821" cy="62820"/>
              </a:xfrm>
              <a:prstGeom prst="ellipse">
                <a:avLst/>
              </a:prstGeom>
              <a:solidFill>
                <a:srgbClr val="1966FF"/>
              </a:solidFill>
              <a:ln w="177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N"/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B14894BE-F013-A311-1D28-6F9DA38F30CC}"/>
                  </a:ext>
                </a:extLst>
              </p:cNvPr>
              <p:cNvSpPr/>
              <p:nvPr/>
            </p:nvSpPr>
            <p:spPr>
              <a:xfrm>
                <a:off x="8701140" y="3771405"/>
                <a:ext cx="62821" cy="62820"/>
              </a:xfrm>
              <a:prstGeom prst="ellipse">
                <a:avLst/>
              </a:prstGeom>
              <a:solidFill>
                <a:srgbClr val="1966FF"/>
              </a:solidFill>
              <a:ln w="177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N"/>
              </a:p>
            </p:txBody>
          </p:sp>
        </p:grp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D317ED7E-C57A-158D-234F-C485E2FB7DFC}"/>
                </a:ext>
              </a:extLst>
            </p:cNvPr>
            <p:cNvSpPr/>
            <p:nvPr/>
          </p:nvSpPr>
          <p:spPr>
            <a:xfrm rot="3056499">
              <a:off x="9104051" y="4516407"/>
              <a:ext cx="219875" cy="219872"/>
            </a:xfrm>
            <a:prstGeom prst="ellipse">
              <a:avLst/>
            </a:prstGeom>
            <a:solidFill>
              <a:srgbClr val="196B24"/>
            </a:solidFill>
            <a:ln w="1773" cap="flat">
              <a:noFill/>
              <a:prstDash val="solid"/>
              <a:miter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235" name="Freeform 234">
              <a:extLst>
                <a:ext uri="{FF2B5EF4-FFF2-40B4-BE49-F238E27FC236}">
                  <a16:creationId xmlns:a16="http://schemas.microsoft.com/office/drawing/2014/main" id="{ED26C9DD-79EA-8302-4FE5-89C76E2DD539}"/>
                </a:ext>
              </a:extLst>
            </p:cNvPr>
            <p:cNvSpPr/>
            <p:nvPr/>
          </p:nvSpPr>
          <p:spPr>
            <a:xfrm rot="3056499">
              <a:off x="9160670" y="4586496"/>
              <a:ext cx="109937" cy="83760"/>
            </a:xfrm>
            <a:custGeom>
              <a:avLst/>
              <a:gdLst>
                <a:gd name="csX0" fmla="*/ 0 w 109937"/>
                <a:gd name="csY0" fmla="*/ 41880 h 83760"/>
                <a:gd name="csX1" fmla="*/ 36646 w 109937"/>
                <a:gd name="csY1" fmla="*/ 83761 h 83760"/>
                <a:gd name="csX2" fmla="*/ 109938 w 109937"/>
                <a:gd name="csY2" fmla="*/ 0 h 837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09937" h="83760">
                  <a:moveTo>
                    <a:pt x="0" y="41880"/>
                  </a:moveTo>
                  <a:lnTo>
                    <a:pt x="36646" y="83761"/>
                  </a:lnTo>
                  <a:lnTo>
                    <a:pt x="109938" y="0"/>
                  </a:lnTo>
                </a:path>
              </a:pathLst>
            </a:custGeom>
            <a:noFill/>
            <a:ln w="8864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236" name="Freeform 235">
              <a:extLst>
                <a:ext uri="{FF2B5EF4-FFF2-40B4-BE49-F238E27FC236}">
                  <a16:creationId xmlns:a16="http://schemas.microsoft.com/office/drawing/2014/main" id="{FFC30BCD-14A6-216E-48DF-521FB9468A32}"/>
                </a:ext>
              </a:extLst>
            </p:cNvPr>
            <p:cNvSpPr/>
            <p:nvPr/>
          </p:nvSpPr>
          <p:spPr>
            <a:xfrm rot="3056499">
              <a:off x="8363691" y="4797103"/>
              <a:ext cx="5235" cy="177991"/>
            </a:xfrm>
            <a:custGeom>
              <a:avLst/>
              <a:gdLst>
                <a:gd name="csX0" fmla="*/ 0 w 5235"/>
                <a:gd name="csY0" fmla="*/ 0 h 177991"/>
                <a:gd name="csX1" fmla="*/ 0 w 5235"/>
                <a:gd name="csY1" fmla="*/ 177992 h 1779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5235" h="177991">
                  <a:moveTo>
                    <a:pt x="0" y="0"/>
                  </a:moveTo>
                  <a:lnTo>
                    <a:pt x="0" y="177992"/>
                  </a:lnTo>
                </a:path>
              </a:pathLst>
            </a:custGeom>
            <a:ln w="3545" cap="flat">
              <a:solidFill>
                <a:srgbClr val="750014"/>
              </a:solidFill>
              <a:custDash>
                <a:ds d="375000" sp="375000"/>
              </a:custDash>
              <a:miter/>
            </a:ln>
          </p:spPr>
          <p:txBody>
            <a:bodyPr/>
            <a:lstStyle/>
            <a:p>
              <a:endParaRPr lang="en-CN"/>
            </a:p>
          </p:txBody>
        </p:sp>
        <p:grpSp>
          <p:nvGrpSpPr>
            <p:cNvPr id="237" name="Graphic 4">
              <a:extLst>
                <a:ext uri="{FF2B5EF4-FFF2-40B4-BE49-F238E27FC236}">
                  <a16:creationId xmlns:a16="http://schemas.microsoft.com/office/drawing/2014/main" id="{AE53FDA7-6DE5-49E3-AC7C-530C533577D1}"/>
                </a:ext>
              </a:extLst>
            </p:cNvPr>
            <p:cNvGrpSpPr/>
            <p:nvPr/>
          </p:nvGrpSpPr>
          <p:grpSpPr>
            <a:xfrm rot="3056499">
              <a:off x="7295133" y="5222754"/>
              <a:ext cx="1850742" cy="1306268"/>
              <a:chOff x="8381797" y="4195444"/>
              <a:chExt cx="1850742" cy="1306268"/>
            </a:xfrm>
          </p:grpSpPr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A1CC8B72-0B58-2AE7-E5FD-8A473821788D}"/>
                  </a:ext>
                </a:extLst>
              </p:cNvPr>
              <p:cNvSpPr/>
              <p:nvPr/>
            </p:nvSpPr>
            <p:spPr>
              <a:xfrm>
                <a:off x="8381797" y="5153458"/>
                <a:ext cx="628216" cy="104701"/>
              </a:xfrm>
              <a:prstGeom prst="ellipse">
                <a:avLst/>
              </a:prstGeom>
              <a:solidFill>
                <a:srgbClr val="E8E8E8"/>
              </a:solidFill>
              <a:ln w="177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N"/>
              </a:p>
            </p:txBody>
          </p:sp>
          <p:sp>
            <p:nvSpPr>
              <p:cNvPr id="239" name="Rounded Rectangle 238">
                <a:extLst>
                  <a:ext uri="{FF2B5EF4-FFF2-40B4-BE49-F238E27FC236}">
                    <a16:creationId xmlns:a16="http://schemas.microsoft.com/office/drawing/2014/main" id="{DFEA8DCF-DE6C-A7EA-9324-00974AC8C985}"/>
                  </a:ext>
                </a:extLst>
              </p:cNvPr>
              <p:cNvSpPr/>
              <p:nvPr/>
            </p:nvSpPr>
            <p:spPr>
              <a:xfrm>
                <a:off x="8460324" y="5095873"/>
                <a:ext cx="471162" cy="99465"/>
              </a:xfrm>
              <a:prstGeom prst="roundRect">
                <a:avLst>
                  <a:gd name="adj" fmla="val 47369"/>
                </a:avLst>
              </a:prstGeom>
              <a:solidFill>
                <a:srgbClr val="750014"/>
              </a:solidFill>
              <a:ln w="177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N"/>
              </a:p>
            </p:txBody>
          </p:sp>
          <p:sp>
            <p:nvSpPr>
              <p:cNvPr id="240" name="Freeform 239">
                <a:extLst>
                  <a:ext uri="{FF2B5EF4-FFF2-40B4-BE49-F238E27FC236}">
                    <a16:creationId xmlns:a16="http://schemas.microsoft.com/office/drawing/2014/main" id="{1E4DA41A-DFA0-B253-44D9-95C8BCB995DE}"/>
                  </a:ext>
                </a:extLst>
              </p:cNvPr>
              <p:cNvSpPr/>
              <p:nvPr/>
            </p:nvSpPr>
            <p:spPr>
              <a:xfrm>
                <a:off x="8680199" y="4352496"/>
                <a:ext cx="263865" cy="785257"/>
              </a:xfrm>
              <a:custGeom>
                <a:avLst/>
                <a:gdLst>
                  <a:gd name="csX0" fmla="*/ 478 w 263865"/>
                  <a:gd name="csY0" fmla="*/ 785493 h 785257"/>
                  <a:gd name="csX1" fmla="*/ 168002 w 263865"/>
                  <a:gd name="csY1" fmla="*/ 235 h 7852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263865" h="785257">
                    <a:moveTo>
                      <a:pt x="478" y="785493"/>
                    </a:moveTo>
                    <a:cubicBezTo>
                      <a:pt x="304116" y="722672"/>
                      <a:pt x="325057" y="209637"/>
                      <a:pt x="168002" y="235"/>
                    </a:cubicBezTo>
                  </a:path>
                </a:pathLst>
              </a:custGeom>
              <a:noFill/>
              <a:ln w="28363" cap="rnd">
                <a:solidFill>
                  <a:srgbClr val="75001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N"/>
              </a:p>
            </p:txBody>
          </p:sp>
          <p:sp>
            <p:nvSpPr>
              <p:cNvPr id="241" name="Rounded Rectangle 240">
                <a:extLst>
                  <a:ext uri="{FF2B5EF4-FFF2-40B4-BE49-F238E27FC236}">
                    <a16:creationId xmlns:a16="http://schemas.microsoft.com/office/drawing/2014/main" id="{3ABABC28-2F1C-B8B5-5B52-F4A12283703C}"/>
                  </a:ext>
                </a:extLst>
              </p:cNvPr>
              <p:cNvSpPr/>
              <p:nvPr/>
            </p:nvSpPr>
            <p:spPr>
              <a:xfrm>
                <a:off x="8523145" y="4896941"/>
                <a:ext cx="68056" cy="219872"/>
              </a:xfrm>
              <a:prstGeom prst="roundRect">
                <a:avLst>
                  <a:gd name="adj" fmla="val 38461"/>
                </a:avLst>
              </a:prstGeom>
              <a:solidFill>
                <a:srgbClr val="750014"/>
              </a:solidFill>
              <a:ln w="177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N"/>
              </a:p>
            </p:txBody>
          </p:sp>
          <p:sp>
            <p:nvSpPr>
              <p:cNvPr id="242" name="Rounded Rectangle 241">
                <a:extLst>
                  <a:ext uri="{FF2B5EF4-FFF2-40B4-BE49-F238E27FC236}">
                    <a16:creationId xmlns:a16="http://schemas.microsoft.com/office/drawing/2014/main" id="{CE761290-EF0C-1A22-8B60-FC6B90231A48}"/>
                  </a:ext>
                </a:extLst>
              </p:cNvPr>
              <p:cNvSpPr/>
              <p:nvPr/>
            </p:nvSpPr>
            <p:spPr>
              <a:xfrm>
                <a:off x="8397502" y="4823650"/>
                <a:ext cx="492102" cy="78525"/>
              </a:xfrm>
              <a:prstGeom prst="roundRect">
                <a:avLst>
                  <a:gd name="adj" fmla="val 40000"/>
                </a:avLst>
              </a:prstGeom>
              <a:solidFill>
                <a:srgbClr val="750014"/>
              </a:solidFill>
              <a:ln w="177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N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BC326247-4C9B-459C-1115-B06A6E792AD0}"/>
                  </a:ext>
                </a:extLst>
              </p:cNvPr>
              <p:cNvSpPr/>
              <p:nvPr/>
            </p:nvSpPr>
            <p:spPr>
              <a:xfrm>
                <a:off x="8585967" y="4792240"/>
                <a:ext cx="62821" cy="62820"/>
              </a:xfrm>
              <a:prstGeom prst="ellipse">
                <a:avLst/>
              </a:prstGeom>
              <a:solidFill>
                <a:srgbClr val="1966FF"/>
              </a:solidFill>
              <a:ln w="177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N"/>
              </a:p>
            </p:txBody>
          </p:sp>
          <p:sp>
            <p:nvSpPr>
              <p:cNvPr id="244" name="Freeform 243">
                <a:extLst>
                  <a:ext uri="{FF2B5EF4-FFF2-40B4-BE49-F238E27FC236}">
                    <a16:creationId xmlns:a16="http://schemas.microsoft.com/office/drawing/2014/main" id="{B2A7C119-ECEE-570E-6E32-7BBE8D4F94C5}"/>
                  </a:ext>
                </a:extLst>
              </p:cNvPr>
              <p:cNvSpPr/>
              <p:nvPr/>
            </p:nvSpPr>
            <p:spPr>
              <a:xfrm>
                <a:off x="8554556" y="4645658"/>
                <a:ext cx="146583" cy="136111"/>
              </a:xfrm>
              <a:custGeom>
                <a:avLst/>
                <a:gdLst>
                  <a:gd name="csX0" fmla="*/ 478 w 146583"/>
                  <a:gd name="csY0" fmla="*/ 235 h 136111"/>
                  <a:gd name="csX1" fmla="*/ 147062 w 146583"/>
                  <a:gd name="csY1" fmla="*/ 235 h 136111"/>
                  <a:gd name="csX2" fmla="*/ 105181 w 146583"/>
                  <a:gd name="csY2" fmla="*/ 136346 h 136111"/>
                  <a:gd name="csX3" fmla="*/ 42359 w 146583"/>
                  <a:gd name="csY3" fmla="*/ 136346 h 1361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146583" h="136111">
                    <a:moveTo>
                      <a:pt x="478" y="235"/>
                    </a:moveTo>
                    <a:lnTo>
                      <a:pt x="147062" y="235"/>
                    </a:lnTo>
                    <a:lnTo>
                      <a:pt x="105181" y="136346"/>
                    </a:lnTo>
                    <a:lnTo>
                      <a:pt x="42359" y="136346"/>
                    </a:lnTo>
                    <a:close/>
                  </a:path>
                </a:pathLst>
              </a:custGeom>
              <a:solidFill>
                <a:srgbClr val="1966FF"/>
              </a:solidFill>
              <a:ln w="177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N"/>
              </a:p>
            </p:txBody>
          </p:sp>
          <p:sp>
            <p:nvSpPr>
              <p:cNvPr id="245" name="Rounded Rectangle 244">
                <a:extLst>
                  <a:ext uri="{FF2B5EF4-FFF2-40B4-BE49-F238E27FC236}">
                    <a16:creationId xmlns:a16="http://schemas.microsoft.com/office/drawing/2014/main" id="{FE93235A-7BDD-EF09-BBAD-EB5499FE8238}"/>
                  </a:ext>
                </a:extLst>
              </p:cNvPr>
              <p:cNvSpPr/>
              <p:nvPr/>
            </p:nvSpPr>
            <p:spPr>
              <a:xfrm>
                <a:off x="8722081" y="4342026"/>
                <a:ext cx="157054" cy="83760"/>
              </a:xfrm>
              <a:prstGeom prst="roundRect">
                <a:avLst>
                  <a:gd name="adj" fmla="val 37500"/>
                </a:avLst>
              </a:prstGeom>
              <a:solidFill>
                <a:srgbClr val="750014"/>
              </a:solidFill>
              <a:ln w="177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N"/>
              </a:p>
            </p:txBody>
          </p:sp>
          <p:sp>
            <p:nvSpPr>
              <p:cNvPr id="246" name="Rounded Rectangle 245">
                <a:extLst>
                  <a:ext uri="{FF2B5EF4-FFF2-40B4-BE49-F238E27FC236}">
                    <a16:creationId xmlns:a16="http://schemas.microsoft.com/office/drawing/2014/main" id="{F19B034E-18E6-0B97-6D7E-9946050A9B83}"/>
                  </a:ext>
                </a:extLst>
              </p:cNvPr>
              <p:cNvSpPr/>
              <p:nvPr/>
            </p:nvSpPr>
            <p:spPr>
              <a:xfrm>
                <a:off x="8512675" y="4310615"/>
                <a:ext cx="230346" cy="335043"/>
              </a:xfrm>
              <a:prstGeom prst="roundRect">
                <a:avLst>
                  <a:gd name="adj" fmla="val 20454"/>
                </a:avLst>
              </a:prstGeom>
              <a:solidFill>
                <a:srgbClr val="750014"/>
              </a:solidFill>
              <a:ln w="177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N"/>
              </a:p>
            </p:txBody>
          </p: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F00566BA-F6E5-505E-8805-FC8F2F7164D2}"/>
                  </a:ext>
                </a:extLst>
              </p:cNvPr>
              <p:cNvSpPr/>
              <p:nvPr/>
            </p:nvSpPr>
            <p:spPr>
              <a:xfrm>
                <a:off x="8533616" y="4195444"/>
                <a:ext cx="188464" cy="136111"/>
              </a:xfrm>
              <a:prstGeom prst="roundRect">
                <a:avLst>
                  <a:gd name="adj" fmla="val 26923"/>
                </a:avLst>
              </a:prstGeom>
              <a:solidFill>
                <a:srgbClr val="750014"/>
              </a:solidFill>
              <a:ln w="177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N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3CC7586-BD0C-DC87-585E-25B959229C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3708" y="3132477"/>
            <a:ext cx="967352" cy="101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7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3ABEF-193E-68DB-B0B4-035881C1A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AA0D901-E112-AA13-D26F-186C95F953AC}"/>
                  </a:ext>
                </a:extLst>
              </p:cNvPr>
              <p:cNvSpPr txBox="1"/>
              <p:nvPr/>
            </p:nvSpPr>
            <p:spPr>
              <a:xfrm>
                <a:off x="820444" y="3076433"/>
                <a:ext cx="10430419" cy="3863815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l"/>
                <a:r>
                  <a:rPr lang="en-US" sz="2000" b="1" dirty="0">
                    <a:latin typeface="Helvetica" pitchFamily="2" charset="0"/>
                  </a:rPr>
                  <a:t>APX</a:t>
                </a:r>
                <a:r>
                  <a:rPr lang="en-US" sz="2000" b="1" baseline="-25000" dirty="0">
                    <a:latin typeface="Helvetica" pitchFamily="2" charset="0"/>
                  </a:rPr>
                  <a:t>1</a:t>
                </a:r>
                <a:r>
                  <a:rPr lang="en-US" sz="2000" b="1" dirty="0">
                    <a:latin typeface="Helvetica" pitchFamily="2" charset="0"/>
                  </a:rPr>
                  <a:t> </a:t>
                </a:r>
                <a:r>
                  <a:rPr lang="en-US" sz="2000" dirty="0">
                    <a:latin typeface="Helvetica" pitchFamily="2" charset="0"/>
                  </a:rPr>
                  <a:t>Axioms (in addition to </a:t>
                </a:r>
                <a:r>
                  <a:rPr lang="en-US" sz="2000" b="1" dirty="0">
                    <a:latin typeface="Helvetica" pitchFamily="2" charset="0"/>
                  </a:rPr>
                  <a:t>PV</a:t>
                </a:r>
                <a:r>
                  <a:rPr lang="en-US" sz="2000" dirty="0">
                    <a:latin typeface="Helvetica" pitchFamily="2" charset="0"/>
                  </a:rPr>
                  <a:t>(</a:t>
                </a:r>
                <a:r>
                  <a:rPr lang="en-US" sz="2000" b="1" dirty="0">
                    <a:latin typeface="Helvetica" pitchFamily="2" charset="0"/>
                  </a:rPr>
                  <a:t>P</a:t>
                </a:r>
                <a:r>
                  <a:rPr lang="en-US" sz="2000" dirty="0">
                    <a:latin typeface="Helvetica" pitchFamily="2" charset="0"/>
                  </a:rPr>
                  <a:t>) axioms)</a:t>
                </a:r>
              </a:p>
              <a:p>
                <a:pPr algn="l"/>
                <a:endParaRPr lang="en-US" sz="2000" dirty="0">
                  <a:latin typeface="Helvetica" pitchFamily="2" charset="0"/>
                </a:endParaRPr>
              </a:p>
              <a:p>
                <a:pPr algn="l"/>
                <a:r>
                  <a:rPr lang="en-US" b="1" dirty="0">
                    <a:solidFill>
                      <a:schemeClr val="bg1">
                        <a:lumMod val="65000"/>
                      </a:schemeClr>
                    </a:solidFill>
                    <a:latin typeface="Helvetica" pitchFamily="2" charset="0"/>
                  </a:rPr>
                  <a:t>(Basic)</a:t>
                </a: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Helvetica" pitchFamily="2" charset="0"/>
                  </a:rPr>
                  <a:t>. It outputs a rational number within [0,1] (with short encoding)</a:t>
                </a:r>
              </a:p>
              <a:p>
                <a:pPr marL="342900" indent="-342900" algn="l">
                  <a:buFont typeface="+mj-lt"/>
                  <a:buAutoNum type="arabicPeriod"/>
                </a:pPr>
                <a:endParaRPr lang="en-US" dirty="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</a:endParaRPr>
              </a:p>
              <a:p>
                <a:pPr algn="l"/>
                <a:r>
                  <a:rPr lang="en-US" b="1" dirty="0">
                    <a:solidFill>
                      <a:schemeClr val="bg1">
                        <a:lumMod val="65000"/>
                      </a:schemeClr>
                    </a:solidFill>
                    <a:latin typeface="Helvetica" pitchFamily="2" charset="0"/>
                  </a:rPr>
                  <a:t>(Boundary)</a:t>
                </a: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Helvetica" pitchFamily="2" charset="0"/>
                  </a:rPr>
                  <a:t>. If a circuit is </a:t>
                </a:r>
                <a:r>
                  <a:rPr lang="en-US" b="1" dirty="0">
                    <a:solidFill>
                      <a:schemeClr val="bg1">
                        <a:lumMod val="65000"/>
                      </a:schemeClr>
                    </a:solidFill>
                    <a:latin typeface="Helvetica" pitchFamily="2" charset="0"/>
                  </a:rPr>
                  <a:t>syntactically constant</a:t>
                </a: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Helvetica" pitchFamily="2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Helvetica" pitchFamily="2" charset="0"/>
                  </a:rPr>
                  <a:t> matches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i="1" dirty="0">
                    <a:solidFill>
                      <a:schemeClr val="bg1">
                        <a:lumMod val="65000"/>
                      </a:schemeClr>
                    </a:solidFill>
                    <a:latin typeface="Helvetica" pitchFamily="2" charset="0"/>
                  </a:rPr>
                  <a:t>.</a:t>
                </a:r>
              </a:p>
              <a:p>
                <a:pPr marL="342900" indent="-342900" algn="l">
                  <a:buFont typeface="+mj-lt"/>
                  <a:buAutoNum type="arabicPeriod"/>
                </a:pPr>
                <a:endParaRPr lang="en-US" dirty="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</a:endParaRPr>
              </a:p>
              <a:p>
                <a:pPr algn="l"/>
                <a:r>
                  <a:rPr lang="en-US" b="1" dirty="0">
                    <a:solidFill>
                      <a:schemeClr val="bg1">
                        <a:lumMod val="65000"/>
                      </a:schemeClr>
                    </a:solidFill>
                    <a:latin typeface="Helvetica" pitchFamily="2" charset="0"/>
                  </a:rPr>
                  <a:t>(Precision Consistency)</a:t>
                </a: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Helvetica" pitchFamily="2" charset="0"/>
                  </a:rPr>
                  <a:t>. For any precision parameters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𝐿𝑜𝑔</m:t>
                    </m:r>
                  </m:oMath>
                </a14:m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Helvetica" pitchFamily="2" charset="0"/>
                  </a:rPr>
                  <a:t>, 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</a:endParaRPr>
              </a:p>
              <a:p>
                <a:pPr marL="342900" indent="-342900" algn="l">
                  <a:buFont typeface="+mj-lt"/>
                  <a:buAutoNum type="arabicPeriod"/>
                </a:pPr>
                <a:endParaRPr lang="en-US" dirty="0">
                  <a:latin typeface="Helvetica" pitchFamily="2" charset="0"/>
                </a:endParaRPr>
              </a:p>
              <a:p>
                <a:pPr algn="l"/>
                <a:r>
                  <a:rPr lang="en-US" b="1" dirty="0">
                    <a:latin typeface="Helvetica" pitchFamily="2" charset="0"/>
                  </a:rPr>
                  <a:t>(Local Consistency)</a:t>
                </a:r>
                <a:r>
                  <a:rPr lang="en-US" dirty="0">
                    <a:latin typeface="Helvetica" pitchFamily="2" charset="0"/>
                  </a:rPr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>
                    <a:latin typeface="Helvetica" pitchFamily="2" charset="0"/>
                  </a:rPr>
                  <a:t> be the circuit obtained by fixing the last input bit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Helvetica" pitchFamily="2" charset="0"/>
                  </a:rPr>
                  <a:t> to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dirty="0">
                    <a:latin typeface="Helvetica" pitchFamily="2" charset="0"/>
                  </a:rPr>
                  <a:t>, then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>
                  <a:latin typeface="Helvetica" pitchFamily="2" charset="0"/>
                </a:endParaRPr>
              </a:p>
              <a:p>
                <a:pPr marL="342900" indent="-342900" algn="l">
                  <a:buFont typeface="+mj-lt"/>
                  <a:buAutoNum type="arabicPeriod"/>
                </a:pPr>
                <a:endParaRPr lang="en-US" i="1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AA0D901-E112-AA13-D26F-186C95F95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44" y="3076433"/>
                <a:ext cx="10430419" cy="3863815"/>
              </a:xfrm>
              <a:prstGeom prst="rect">
                <a:avLst/>
              </a:prstGeom>
              <a:blipFill>
                <a:blip r:embed="rId2"/>
                <a:stretch>
                  <a:fillRect l="-1458" t="-984" r="-2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B88FC75-9881-B5FB-F7F1-ECBB313EE89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671" y="489098"/>
            <a:ext cx="8704114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sz="2800" b="1" dirty="0">
                <a:solidFill>
                  <a:schemeClr val="tx2"/>
                </a:solidFill>
                <a:effectLst/>
                <a:latin typeface="+mj-lt"/>
              </a:rPr>
              <a:t>Our Results</a:t>
            </a:r>
            <a:r>
              <a:rPr lang="en-CN" sz="2800" dirty="0">
                <a:solidFill>
                  <a:schemeClr val="tx2"/>
                </a:solidFill>
                <a:effectLst/>
                <a:latin typeface="+mj-lt"/>
              </a:rPr>
              <a:t>: A New Theory for Probabilistic Poly Time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8F7DF6-51D2-7B90-18C2-67735A8C036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14671" y="1129276"/>
            <a:ext cx="427168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F61AC2C-4DAF-E631-3DDD-277E8450E569}"/>
              </a:ext>
            </a:extLst>
          </p:cNvPr>
          <p:cNvSpPr txBox="1"/>
          <p:nvPr/>
        </p:nvSpPr>
        <p:spPr>
          <a:xfrm>
            <a:off x="839972" y="2162034"/>
            <a:ext cx="6528391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CN" sz="2000" b="1" dirty="0">
                <a:effectLst/>
                <a:latin typeface="Helvetica" pitchFamily="2" charset="0"/>
              </a:rPr>
              <a:t>This Work</a:t>
            </a:r>
            <a:r>
              <a:rPr lang="en-CN" sz="2000" dirty="0">
                <a:effectLst/>
                <a:latin typeface="Helvetica" pitchFamily="2" charset="0"/>
              </a:rPr>
              <a:t>: A new </a:t>
            </a:r>
            <a:r>
              <a:rPr lang="en-CN" sz="2000" dirty="0">
                <a:latin typeface="Helvetica" pitchFamily="2" charset="0"/>
              </a:rPr>
              <a:t>t</a:t>
            </a:r>
            <a:r>
              <a:rPr lang="en-CN" sz="2000" dirty="0">
                <a:effectLst/>
                <a:latin typeface="Helvetica" pitchFamily="2" charset="0"/>
              </a:rPr>
              <a:t>heory </a:t>
            </a:r>
            <a:r>
              <a:rPr lang="en-CN" sz="2000" b="1" dirty="0">
                <a:effectLst/>
                <a:latin typeface="Helvetica" pitchFamily="2" charset="0"/>
              </a:rPr>
              <a:t>APX</a:t>
            </a:r>
            <a:r>
              <a:rPr lang="en-CN" sz="2000" b="1" baseline="-25000" dirty="0">
                <a:effectLst/>
                <a:latin typeface="Helvetica" pitchFamily="2" charset="0"/>
              </a:rPr>
              <a:t>1</a:t>
            </a:r>
            <a:r>
              <a:rPr lang="en-CN" sz="2000" dirty="0">
                <a:effectLst/>
                <a:latin typeface="Helvetica" pitchFamily="2" charset="0"/>
              </a:rPr>
              <a:t> that extends </a:t>
            </a:r>
            <a:r>
              <a:rPr lang="en-CN" sz="2000" b="1" dirty="0">
                <a:effectLst/>
                <a:latin typeface="Helvetica" pitchFamily="2" charset="0"/>
              </a:rPr>
              <a:t>PV</a:t>
            </a:r>
            <a:r>
              <a:rPr lang="en-CN" sz="2000" dirty="0">
                <a:effectLst/>
                <a:latin typeface="Helvetica" pitchFamily="2" charset="0"/>
              </a:rPr>
              <a:t> with basic probabilistic capability, while weaker than </a:t>
            </a:r>
            <a:r>
              <a:rPr lang="en-CN" sz="2000" b="1" dirty="0">
                <a:effectLst/>
                <a:latin typeface="Helvetica" pitchFamily="2" charset="0"/>
              </a:rPr>
              <a:t>APC</a:t>
            </a:r>
            <a:r>
              <a:rPr lang="en-CN" sz="2000" b="1" baseline="-25000" dirty="0">
                <a:effectLst/>
                <a:latin typeface="Helvetica" pitchFamily="2" charset="0"/>
              </a:rPr>
              <a:t>1</a:t>
            </a:r>
            <a:r>
              <a:rPr lang="en-CN" sz="2000" dirty="0">
                <a:effectLst/>
                <a:latin typeface="Helvetica" pitchFamily="2" charset="0"/>
              </a:rPr>
              <a:t>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8F92D8D-D237-DEBF-35A1-F9BA6418AB5B}"/>
              </a:ext>
            </a:extLst>
          </p:cNvPr>
          <p:cNvGrpSpPr/>
          <p:nvPr/>
        </p:nvGrpSpPr>
        <p:grpSpPr>
          <a:xfrm>
            <a:off x="7505649" y="1129276"/>
            <a:ext cx="3257512" cy="2444371"/>
            <a:chOff x="1133734" y="3135236"/>
            <a:chExt cx="3257512" cy="2444371"/>
          </a:xfrm>
        </p:grpSpPr>
        <p:pic>
          <p:nvPicPr>
            <p:cNvPr id="12" name="Graphic 11" descr="Computer with solid fill">
              <a:extLst>
                <a:ext uri="{FF2B5EF4-FFF2-40B4-BE49-F238E27FC236}">
                  <a16:creationId xmlns:a16="http://schemas.microsoft.com/office/drawing/2014/main" id="{277A2288-C0FE-FFD0-61A4-72E16EBC32E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89814" y="4172313"/>
              <a:ext cx="995916" cy="99591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124A2A-CD5D-F858-BDB4-114EAF050839}"/>
                </a:ext>
              </a:extLst>
            </p:cNvPr>
            <p:cNvSpPr txBox="1"/>
            <p:nvPr/>
          </p:nvSpPr>
          <p:spPr>
            <a:xfrm>
              <a:off x="1133734" y="4994832"/>
              <a:ext cx="2445488" cy="58477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Helvetica" pitchFamily="2" charset="0"/>
                </a:rPr>
                <a:t>p</a:t>
              </a:r>
              <a:r>
                <a:rPr lang="en-CN" sz="1600" dirty="0">
                  <a:effectLst/>
                  <a:latin typeface="Helvetica" pitchFamily="2" charset="0"/>
                </a:rPr>
                <a:t>olynomial-time algorithm with an oracle</a:t>
              </a:r>
            </a:p>
          </p:txBody>
        </p:sp>
        <p:pic>
          <p:nvPicPr>
            <p:cNvPr id="16" name="Graphic 15" descr="Pointed Hat with solid fill">
              <a:extLst>
                <a:ext uri="{FF2B5EF4-FFF2-40B4-BE49-F238E27FC236}">
                  <a16:creationId xmlns:a16="http://schemas.microsoft.com/office/drawing/2014/main" id="{02717125-505C-0767-596D-8A7235AC67A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69758" y="3135236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7AEE348-4118-5264-EC66-61BD1FA5186B}"/>
                    </a:ext>
                  </a:extLst>
                </p:cNvPr>
                <p:cNvSpPr txBox="1"/>
                <p:nvPr/>
              </p:nvSpPr>
              <p:spPr>
                <a:xfrm>
                  <a:off x="3476846" y="4026562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CN" b="1" dirty="0">
                      <a:effectLst/>
                      <a:latin typeface="Helvetica" pitchFamily="2" charset="0"/>
                    </a:rPr>
                    <a:t>P</a:t>
                  </a:r>
                  <a:r>
                    <a:rPr lang="en-CN" dirty="0"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a14:m>
                  <a:r>
                    <a:rPr lang="en-CN" dirty="0">
                      <a:effectLst/>
                      <a:latin typeface="Helvetica" pitchFamily="2" charset="0"/>
                    </a:rPr>
                    <a:t>)</a:t>
                  </a:r>
                  <a:endParaRPr lang="en-CN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7AEE348-4118-5264-EC66-61BD1FA518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6846" y="4026562"/>
                  <a:ext cx="914400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5479" t="-6452" b="-22581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99F2BC0-EA24-AC1B-B136-D581B624F3D6}"/>
                </a:ext>
              </a:extLst>
            </p:cNvPr>
            <p:cNvCxnSpPr/>
            <p:nvPr/>
          </p:nvCxnSpPr>
          <p:spPr>
            <a:xfrm flipV="1">
              <a:off x="2934586" y="4026562"/>
              <a:ext cx="457200" cy="369332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2792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B3BA6-F453-33C4-D4D5-205F6D899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24FBD54-F43D-75CC-E2FA-A45007844C4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671" y="489098"/>
            <a:ext cx="8704114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sz="2800" b="1" dirty="0">
                <a:solidFill>
                  <a:schemeClr val="tx2"/>
                </a:solidFill>
                <a:effectLst/>
                <a:latin typeface="+mj-lt"/>
              </a:rPr>
              <a:t>Our Results</a:t>
            </a:r>
            <a:r>
              <a:rPr lang="en-CN" sz="2800" dirty="0">
                <a:solidFill>
                  <a:schemeClr val="tx2"/>
                </a:solidFill>
                <a:effectLst/>
                <a:latin typeface="+mj-lt"/>
              </a:rPr>
              <a:t>: A New Theory for Probabilistic Poly Time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34F2FA-8A33-FDF5-901F-8B655C56657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14671" y="1129276"/>
            <a:ext cx="427168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CCC67A5-FDF5-DCC5-E807-B268F69DE067}"/>
              </a:ext>
            </a:extLst>
          </p:cNvPr>
          <p:cNvSpPr txBox="1"/>
          <p:nvPr/>
        </p:nvSpPr>
        <p:spPr>
          <a:xfrm>
            <a:off x="839972" y="2162034"/>
            <a:ext cx="6528391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CN" sz="2000" b="1" dirty="0">
                <a:effectLst/>
                <a:latin typeface="Helvetica" pitchFamily="2" charset="0"/>
              </a:rPr>
              <a:t>This Work</a:t>
            </a:r>
            <a:r>
              <a:rPr lang="en-CN" sz="2000" dirty="0">
                <a:effectLst/>
                <a:latin typeface="Helvetica" pitchFamily="2" charset="0"/>
              </a:rPr>
              <a:t>: A new </a:t>
            </a:r>
            <a:r>
              <a:rPr lang="en-CN" sz="2000" dirty="0">
                <a:latin typeface="Helvetica" pitchFamily="2" charset="0"/>
              </a:rPr>
              <a:t>t</a:t>
            </a:r>
            <a:r>
              <a:rPr lang="en-CN" sz="2000" dirty="0">
                <a:effectLst/>
                <a:latin typeface="Helvetica" pitchFamily="2" charset="0"/>
              </a:rPr>
              <a:t>heory </a:t>
            </a:r>
            <a:r>
              <a:rPr lang="en-CN" sz="2000" b="1" dirty="0">
                <a:effectLst/>
                <a:latin typeface="Helvetica" pitchFamily="2" charset="0"/>
              </a:rPr>
              <a:t>APX</a:t>
            </a:r>
            <a:r>
              <a:rPr lang="en-CN" sz="2000" b="1" baseline="-25000" dirty="0">
                <a:effectLst/>
                <a:latin typeface="Helvetica" pitchFamily="2" charset="0"/>
              </a:rPr>
              <a:t>1</a:t>
            </a:r>
            <a:r>
              <a:rPr lang="en-CN" sz="2000" dirty="0">
                <a:effectLst/>
                <a:latin typeface="Helvetica" pitchFamily="2" charset="0"/>
              </a:rPr>
              <a:t> that extends </a:t>
            </a:r>
            <a:r>
              <a:rPr lang="en-CN" sz="2000" b="1" dirty="0">
                <a:effectLst/>
                <a:latin typeface="Helvetica" pitchFamily="2" charset="0"/>
              </a:rPr>
              <a:t>PV</a:t>
            </a:r>
            <a:r>
              <a:rPr lang="en-CN" sz="2000" dirty="0">
                <a:effectLst/>
                <a:latin typeface="Helvetica" pitchFamily="2" charset="0"/>
              </a:rPr>
              <a:t> with basic probabilistic capability, while weaker than </a:t>
            </a:r>
            <a:r>
              <a:rPr lang="en-CN" sz="2000" b="1" dirty="0">
                <a:effectLst/>
                <a:latin typeface="Helvetica" pitchFamily="2" charset="0"/>
              </a:rPr>
              <a:t>APC</a:t>
            </a:r>
            <a:r>
              <a:rPr lang="en-CN" sz="2000" b="1" baseline="-25000" dirty="0">
                <a:effectLst/>
                <a:latin typeface="Helvetica" pitchFamily="2" charset="0"/>
              </a:rPr>
              <a:t>1</a:t>
            </a:r>
            <a:r>
              <a:rPr lang="en-CN" sz="2000" dirty="0">
                <a:effectLst/>
                <a:latin typeface="Helvetica" pitchFamily="2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00A640-C3D7-4054-7F71-EF9ADEF376FB}"/>
              </a:ext>
            </a:extLst>
          </p:cNvPr>
          <p:cNvSpPr txBox="1"/>
          <p:nvPr/>
        </p:nvSpPr>
        <p:spPr>
          <a:xfrm>
            <a:off x="839972" y="3043680"/>
            <a:ext cx="10194976" cy="98488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CN" sz="2000" b="1" dirty="0">
                <a:effectLst/>
                <a:latin typeface="Helvetica" pitchFamily="2" charset="0"/>
              </a:rPr>
              <a:t>Message 1: APX</a:t>
            </a:r>
            <a:r>
              <a:rPr lang="en-CN" sz="2000" b="1" baseline="-25000" dirty="0">
                <a:effectLst/>
                <a:latin typeface="Helvetica" pitchFamily="2" charset="0"/>
              </a:rPr>
              <a:t>1</a:t>
            </a:r>
            <a:r>
              <a:rPr lang="en-CN" sz="2000" dirty="0">
                <a:effectLst/>
                <a:latin typeface="Helvetica" pitchFamily="2" charset="0"/>
              </a:rPr>
              <a:t> is not a toy theory: it’s strong enough to carry out real TCS.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CN" dirty="0">
              <a:effectLst/>
              <a:latin typeface="Helvetica" pitchFamily="2" charset="0"/>
            </a:endParaRPr>
          </a:p>
          <a:p>
            <a:pPr algn="l"/>
            <a:endParaRPr lang="en-CN" sz="2000" dirty="0">
              <a:effectLst/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856E45-A806-2D2C-1D04-D60596BF8C6E}"/>
              </a:ext>
            </a:extLst>
          </p:cNvPr>
          <p:cNvSpPr txBox="1"/>
          <p:nvPr/>
        </p:nvSpPr>
        <p:spPr>
          <a:xfrm>
            <a:off x="848957" y="3568606"/>
            <a:ext cx="74411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N" sz="2000" dirty="0">
                <a:effectLst/>
                <a:latin typeface="Helvetica" pitchFamily="2" charset="0"/>
              </a:rPr>
              <a:t>It formalizes a large chunk of elementary</a:t>
            </a:r>
            <a:r>
              <a:rPr lang="zh-CN" altLang="en-US" sz="2000" dirty="0">
                <a:latin typeface="Helvetica" pitchFamily="2" charset="0"/>
              </a:rPr>
              <a:t> </a:t>
            </a:r>
            <a:r>
              <a:rPr lang="en-US" altLang="zh-CN" sz="2000" dirty="0">
                <a:latin typeface="Helvetica" pitchFamily="2" charset="0"/>
              </a:rPr>
              <a:t>probability theory </a:t>
            </a:r>
            <a:endParaRPr lang="en-US" dirty="0">
              <a:effectLst/>
              <a:latin typeface="Helvetica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Helvetica" pitchFamily="2" charset="0"/>
              </a:rPr>
              <a:t>It formalizes </a:t>
            </a:r>
            <a:r>
              <a:rPr lang="en-US" sz="2000" dirty="0">
                <a:latin typeface="Helvetica" pitchFamily="2" charset="0"/>
              </a:rPr>
              <a:t>interesting TCS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73E5ED5-581B-93DB-4718-588E869F69F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4739" b="20710"/>
          <a:stretch>
            <a:fillRect/>
          </a:stretch>
        </p:blipFill>
        <p:spPr>
          <a:xfrm>
            <a:off x="767781" y="4547937"/>
            <a:ext cx="2438938" cy="118078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DF99195-A9DF-D5D4-8BE1-87F0F2F20A3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977" t="18204" r="11665" b="10758"/>
          <a:stretch>
            <a:fillRect/>
          </a:stretch>
        </p:blipFill>
        <p:spPr>
          <a:xfrm>
            <a:off x="3601681" y="4547938"/>
            <a:ext cx="1911101" cy="129941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643CF2A-F88E-1A9B-3207-E79B79EA04B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8205" b="17243"/>
          <a:stretch>
            <a:fillRect/>
          </a:stretch>
        </p:blipFill>
        <p:spPr>
          <a:xfrm>
            <a:off x="6023809" y="4547938"/>
            <a:ext cx="2438937" cy="118078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0FC1838-E904-0548-F24C-8504C7B72EC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4739" b="7650"/>
          <a:stretch>
            <a:fillRect/>
          </a:stretch>
        </p:blipFill>
        <p:spPr>
          <a:xfrm>
            <a:off x="8643221" y="4427691"/>
            <a:ext cx="2438938" cy="14196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365EA6-00D3-9239-F831-A42541B9232A}"/>
                  </a:ext>
                </a:extLst>
              </p:cNvPr>
              <p:cNvSpPr txBox="1"/>
              <p:nvPr/>
            </p:nvSpPr>
            <p:spPr>
              <a:xfrm>
                <a:off x="699724" y="5847348"/>
                <a:ext cx="2579232" cy="646331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ctr"/>
                <a:r>
                  <a:rPr lang="en-CN" dirty="0">
                    <a:latin typeface="Helvetica" pitchFamily="2" charset="0"/>
                  </a:rPr>
                  <a:t>Yao’s lemma</a:t>
                </a:r>
              </a:p>
              <a:p>
                <a:pPr algn="ctr"/>
                <a:r>
                  <a:rPr lang="en-CN" dirty="0">
                    <a:effectLst/>
                    <a:latin typeface="Helvetica" pitchFamily="2" charset="0"/>
                  </a:rPr>
                  <a:t>Distinguisher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 Predictor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365EA6-00D3-9239-F831-A42541B92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24" y="5847348"/>
                <a:ext cx="2579232" cy="646331"/>
              </a:xfrm>
              <a:prstGeom prst="rect">
                <a:avLst/>
              </a:prstGeom>
              <a:blipFill>
                <a:blip r:embed="rId7"/>
                <a:stretch>
                  <a:fillRect l="-5392" t="-3846" r="-4902" b="-1346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F0CF2364-01CB-1380-9593-C6B688E03812}"/>
              </a:ext>
            </a:extLst>
          </p:cNvPr>
          <p:cNvSpPr txBox="1"/>
          <p:nvPr/>
        </p:nvSpPr>
        <p:spPr>
          <a:xfrm>
            <a:off x="3750666" y="5847347"/>
            <a:ext cx="1654299" cy="64633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Schwartz-Zippel</a:t>
            </a:r>
          </a:p>
          <a:p>
            <a:pPr algn="ctr"/>
            <a:r>
              <a:rPr lang="en-US" dirty="0">
                <a:effectLst/>
                <a:latin typeface="Helvetica" pitchFamily="2" charset="0"/>
              </a:rPr>
              <a:t>(via [AT25])</a:t>
            </a:r>
            <a:endParaRPr lang="en-CN" dirty="0">
              <a:effectLst/>
              <a:latin typeface="Helvetica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08C130-3D18-B6C4-71D0-47B9676145EE}"/>
              </a:ext>
            </a:extLst>
          </p:cNvPr>
          <p:cNvSpPr txBox="1"/>
          <p:nvPr/>
        </p:nvSpPr>
        <p:spPr>
          <a:xfrm>
            <a:off x="6166059" y="5847346"/>
            <a:ext cx="2154436" cy="64633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Blum-Luby-Rubinfeld</a:t>
            </a:r>
          </a:p>
          <a:p>
            <a:pPr algn="ctr"/>
            <a:r>
              <a:rPr lang="en-US" dirty="0">
                <a:effectLst/>
                <a:latin typeface="Helvetica" pitchFamily="2" charset="0"/>
              </a:rPr>
              <a:t>Linearity Testing</a:t>
            </a:r>
            <a:endParaRPr lang="en-CN" dirty="0">
              <a:effectLst/>
              <a:latin typeface="Helvetica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987B6F-BEEB-0AEF-E437-5F8D14AED7E2}"/>
              </a:ext>
            </a:extLst>
          </p:cNvPr>
          <p:cNvSpPr txBox="1"/>
          <p:nvPr/>
        </p:nvSpPr>
        <p:spPr>
          <a:xfrm>
            <a:off x="8667768" y="5847345"/>
            <a:ext cx="2842894" cy="64633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dirty="0">
                <a:effectLst/>
                <a:latin typeface="Helvetica" pitchFamily="2" charset="0"/>
              </a:rPr>
              <a:t>A</a:t>
            </a:r>
            <a:r>
              <a:rPr lang="en-US" dirty="0">
                <a:latin typeface="Helvetica" pitchFamily="2" charset="0"/>
              </a:rPr>
              <a:t>verage-case Lower Bound</a:t>
            </a:r>
          </a:p>
          <a:p>
            <a:pPr algn="ctr"/>
            <a:r>
              <a:rPr lang="en-US" dirty="0">
                <a:effectLst/>
                <a:latin typeface="Helvetica" pitchFamily="2" charset="0"/>
              </a:rPr>
              <a:t>against AC</a:t>
            </a:r>
            <a:r>
              <a:rPr lang="en-US" baseline="30000" dirty="0">
                <a:effectLst/>
                <a:latin typeface="Helvetica" pitchFamily="2" charset="0"/>
              </a:rPr>
              <a:t>0</a:t>
            </a:r>
            <a:endParaRPr lang="en-CN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3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96AF8-43D8-2F97-2ABB-A3D113D8E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BDF796-4C1D-E46F-59BD-768D1F79B243}"/>
              </a:ext>
            </a:extLst>
          </p:cNvPr>
          <p:cNvSpPr txBox="1"/>
          <p:nvPr/>
        </p:nvSpPr>
        <p:spPr>
          <a:xfrm>
            <a:off x="1010093" y="4167962"/>
            <a:ext cx="8919720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CN" sz="2000" b="1" dirty="0">
                <a:effectLst/>
                <a:latin typeface="Helvetica" pitchFamily="2" charset="0"/>
              </a:rPr>
              <a:t>APX</a:t>
            </a:r>
            <a:r>
              <a:rPr lang="en-CN" sz="2000" b="1" baseline="-25000" dirty="0">
                <a:effectLst/>
                <a:latin typeface="Helvetica" pitchFamily="2" charset="0"/>
              </a:rPr>
              <a:t>1</a:t>
            </a:r>
            <a:r>
              <a:rPr lang="en-CN" sz="2000" dirty="0">
                <a:effectLst/>
                <a:latin typeface="Helvetica" pitchFamily="2" charset="0"/>
              </a:rPr>
              <a:t> is “weaker” than </a:t>
            </a:r>
            <a:r>
              <a:rPr lang="en-CN" sz="2000" b="1" dirty="0">
                <a:effectLst/>
                <a:latin typeface="Helvetica" pitchFamily="2" charset="0"/>
              </a:rPr>
              <a:t>APC</a:t>
            </a:r>
            <a:r>
              <a:rPr lang="en-CN" sz="2000" b="1" baseline="-25000" dirty="0">
                <a:effectLst/>
                <a:latin typeface="Helvetica" pitchFamily="2" charset="0"/>
              </a:rPr>
              <a:t>1</a:t>
            </a:r>
            <a:r>
              <a:rPr lang="en-CN" sz="2000" dirty="0">
                <a:latin typeface="Helvetica" pitchFamily="2" charset="0"/>
              </a:rPr>
              <a:t>: </a:t>
            </a:r>
            <a:r>
              <a:rPr lang="en-CN" sz="2000" dirty="0">
                <a:effectLst/>
                <a:latin typeface="Helvetica" pitchFamily="2" charset="0"/>
              </a:rPr>
              <a:t>we can implement </a:t>
            </a:r>
            <a:r>
              <a:rPr lang="en-CN" sz="2000" b="1" dirty="0">
                <a:effectLst/>
                <a:latin typeface="Helvetica" pitchFamily="2" charset="0"/>
              </a:rPr>
              <a:t>P</a:t>
            </a:r>
            <a:r>
              <a:rPr lang="en-CN" sz="2000" dirty="0">
                <a:effectLst/>
                <a:latin typeface="Helvetica" pitchFamily="2" charset="0"/>
              </a:rPr>
              <a:t> oracle using </a:t>
            </a:r>
          </a:p>
          <a:p>
            <a:r>
              <a:rPr lang="en-CN" sz="2000" dirty="0">
                <a:effectLst/>
                <a:latin typeface="Helvetica" pitchFamily="2" charset="0"/>
              </a:rPr>
              <a:t>Nisan-Wigderson PRG, and all axioms are provable (implicit in </a:t>
            </a:r>
            <a:r>
              <a:rPr lang="en-US" sz="2000" dirty="0">
                <a:latin typeface="Helvetica" pitchFamily="2" charset="0"/>
              </a:rPr>
              <a:t>Jeřábek’s work</a:t>
            </a:r>
            <a:r>
              <a:rPr lang="en-CN" sz="2000" dirty="0">
                <a:effectLst/>
                <a:latin typeface="Helvetica" pitchFamily="2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2FEF42-F844-EF63-2172-BEE93E0D56B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671" y="489098"/>
            <a:ext cx="8704114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sz="2800" b="1" dirty="0">
                <a:solidFill>
                  <a:schemeClr val="tx2"/>
                </a:solidFill>
                <a:effectLst/>
                <a:latin typeface="+mj-lt"/>
              </a:rPr>
              <a:t>Our Results</a:t>
            </a:r>
            <a:r>
              <a:rPr lang="en-CN" sz="2800" dirty="0">
                <a:solidFill>
                  <a:schemeClr val="tx2"/>
                </a:solidFill>
                <a:effectLst/>
                <a:latin typeface="+mj-lt"/>
              </a:rPr>
              <a:t>: A New Theory for Probabilistic Poly Time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EDE4C6-5A46-EE04-A27A-29D80C8004E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14671" y="1129276"/>
            <a:ext cx="427168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F2AAEF0-0311-FA11-A775-5CB5E8600BF2}"/>
              </a:ext>
            </a:extLst>
          </p:cNvPr>
          <p:cNvSpPr txBox="1"/>
          <p:nvPr/>
        </p:nvSpPr>
        <p:spPr>
          <a:xfrm>
            <a:off x="839972" y="2162034"/>
            <a:ext cx="6528391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CN" sz="2000" b="1" dirty="0">
                <a:effectLst/>
                <a:latin typeface="Helvetica" pitchFamily="2" charset="0"/>
              </a:rPr>
              <a:t>This Work</a:t>
            </a:r>
            <a:r>
              <a:rPr lang="en-CN" sz="2000" dirty="0">
                <a:effectLst/>
                <a:latin typeface="Helvetica" pitchFamily="2" charset="0"/>
              </a:rPr>
              <a:t>: A new </a:t>
            </a:r>
            <a:r>
              <a:rPr lang="en-CN" sz="2000" dirty="0">
                <a:latin typeface="Helvetica" pitchFamily="2" charset="0"/>
              </a:rPr>
              <a:t>t</a:t>
            </a:r>
            <a:r>
              <a:rPr lang="en-CN" sz="2000" dirty="0">
                <a:effectLst/>
                <a:latin typeface="Helvetica" pitchFamily="2" charset="0"/>
              </a:rPr>
              <a:t>heory </a:t>
            </a:r>
            <a:r>
              <a:rPr lang="en-CN" sz="2000" b="1" dirty="0">
                <a:effectLst/>
                <a:latin typeface="Helvetica" pitchFamily="2" charset="0"/>
              </a:rPr>
              <a:t>APX</a:t>
            </a:r>
            <a:r>
              <a:rPr lang="en-CN" sz="2000" b="1" baseline="-25000" dirty="0">
                <a:effectLst/>
                <a:latin typeface="Helvetica" pitchFamily="2" charset="0"/>
              </a:rPr>
              <a:t>1</a:t>
            </a:r>
            <a:r>
              <a:rPr lang="en-CN" sz="2000" dirty="0">
                <a:effectLst/>
                <a:latin typeface="Helvetica" pitchFamily="2" charset="0"/>
              </a:rPr>
              <a:t> that extends </a:t>
            </a:r>
            <a:r>
              <a:rPr lang="en-CN" sz="2000" b="1" dirty="0">
                <a:effectLst/>
                <a:latin typeface="Helvetica" pitchFamily="2" charset="0"/>
              </a:rPr>
              <a:t>PV</a:t>
            </a:r>
            <a:r>
              <a:rPr lang="en-CN" sz="2000" dirty="0">
                <a:effectLst/>
                <a:latin typeface="Helvetica" pitchFamily="2" charset="0"/>
              </a:rPr>
              <a:t> with basic probabilistic capability, while weaker than </a:t>
            </a:r>
            <a:r>
              <a:rPr lang="en-CN" sz="2000" b="1" dirty="0">
                <a:effectLst/>
                <a:latin typeface="Helvetica" pitchFamily="2" charset="0"/>
              </a:rPr>
              <a:t>APC</a:t>
            </a:r>
            <a:r>
              <a:rPr lang="en-CN" sz="2000" b="1" baseline="-25000" dirty="0">
                <a:effectLst/>
                <a:latin typeface="Helvetica" pitchFamily="2" charset="0"/>
              </a:rPr>
              <a:t>1</a:t>
            </a:r>
            <a:r>
              <a:rPr lang="en-CN" sz="2000" dirty="0">
                <a:effectLst/>
                <a:latin typeface="Helvetica" pitchFamily="2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B3F5BD-F46A-98F2-4370-A83A98EC903D}"/>
              </a:ext>
            </a:extLst>
          </p:cNvPr>
          <p:cNvSpPr txBox="1"/>
          <p:nvPr/>
        </p:nvSpPr>
        <p:spPr>
          <a:xfrm>
            <a:off x="839972" y="3043680"/>
            <a:ext cx="10194976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CN" sz="2000" b="1" dirty="0">
                <a:effectLst/>
                <a:latin typeface="Helvetica" pitchFamily="2" charset="0"/>
              </a:rPr>
              <a:t>Message 1: APX</a:t>
            </a:r>
            <a:r>
              <a:rPr lang="en-CN" sz="2000" b="1" baseline="-25000" dirty="0">
                <a:effectLst/>
                <a:latin typeface="Helvetica" pitchFamily="2" charset="0"/>
              </a:rPr>
              <a:t>1</a:t>
            </a:r>
            <a:r>
              <a:rPr lang="en-CN" sz="2000" dirty="0">
                <a:effectLst/>
                <a:latin typeface="Helvetica" pitchFamily="2" charset="0"/>
              </a:rPr>
              <a:t> is not a toy theory: it’s strong enough to carry out real TCS.</a:t>
            </a:r>
            <a:endParaRPr lang="en-CN" dirty="0">
              <a:effectLst/>
              <a:latin typeface="Helvetic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6A7890-FA0D-80B8-3AC2-B9F451DD5796}"/>
                  </a:ext>
                </a:extLst>
              </p:cNvPr>
              <p:cNvSpPr txBox="1"/>
              <p:nvPr/>
            </p:nvSpPr>
            <p:spPr>
              <a:xfrm>
                <a:off x="839971" y="3471790"/>
                <a:ext cx="10302949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l"/>
                <a:r>
                  <a:rPr lang="en-CN" sz="2000" b="1" dirty="0">
                    <a:effectLst/>
                    <a:latin typeface="Helvetica" pitchFamily="2" charset="0"/>
                  </a:rPr>
                  <a:t>Message 2: PV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CN" sz="2000" b="1" dirty="0">
                    <a:effectLst/>
                    <a:latin typeface="Helvetica" pitchFamily="2" charset="0"/>
                  </a:rPr>
                  <a:t> APX</a:t>
                </a:r>
                <a:r>
                  <a:rPr lang="en-CN" sz="2000" b="1" baseline="-25000" dirty="0">
                    <a:effectLst/>
                    <a:latin typeface="Helvetica" pitchFamily="2" charset="0"/>
                  </a:rPr>
                  <a:t>1</a:t>
                </a:r>
                <a:r>
                  <a:rPr lang="en-CN" sz="2000" b="1" dirty="0">
                    <a:effectLst/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⊊</m:t>
                    </m:r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 </a:t>
                </a:r>
                <a:r>
                  <a:rPr lang="en-CN" sz="2000" b="1" dirty="0">
                    <a:effectLst/>
                    <a:latin typeface="Helvetica" pitchFamily="2" charset="0"/>
                  </a:rPr>
                  <a:t>APC</a:t>
                </a:r>
                <a:r>
                  <a:rPr lang="en-CN" sz="2000" b="1" baseline="-25000" dirty="0">
                    <a:effectLst/>
                    <a:latin typeface="Helvetica" pitchFamily="2" charset="0"/>
                  </a:rPr>
                  <a:t>1</a:t>
                </a:r>
                <a:r>
                  <a:rPr lang="en-CN" sz="2000" b="1" dirty="0">
                    <a:effectLst/>
                    <a:latin typeface="Helvetica" pitchFamily="2" charset="0"/>
                  </a:rPr>
                  <a:t> </a:t>
                </a:r>
                <a:r>
                  <a:rPr lang="en-CN" sz="2000" dirty="0">
                    <a:effectLst/>
                    <a:latin typeface="Helvetica" pitchFamily="2" charset="0"/>
                  </a:rPr>
                  <a:t>(separation is conditional)</a:t>
                </a:r>
                <a:endParaRPr lang="en-CN" baseline="-25000" dirty="0"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6A7890-FA0D-80B8-3AC2-B9F451DD5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71" y="3471790"/>
                <a:ext cx="10302949" cy="400110"/>
              </a:xfrm>
              <a:prstGeom prst="rect">
                <a:avLst/>
              </a:prstGeom>
              <a:blipFill>
                <a:blip r:embed="rId2"/>
                <a:stretch>
                  <a:fillRect l="-1601" t="-6250" b="-3125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A39AAD-25A2-4EF6-5CD2-3129BEBD652C}"/>
                  </a:ext>
                </a:extLst>
              </p:cNvPr>
              <p:cNvSpPr txBox="1"/>
              <p:nvPr/>
            </p:nvSpPr>
            <p:spPr>
              <a:xfrm>
                <a:off x="1010093" y="5121209"/>
                <a:ext cx="8919720" cy="70788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CN" sz="2000" b="1" dirty="0">
                    <a:effectLst/>
                    <a:latin typeface="Helvetica" pitchFamily="2" charset="0"/>
                  </a:rPr>
                  <a:t>APX</a:t>
                </a:r>
                <a:r>
                  <a:rPr lang="en-CN" sz="2000" b="1" baseline="-25000" dirty="0">
                    <a:effectLst/>
                    <a:latin typeface="Helvetica" pitchFamily="2" charset="0"/>
                  </a:rPr>
                  <a:t>1</a:t>
                </a:r>
                <a:r>
                  <a:rPr lang="en-CN" sz="2000" dirty="0">
                    <a:effectLst/>
                    <a:latin typeface="Helvetica" pitchFamily="2" charset="0"/>
                  </a:rPr>
                  <a:t> </a:t>
                </a:r>
                <a:r>
                  <a:rPr lang="en-US" sz="2000" dirty="0">
                    <a:effectLst/>
                    <a:latin typeface="Helvetica" pitchFamily="2" charset="0"/>
                  </a:rPr>
                  <a:t>cannot prove </a:t>
                </a:r>
                <a:r>
                  <a:rPr lang="en-US" sz="2000" b="1" dirty="0" err="1">
                    <a:effectLst/>
                    <a:latin typeface="Helvetica" pitchFamily="2" charset="0"/>
                  </a:rPr>
                  <a:t>dWPHP</a:t>
                </a:r>
                <a:r>
                  <a:rPr lang="en-US" sz="2000" dirty="0">
                    <a:effectLst/>
                    <a:latin typeface="Helvetica" pitchFamily="2" charset="0"/>
                  </a:rPr>
                  <a:t> assuming </a:t>
                </a:r>
                <a:r>
                  <a:rPr lang="en-US" sz="2000" b="1" dirty="0" err="1">
                    <a:effectLst/>
                    <a:latin typeface="Helvetica" pitchFamily="2" charset="0"/>
                  </a:rPr>
                  <a:t>iO</a:t>
                </a:r>
                <a:r>
                  <a:rPr lang="en-US" sz="2000" dirty="0">
                    <a:effectLst/>
                    <a:latin typeface="Helvetica" pitchFamily="2" charset="0"/>
                  </a:rPr>
                  <a:t> and </a:t>
                </a:r>
                <a:r>
                  <a:rPr lang="en-US" sz="2000" b="1" dirty="0">
                    <a:effectLst/>
                    <a:latin typeface="Helvetica" pitchFamily="2" charset="0"/>
                  </a:rPr>
                  <a:t>NP</a:t>
                </a:r>
                <a:r>
                  <a:rPr lang="en-US" sz="2000" dirty="0">
                    <a:effectLst/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CN" sz="2000" dirty="0">
                    <a:effectLst/>
                    <a:latin typeface="Helvetica" pitchFamily="2" charset="0"/>
                  </a:rPr>
                  <a:t> </a:t>
                </a:r>
                <a:r>
                  <a:rPr lang="en-CN" sz="2000" b="1" dirty="0">
                    <a:effectLst/>
                    <a:latin typeface="Helvetica" pitchFamily="2" charset="0"/>
                  </a:rPr>
                  <a:t>coNP</a:t>
                </a:r>
                <a:r>
                  <a:rPr lang="en-CN" sz="2000" dirty="0">
                    <a:latin typeface="Helvetica" pitchFamily="2" charset="0"/>
                  </a:rPr>
                  <a:t>, by adapting [I</a:t>
                </a:r>
                <a:r>
                  <a:rPr lang="en-CN" sz="2000" i="1" dirty="0">
                    <a:latin typeface="Helvetica" pitchFamily="2" charset="0"/>
                  </a:rPr>
                  <a:t>L</a:t>
                </a:r>
                <a:r>
                  <a:rPr lang="en-CN" sz="2000" dirty="0">
                    <a:latin typeface="Helvetica" pitchFamily="2" charset="0"/>
                  </a:rPr>
                  <a:t>W23] that separates </a:t>
                </a:r>
                <a:r>
                  <a:rPr lang="en-CN" sz="2000" b="1" dirty="0">
                    <a:latin typeface="Helvetica" pitchFamily="2" charset="0"/>
                  </a:rPr>
                  <a:t>PV</a:t>
                </a:r>
                <a:r>
                  <a:rPr lang="en-CN" sz="2000" b="1" baseline="-25000" dirty="0">
                    <a:latin typeface="Helvetica" pitchFamily="2" charset="0"/>
                  </a:rPr>
                  <a:t>1</a:t>
                </a:r>
                <a:r>
                  <a:rPr lang="en-CN" sz="2000" dirty="0">
                    <a:latin typeface="Helvetica" pitchFamily="2" charset="0"/>
                  </a:rPr>
                  <a:t> and </a:t>
                </a:r>
                <a:r>
                  <a:rPr lang="en-CN" sz="2000" b="1" dirty="0">
                    <a:latin typeface="Helvetica" pitchFamily="2" charset="0"/>
                  </a:rPr>
                  <a:t>dWPHP</a:t>
                </a:r>
                <a:r>
                  <a:rPr lang="en-CN" sz="2000" dirty="0">
                    <a:latin typeface="Helvetica" pitchFamily="2" charset="0"/>
                  </a:rPr>
                  <a:t>. </a:t>
                </a:r>
                <a:endParaRPr lang="en-CN" sz="2000" dirty="0"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A39AAD-25A2-4EF6-5CD2-3129BEBD6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93" y="5121209"/>
                <a:ext cx="8919720" cy="707886"/>
              </a:xfrm>
              <a:prstGeom prst="rect">
                <a:avLst/>
              </a:prstGeom>
              <a:blipFill>
                <a:blip r:embed="rId3"/>
                <a:stretch>
                  <a:fillRect l="-1707" t="-3571" b="-1607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73AD8E13-AC98-E8CC-9682-45FB8AB3ECCC}"/>
              </a:ext>
            </a:extLst>
          </p:cNvPr>
          <p:cNvSpPr/>
          <p:nvPr/>
        </p:nvSpPr>
        <p:spPr>
          <a:xfrm>
            <a:off x="1010093" y="4532426"/>
            <a:ext cx="9191182" cy="4292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" pitchFamily="2" charset="0"/>
              </a:rPr>
              <a:t>Jeřábek’s Magic</a:t>
            </a:r>
            <a:endParaRPr lang="en-CN" sz="2000" dirty="0"/>
          </a:p>
        </p:txBody>
      </p:sp>
    </p:spTree>
    <p:extLst>
      <p:ext uri="{BB962C8B-B14F-4D97-AF65-F5344CB8AC3E}">
        <p14:creationId xmlns:p14="http://schemas.microsoft.com/office/powerpoint/2010/main" val="139094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3B58F-E8BC-5B4F-A154-2355221B2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1484497-D61F-520B-E7C4-802698BFADC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671" y="489098"/>
            <a:ext cx="8704114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sz="2800" b="1" dirty="0">
                <a:solidFill>
                  <a:schemeClr val="tx2"/>
                </a:solidFill>
                <a:effectLst/>
                <a:latin typeface="+mj-lt"/>
              </a:rPr>
              <a:t>Our Results</a:t>
            </a:r>
            <a:r>
              <a:rPr lang="en-CN" sz="2800" dirty="0">
                <a:solidFill>
                  <a:schemeClr val="tx2"/>
                </a:solidFill>
                <a:effectLst/>
                <a:latin typeface="+mj-lt"/>
              </a:rPr>
              <a:t>: A New Theory for Probabilistic Poly Time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15EE674-1D40-6FF1-31BD-A75A82A078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14671" y="1129276"/>
            <a:ext cx="427168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7E8EFB3-BBDB-61FE-DBDD-AAF865151B3C}"/>
              </a:ext>
            </a:extLst>
          </p:cNvPr>
          <p:cNvSpPr txBox="1"/>
          <p:nvPr/>
        </p:nvSpPr>
        <p:spPr>
          <a:xfrm>
            <a:off x="839972" y="2162034"/>
            <a:ext cx="6528391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CN" sz="2000" b="1" dirty="0">
                <a:effectLst/>
                <a:latin typeface="Helvetica" pitchFamily="2" charset="0"/>
              </a:rPr>
              <a:t>This Work</a:t>
            </a:r>
            <a:r>
              <a:rPr lang="en-CN" sz="2000" dirty="0">
                <a:effectLst/>
                <a:latin typeface="Helvetica" pitchFamily="2" charset="0"/>
              </a:rPr>
              <a:t>: A new </a:t>
            </a:r>
            <a:r>
              <a:rPr lang="en-CN" sz="2000" dirty="0">
                <a:latin typeface="Helvetica" pitchFamily="2" charset="0"/>
              </a:rPr>
              <a:t>t</a:t>
            </a:r>
            <a:r>
              <a:rPr lang="en-CN" sz="2000" dirty="0">
                <a:effectLst/>
                <a:latin typeface="Helvetica" pitchFamily="2" charset="0"/>
              </a:rPr>
              <a:t>heory </a:t>
            </a:r>
            <a:r>
              <a:rPr lang="en-CN" sz="2000" b="1" dirty="0">
                <a:effectLst/>
                <a:latin typeface="Helvetica" pitchFamily="2" charset="0"/>
              </a:rPr>
              <a:t>APX</a:t>
            </a:r>
            <a:r>
              <a:rPr lang="en-CN" sz="2000" b="1" baseline="-25000" dirty="0">
                <a:effectLst/>
                <a:latin typeface="Helvetica" pitchFamily="2" charset="0"/>
              </a:rPr>
              <a:t>1</a:t>
            </a:r>
            <a:r>
              <a:rPr lang="en-CN" sz="2000" dirty="0">
                <a:effectLst/>
                <a:latin typeface="Helvetica" pitchFamily="2" charset="0"/>
              </a:rPr>
              <a:t> that extends </a:t>
            </a:r>
            <a:r>
              <a:rPr lang="en-CN" sz="2000" b="1" dirty="0">
                <a:effectLst/>
                <a:latin typeface="Helvetica" pitchFamily="2" charset="0"/>
              </a:rPr>
              <a:t>PV</a:t>
            </a:r>
            <a:r>
              <a:rPr lang="en-CN" sz="2000" dirty="0">
                <a:effectLst/>
                <a:latin typeface="Helvetica" pitchFamily="2" charset="0"/>
              </a:rPr>
              <a:t> with basic probabilistic capability, while weaker than </a:t>
            </a:r>
            <a:r>
              <a:rPr lang="en-CN" sz="2000" b="1" dirty="0">
                <a:effectLst/>
                <a:latin typeface="Helvetica" pitchFamily="2" charset="0"/>
              </a:rPr>
              <a:t>APC</a:t>
            </a:r>
            <a:r>
              <a:rPr lang="en-CN" sz="2000" b="1" baseline="-25000" dirty="0">
                <a:effectLst/>
                <a:latin typeface="Helvetica" pitchFamily="2" charset="0"/>
              </a:rPr>
              <a:t>1</a:t>
            </a:r>
            <a:r>
              <a:rPr lang="en-CN" sz="2000" dirty="0">
                <a:effectLst/>
                <a:latin typeface="Helvetica" pitchFamily="2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72622F-D925-A44B-61F0-BB8674365D6F}"/>
              </a:ext>
            </a:extLst>
          </p:cNvPr>
          <p:cNvSpPr txBox="1"/>
          <p:nvPr/>
        </p:nvSpPr>
        <p:spPr>
          <a:xfrm>
            <a:off x="839972" y="3043680"/>
            <a:ext cx="10194976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CN" sz="2000" b="1" dirty="0">
                <a:effectLst/>
                <a:latin typeface="Helvetica" pitchFamily="2" charset="0"/>
              </a:rPr>
              <a:t>Message 1: APX</a:t>
            </a:r>
            <a:r>
              <a:rPr lang="en-CN" sz="2000" b="1" baseline="-25000" dirty="0">
                <a:effectLst/>
                <a:latin typeface="Helvetica" pitchFamily="2" charset="0"/>
              </a:rPr>
              <a:t>1</a:t>
            </a:r>
            <a:r>
              <a:rPr lang="en-CN" sz="2000" dirty="0">
                <a:effectLst/>
                <a:latin typeface="Helvetica" pitchFamily="2" charset="0"/>
              </a:rPr>
              <a:t> is not a toy theory: it’s strong enough to carry out real TCS.</a:t>
            </a:r>
            <a:endParaRPr lang="en-CN" dirty="0">
              <a:effectLst/>
              <a:latin typeface="Helvetic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093647-0740-9651-76F5-99F6D342FB9D}"/>
                  </a:ext>
                </a:extLst>
              </p:cNvPr>
              <p:cNvSpPr txBox="1"/>
              <p:nvPr/>
            </p:nvSpPr>
            <p:spPr>
              <a:xfrm>
                <a:off x="839971" y="3471790"/>
                <a:ext cx="10302949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l"/>
                <a:r>
                  <a:rPr lang="en-CN" sz="2000" b="1" dirty="0">
                    <a:effectLst/>
                    <a:latin typeface="Helvetica" pitchFamily="2" charset="0"/>
                  </a:rPr>
                  <a:t>Message 2: PV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CN" sz="2000" b="1" dirty="0">
                    <a:effectLst/>
                    <a:latin typeface="Helvetica" pitchFamily="2" charset="0"/>
                  </a:rPr>
                  <a:t> APX</a:t>
                </a:r>
                <a:r>
                  <a:rPr lang="en-CN" sz="2000" b="1" baseline="-25000" dirty="0">
                    <a:effectLst/>
                    <a:latin typeface="Helvetica" pitchFamily="2" charset="0"/>
                  </a:rPr>
                  <a:t>1</a:t>
                </a:r>
                <a:r>
                  <a:rPr lang="en-CN" sz="2000" b="1" dirty="0">
                    <a:effectLst/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⊊</m:t>
                    </m:r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 </a:t>
                </a:r>
                <a:r>
                  <a:rPr lang="en-CN" sz="2000" b="1" dirty="0">
                    <a:effectLst/>
                    <a:latin typeface="Helvetica" pitchFamily="2" charset="0"/>
                  </a:rPr>
                  <a:t>APC</a:t>
                </a:r>
                <a:r>
                  <a:rPr lang="en-CN" sz="2000" b="1" baseline="-25000" dirty="0">
                    <a:effectLst/>
                    <a:latin typeface="Helvetica" pitchFamily="2" charset="0"/>
                  </a:rPr>
                  <a:t>1</a:t>
                </a:r>
                <a:r>
                  <a:rPr lang="en-CN" sz="2000" b="1" dirty="0">
                    <a:effectLst/>
                    <a:latin typeface="Helvetica" pitchFamily="2" charset="0"/>
                  </a:rPr>
                  <a:t> </a:t>
                </a:r>
                <a:r>
                  <a:rPr lang="en-CN" sz="2000" dirty="0">
                    <a:effectLst/>
                    <a:latin typeface="Helvetica" pitchFamily="2" charset="0"/>
                  </a:rPr>
                  <a:t>(separation is conditional)</a:t>
                </a:r>
                <a:endParaRPr lang="en-CN" baseline="-25000" dirty="0"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093647-0740-9651-76F5-99F6D342F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71" y="3471790"/>
                <a:ext cx="10302949" cy="400110"/>
              </a:xfrm>
              <a:prstGeom prst="rect">
                <a:avLst/>
              </a:prstGeom>
              <a:blipFill>
                <a:blip r:embed="rId2"/>
                <a:stretch>
                  <a:fillRect l="-1601" t="-6250" b="-3125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F5DDBF5-429B-D8E6-174E-3B383D768CBB}"/>
              </a:ext>
            </a:extLst>
          </p:cNvPr>
          <p:cNvSpPr txBox="1"/>
          <p:nvPr/>
        </p:nvSpPr>
        <p:spPr>
          <a:xfrm>
            <a:off x="839970" y="3899900"/>
            <a:ext cx="8278815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000" b="1" dirty="0">
                <a:effectLst/>
                <a:latin typeface="Helvetica" pitchFamily="2" charset="0"/>
              </a:rPr>
              <a:t>Other Results and Messages: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6844FC-9E30-863F-568A-E455CE632884}"/>
                  </a:ext>
                </a:extLst>
              </p:cNvPr>
              <p:cNvSpPr txBox="1"/>
              <p:nvPr/>
            </p:nvSpPr>
            <p:spPr>
              <a:xfrm>
                <a:off x="956928" y="4329715"/>
                <a:ext cx="9739146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dirty="0">
                    <a:latin typeface="Helvetica" pitchFamily="2" charset="0"/>
                  </a:rPr>
                  <a:t>W</a:t>
                </a:r>
                <a:r>
                  <a:rPr lang="en-US" dirty="0">
                    <a:effectLst/>
                    <a:latin typeface="Helvetica" pitchFamily="2" charset="0"/>
                  </a:rPr>
                  <a:t>itnessing </a:t>
                </a:r>
                <a:r>
                  <a:rPr lang="en-US" dirty="0">
                    <a:latin typeface="Helvetica" pitchFamily="2" charset="0"/>
                  </a:rPr>
                  <a:t>T</a:t>
                </a:r>
                <a:r>
                  <a:rPr lang="en-US" dirty="0">
                    <a:effectLst/>
                    <a:latin typeface="Helvetica" pitchFamily="2" charset="0"/>
                  </a:rPr>
                  <a:t>heorem – classify randomized algorithms via proof complexity</a:t>
                </a:r>
              </a:p>
              <a:p>
                <a:pPr algn="l"/>
                <a:endParaRPr lang="en-US" dirty="0">
                  <a:effectLst/>
                  <a:latin typeface="Helvetica" pitchFamily="2" charset="0"/>
                </a:endParaRPr>
              </a:p>
              <a:p>
                <a:pPr algn="l"/>
                <a:r>
                  <a:rPr lang="en-US" dirty="0">
                    <a:effectLst/>
                    <a:latin typeface="Helvetica" pitchFamily="2" charset="0"/>
                  </a:rPr>
                  <a:t>Reverse Mathematics – classify complexity theory via proof complexity. </a:t>
                </a:r>
              </a:p>
              <a:p>
                <a:pPr algn="l"/>
                <a:endParaRPr lang="en-US" dirty="0">
                  <a:latin typeface="Helvetica" pitchFamily="2" charset="0"/>
                </a:endParaRPr>
              </a:p>
              <a:p>
                <a:r>
                  <a:rPr lang="en-US" dirty="0">
                    <a:latin typeface="Helvetica" pitchFamily="2" charset="0"/>
                  </a:rPr>
                  <a:t>Resolving an open problem of Müller and Pich [MP20]: </a:t>
                </a:r>
                <a:r>
                  <a:rPr lang="en-US" b="1" dirty="0">
                    <a:latin typeface="Helvetica" pitchFamily="2" charset="0"/>
                  </a:rPr>
                  <a:t>PV</a:t>
                </a:r>
                <a:r>
                  <a:rPr lang="en-US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⊢⊕ ∉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𝐀𝐂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 - the final proof does not involve </a:t>
                </a:r>
                <a:r>
                  <a:rPr lang="en-CN" b="1" dirty="0">
                    <a:effectLst/>
                    <a:latin typeface="Helvetica" pitchFamily="2" charset="0"/>
                  </a:rPr>
                  <a:t>APX</a:t>
                </a:r>
                <a:r>
                  <a:rPr lang="en-CN" b="1" baseline="-25000" dirty="0">
                    <a:effectLst/>
                    <a:latin typeface="Helvetica" pitchFamily="2" charset="0"/>
                  </a:rPr>
                  <a:t>1</a:t>
                </a:r>
                <a:r>
                  <a:rPr lang="en-CN" dirty="0">
                    <a:effectLst/>
                    <a:latin typeface="Helvetica" pitchFamily="2" charset="0"/>
                  </a:rPr>
                  <a:t>, but the solution natural arises when we try to formalize the lower bound in </a:t>
                </a:r>
                <a:r>
                  <a:rPr lang="en-CN" b="1" dirty="0">
                    <a:effectLst/>
                    <a:latin typeface="Helvetica" pitchFamily="2" charset="0"/>
                  </a:rPr>
                  <a:t>APX</a:t>
                </a:r>
                <a:r>
                  <a:rPr lang="en-CN" b="1" baseline="-25000" dirty="0">
                    <a:effectLst/>
                    <a:latin typeface="Helvetica" pitchFamily="2" charset="0"/>
                  </a:rPr>
                  <a:t>1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6844FC-9E30-863F-568A-E455CE632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28" y="4329715"/>
                <a:ext cx="9739146" cy="1754326"/>
              </a:xfrm>
              <a:prstGeom prst="rect">
                <a:avLst/>
              </a:prstGeom>
              <a:blipFill>
                <a:blip r:embed="rId3"/>
                <a:stretch>
                  <a:fillRect l="-521" t="-1429" r="-911" b="-428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55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17744-8C56-1EB9-4E2F-DE69C3249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721340F-749B-0767-7E98-1A2F935E1C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671" y="489098"/>
            <a:ext cx="2654573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sz="2800" b="1" dirty="0">
                <a:solidFill>
                  <a:schemeClr val="tx2"/>
                </a:solidFill>
                <a:latin typeface="+mj-lt"/>
              </a:rPr>
              <a:t>Open Problems</a:t>
            </a:r>
            <a:endParaRPr lang="en-CN" sz="2800" dirty="0">
              <a:solidFill>
                <a:schemeClr val="tx2"/>
              </a:solidFill>
              <a:effectLst/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67E4F8-9B0B-5D30-B6E8-89E6C5A3B37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14671" y="1129276"/>
            <a:ext cx="427168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39B0879-BAEB-6DC1-CC39-A075C6685B5E}"/>
              </a:ext>
            </a:extLst>
          </p:cNvPr>
          <p:cNvSpPr txBox="1"/>
          <p:nvPr/>
        </p:nvSpPr>
        <p:spPr>
          <a:xfrm>
            <a:off x="517358" y="1624263"/>
            <a:ext cx="10503568" cy="372409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CN" sz="2400" dirty="0">
                <a:latin typeface="Helvetica" pitchFamily="2" charset="0"/>
              </a:rPr>
              <a:t>Formalization of other parts of TCS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N" sz="2000" dirty="0">
                <a:latin typeface="Helvetica" pitchFamily="2" charset="0"/>
              </a:rPr>
              <a:t>Can we formalize security of cryptographic primitives?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N" sz="2000" dirty="0">
                <a:latin typeface="Helvetica" pitchFamily="2" charset="0"/>
              </a:rPr>
              <a:t>SNARGs for NP from Unprovability of 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Mathematical Theorems</a:t>
            </a:r>
            <a:r>
              <a:rPr lang="en-CN" sz="2000" dirty="0">
                <a:solidFill>
                  <a:srgbClr val="222222"/>
                </a:solidFill>
                <a:latin typeface="Helvetica" pitchFamily="2" charset="0"/>
              </a:rPr>
              <a:t>. </a:t>
            </a:r>
            <a:r>
              <a:rPr lang="en-US" sz="2000" dirty="0"/>
              <a:t>Hsieh, Jain, </a:t>
            </a:r>
            <a:r>
              <a:rPr lang="en-US" sz="2000" i="1" dirty="0"/>
              <a:t>Li</a:t>
            </a:r>
            <a:r>
              <a:rPr lang="en-US" sz="2000" dirty="0"/>
              <a:t>, Mathialagan </a:t>
            </a:r>
            <a:r>
              <a:rPr lang="en-CN" sz="2000" dirty="0">
                <a:latin typeface="Helvetica" pitchFamily="2" charset="0"/>
              </a:rPr>
              <a:t>in STOC 26 --- </a:t>
            </a:r>
            <a:r>
              <a:rPr lang="en-CN" sz="2000" b="1" dirty="0">
                <a:latin typeface="Helvetica" pitchFamily="2" charset="0"/>
              </a:rPr>
              <a:t>APC</a:t>
            </a:r>
            <a:r>
              <a:rPr lang="en-CN" sz="2000" b="1" baseline="-25000" dirty="0">
                <a:latin typeface="Helvetica" pitchFamily="2" charset="0"/>
              </a:rPr>
              <a:t>1</a:t>
            </a:r>
            <a:r>
              <a:rPr lang="en-CN" sz="2000" dirty="0">
                <a:latin typeface="Helvetica" pitchFamily="2" charset="0"/>
              </a:rPr>
              <a:t> is used, can we use </a:t>
            </a:r>
            <a:r>
              <a:rPr lang="en-CN" sz="2000" b="1" dirty="0">
                <a:latin typeface="Helvetica" pitchFamily="2" charset="0"/>
              </a:rPr>
              <a:t>APX</a:t>
            </a:r>
            <a:r>
              <a:rPr lang="en-CN" sz="2000" b="1" baseline="-25000" dirty="0">
                <a:latin typeface="Helvetica" pitchFamily="2" charset="0"/>
              </a:rPr>
              <a:t>1</a:t>
            </a:r>
            <a:r>
              <a:rPr lang="en-CN" sz="2000" b="1" dirty="0">
                <a:latin typeface="Helvetica" pitchFamily="2" charset="0"/>
              </a:rPr>
              <a:t> </a:t>
            </a:r>
            <a:r>
              <a:rPr lang="en-CN" sz="2000" dirty="0">
                <a:latin typeface="Helvetica" pitchFamily="2" charset="0"/>
              </a:rPr>
              <a:t>instead?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N" sz="2000" dirty="0">
              <a:effectLst/>
              <a:latin typeface="Helvetica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CN" sz="2400" dirty="0">
                <a:latin typeface="Helvetica" pitchFamily="2" charset="0"/>
              </a:rPr>
              <a:t>Can we separate </a:t>
            </a:r>
            <a:r>
              <a:rPr lang="en-CN" sz="2400" b="1" dirty="0">
                <a:latin typeface="Helvetica" pitchFamily="2" charset="0"/>
              </a:rPr>
              <a:t>PV</a:t>
            </a:r>
            <a:r>
              <a:rPr lang="en-CN" sz="2400" dirty="0">
                <a:latin typeface="Helvetica" pitchFamily="2" charset="0"/>
              </a:rPr>
              <a:t> and </a:t>
            </a:r>
            <a:r>
              <a:rPr lang="en-CN" sz="2400" b="1" dirty="0">
                <a:latin typeface="Helvetica" pitchFamily="2" charset="0"/>
              </a:rPr>
              <a:t>APX</a:t>
            </a:r>
            <a:r>
              <a:rPr lang="en-CN" sz="2400" b="1" baseline="-25000" dirty="0">
                <a:latin typeface="Helvetica" pitchFamily="2" charset="0"/>
              </a:rPr>
              <a:t>1</a:t>
            </a:r>
            <a:r>
              <a:rPr lang="en-CN" sz="2400" dirty="0">
                <a:latin typeface="Helvetica" pitchFamily="2" charset="0"/>
              </a:rPr>
              <a:t>?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N" sz="2000" dirty="0">
                <a:latin typeface="Helvetica" pitchFamily="2" charset="0"/>
              </a:rPr>
              <a:t>In other words, can we derandomize “feasible proofs”…?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>
              <a:latin typeface="Helvetica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latin typeface="Helvetica" pitchFamily="2" charset="0"/>
              </a:rPr>
              <a:t>Interesting connection to propositional proof complexity?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What interesting things can we say about it?</a:t>
            </a:r>
            <a:r>
              <a:rPr lang="en-US" sz="2400" dirty="0">
                <a:latin typeface="Helvetica" pitchFamily="2" charset="0"/>
              </a:rPr>
              <a:t> </a:t>
            </a:r>
            <a:endParaRPr lang="en-US" sz="2400" b="0" dirty="0">
              <a:latin typeface="Helvetica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CN" sz="2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61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DA95229-9DCE-920A-8811-F43E80251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9C9B735-5D75-4DA1-AB3C-022660D1695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671" y="489098"/>
            <a:ext cx="6631815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sz="2800" b="1" dirty="0">
                <a:solidFill>
                  <a:schemeClr val="tx2"/>
                </a:solidFill>
                <a:latin typeface="+mj-lt"/>
              </a:rPr>
              <a:t>Key Idea</a:t>
            </a:r>
            <a:r>
              <a:rPr lang="en-CN" sz="2800" dirty="0">
                <a:solidFill>
                  <a:schemeClr val="tx2"/>
                </a:solidFill>
                <a:effectLst/>
                <a:latin typeface="+mj-lt"/>
              </a:rPr>
              <a:t>: Pointwise-to-Global Technique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AC608E-E2CD-3D89-E2AD-E32E841FC46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14671" y="1129276"/>
            <a:ext cx="427168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6E02605A-5DC6-0BEC-A832-B66738848645}"/>
              </a:ext>
            </a:extLst>
          </p:cNvPr>
          <p:cNvGrpSpPr/>
          <p:nvPr/>
        </p:nvGrpSpPr>
        <p:grpSpPr>
          <a:xfrm>
            <a:off x="8618832" y="1301555"/>
            <a:ext cx="3257512" cy="2444371"/>
            <a:chOff x="1133734" y="3135236"/>
            <a:chExt cx="3257512" cy="2444371"/>
          </a:xfrm>
        </p:grpSpPr>
        <p:pic>
          <p:nvPicPr>
            <p:cNvPr id="3" name="Graphic 2" descr="Computer with solid fill">
              <a:extLst>
                <a:ext uri="{FF2B5EF4-FFF2-40B4-BE49-F238E27FC236}">
                  <a16:creationId xmlns:a16="http://schemas.microsoft.com/office/drawing/2014/main" id="{1592DA46-79C3-F9F7-ADCC-37BBB9346B4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789814" y="4172313"/>
              <a:ext cx="995916" cy="99591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69AA656-79FE-72D5-3E32-56EB33C87DE9}"/>
                </a:ext>
              </a:extLst>
            </p:cNvPr>
            <p:cNvSpPr txBox="1"/>
            <p:nvPr/>
          </p:nvSpPr>
          <p:spPr>
            <a:xfrm>
              <a:off x="1133734" y="4994832"/>
              <a:ext cx="2445488" cy="58477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Helvetica" pitchFamily="2" charset="0"/>
                </a:rPr>
                <a:t>p</a:t>
              </a:r>
              <a:r>
                <a:rPr lang="en-CN" sz="1600" dirty="0">
                  <a:effectLst/>
                  <a:latin typeface="Helvetica" pitchFamily="2" charset="0"/>
                </a:rPr>
                <a:t>olynomial-time algorithm with an oracle</a:t>
              </a:r>
            </a:p>
          </p:txBody>
        </p:sp>
        <p:pic>
          <p:nvPicPr>
            <p:cNvPr id="5" name="Graphic 4" descr="Pointed Hat with solid fill">
              <a:extLst>
                <a:ext uri="{FF2B5EF4-FFF2-40B4-BE49-F238E27FC236}">
                  <a16:creationId xmlns:a16="http://schemas.microsoft.com/office/drawing/2014/main" id="{C4E42C9D-7F58-16CF-BCED-AA386C8D519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469758" y="3135236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D7D3D69-3FC5-89B8-3FE9-31615D236336}"/>
                    </a:ext>
                  </a:extLst>
                </p:cNvPr>
                <p:cNvSpPr txBox="1"/>
                <p:nvPr/>
              </p:nvSpPr>
              <p:spPr>
                <a:xfrm>
                  <a:off x="3476846" y="4026562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CN" b="1" dirty="0">
                      <a:effectLst/>
                      <a:latin typeface="Helvetica" pitchFamily="2" charset="0"/>
                    </a:rPr>
                    <a:t>P</a:t>
                  </a:r>
                  <a:r>
                    <a:rPr lang="en-CN" dirty="0"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a14:m>
                  <a:r>
                    <a:rPr lang="en-CN" dirty="0">
                      <a:effectLst/>
                      <a:latin typeface="Helvetica" pitchFamily="2" charset="0"/>
                    </a:rPr>
                    <a:t>)</a:t>
                  </a:r>
                  <a:endParaRPr lang="en-CN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7AEE348-4118-5264-EC66-61BD1FA518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6846" y="4026562"/>
                  <a:ext cx="914400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5479" t="-6452" b="-22581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2E3D2C0-1FF1-7009-6B73-25059FE65E26}"/>
                </a:ext>
              </a:extLst>
            </p:cNvPr>
            <p:cNvCxnSpPr/>
            <p:nvPr/>
          </p:nvCxnSpPr>
          <p:spPr>
            <a:xfrm flipV="1">
              <a:off x="2934586" y="4026562"/>
              <a:ext cx="457200" cy="369332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FE0359-A734-CBFB-6C24-DB84A1A91DCA}"/>
                  </a:ext>
                </a:extLst>
              </p:cNvPr>
              <p:cNvSpPr txBox="1"/>
              <p:nvPr/>
            </p:nvSpPr>
            <p:spPr>
              <a:xfrm>
                <a:off x="591648" y="1956425"/>
                <a:ext cx="5866542" cy="707886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l"/>
                <a:r>
                  <a:rPr lang="en-CN" sz="2000" b="1" dirty="0">
                    <a:effectLst/>
                    <a:latin typeface="Helvetica" pitchFamily="2" charset="0"/>
                  </a:rPr>
                  <a:t>Example</a:t>
                </a:r>
                <a:r>
                  <a:rPr lang="en-CN" sz="2000" dirty="0">
                    <a:effectLst/>
                    <a:latin typeface="Helvetica" pitchFamily="2" charset="0"/>
                  </a:rPr>
                  <a:t>: assume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N" sz="2000" dirty="0">
                    <a:effectLst/>
                    <a:latin typeface="Helvetica" pitchFamily="2" charset="0"/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b="0" dirty="0">
                  <a:effectLst/>
                  <a:latin typeface="Helvetica" pitchFamily="2" charset="0"/>
                </a:endParaRPr>
              </a:p>
              <a:p>
                <a:pPr algn="l"/>
                <a:r>
                  <a:rPr lang="en-CN" sz="2000" dirty="0">
                    <a:effectLst/>
                    <a:latin typeface="Helvetica" pitchFamily="2" charset="0"/>
                  </a:rPr>
                  <a:t>	how can we prove in </a:t>
                </a:r>
                <a:r>
                  <a:rPr lang="en-CN" sz="2000" b="1" dirty="0">
                    <a:effectLst/>
                    <a:latin typeface="Helvetica" pitchFamily="2" charset="0"/>
                  </a:rPr>
                  <a:t>APX</a:t>
                </a:r>
                <a:r>
                  <a:rPr lang="en-CN" sz="2000" b="1" baseline="-25000" dirty="0">
                    <a:effectLst/>
                    <a:latin typeface="Helvetica" pitchFamily="2" charset="0"/>
                  </a:rPr>
                  <a:t>1</a:t>
                </a:r>
                <a:r>
                  <a:rPr lang="en-CN" sz="2000" dirty="0">
                    <a:effectLst/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effectLst/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effectLst/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N" sz="2000" dirty="0">
                    <a:effectLst/>
                    <a:latin typeface="Helvetica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FE0359-A734-CBFB-6C24-DB84A1A91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48" y="1956425"/>
                <a:ext cx="5866542" cy="707886"/>
              </a:xfrm>
              <a:prstGeom prst="rect">
                <a:avLst/>
              </a:prstGeom>
              <a:blipFill>
                <a:blip r:embed="rId8"/>
                <a:stretch>
                  <a:fillRect l="-2592" t="-3571" r="-2160" b="-1607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0D10A5-68F6-AF79-A721-58DF618BA870}"/>
                  </a:ext>
                </a:extLst>
              </p:cNvPr>
              <p:cNvSpPr txBox="1"/>
              <p:nvPr/>
            </p:nvSpPr>
            <p:spPr>
              <a:xfrm>
                <a:off x="591648" y="2919327"/>
                <a:ext cx="7018011" cy="1015663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r>
                  <a:rPr lang="en-CN" sz="2000" dirty="0">
                    <a:latin typeface="Helvetica" pitchFamily="2" charset="0"/>
                  </a:rPr>
                  <a:t>I</a:t>
                </a:r>
                <a:r>
                  <a:rPr lang="en-CN" sz="2000" dirty="0">
                    <a:effectLst/>
                    <a:latin typeface="Helvetica" pitchFamily="2" charset="0"/>
                  </a:rPr>
                  <a:t>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CN" sz="2000" dirty="0">
                    <a:effectLst/>
                    <a:latin typeface="Helvetica" pitchFamily="2" charset="0"/>
                  </a:rPr>
                  <a:t> is “large”, we need to derive a contradiction</a:t>
                </a:r>
              </a:p>
              <a:p>
                <a:r>
                  <a:rPr lang="en-CN" sz="2000" dirty="0">
                    <a:latin typeface="Helvetica" pitchFamily="2" charset="0"/>
                  </a:rPr>
                  <a:t>	namely, either one of axioms is violated</a:t>
                </a:r>
              </a:p>
              <a:p>
                <a:r>
                  <a:rPr lang="en-CN" sz="2000" dirty="0">
                    <a:effectLst/>
                    <a:latin typeface="Helvetica" pitchFamily="2" charset="0"/>
                  </a:rPr>
                  <a:t>		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N" sz="2000" dirty="0">
                    <a:effectLst/>
                    <a:latin typeface="Helvetica" pitchFamily="2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CN" sz="2000" dirty="0"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0D10A5-68F6-AF79-A721-58DF618BA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48" y="2919327"/>
                <a:ext cx="7018011" cy="1015663"/>
              </a:xfrm>
              <a:prstGeom prst="rect">
                <a:avLst/>
              </a:prstGeom>
              <a:blipFill>
                <a:blip r:embed="rId9"/>
                <a:stretch>
                  <a:fillRect l="-2166" t="-1220" r="-1625" b="-975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45280DB-9A7F-5155-D7A0-70943ABD49DD}"/>
                  </a:ext>
                </a:extLst>
              </p:cNvPr>
              <p:cNvSpPr txBox="1"/>
              <p:nvPr/>
            </p:nvSpPr>
            <p:spPr>
              <a:xfrm>
                <a:off x="539068" y="4641670"/>
                <a:ext cx="5971699" cy="1200329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l"/>
                <a:r>
                  <a:rPr lang="en-CN" dirty="0">
                    <a:effectLst/>
                    <a:latin typeface="Helvetica" pitchFamily="2" charset="0"/>
                  </a:rPr>
                  <a:t>Consider the following </a:t>
                </a:r>
                <a:r>
                  <a:rPr lang="en-CN" b="1" dirty="0">
                    <a:effectLst/>
                    <a:latin typeface="Helvetica" pitchFamily="2" charset="0"/>
                  </a:rPr>
                  <a:t>P</a:t>
                </a:r>
                <a:r>
                  <a:rPr lang="en-CN" dirty="0">
                    <a:effectLst/>
                    <a:latin typeface="Helvetica" pitchFamily="2" charset="0"/>
                  </a:rPr>
                  <a:t>-oracle algorithm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0" dirty="0">
                  <a:effectLst/>
                  <a:latin typeface="Helvetica" pitchFamily="2" charset="0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Helvetica" pitchFamily="2" charset="0"/>
                  </a:rPr>
                  <a:t>s</a:t>
                </a:r>
                <a:r>
                  <a:rPr lang="en-CN" dirty="0">
                    <a:effectLst/>
                    <a:latin typeface="Helvetica" pitchFamily="2" charset="0"/>
                  </a:rPr>
                  <a:t>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CN" dirty="0">
                  <a:effectLst/>
                  <a:latin typeface="Helvetica" pitchFamily="2" charset="0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Helvetica" pitchFamily="2" charset="0"/>
                  </a:rPr>
                  <a:t>l</a:t>
                </a:r>
                <a:r>
                  <a:rPr lang="en-US" dirty="0">
                    <a:effectLst/>
                    <a:latin typeface="Helvetica" pitchFamily="2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effectLst/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𝑏𝑥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effectLst/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𝑏𝑥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 remains large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dirty="0">
                    <a:effectLst/>
                    <a:latin typeface="Helvetica" pitchFamily="2" charset="0"/>
                  </a:rPr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𝑏𝑥</m:t>
                    </m:r>
                  </m:oMath>
                </a14:m>
                <a:endParaRPr lang="en-CN" dirty="0"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45280DB-9A7F-5155-D7A0-70943ABD4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68" y="4641670"/>
                <a:ext cx="5971699" cy="1200329"/>
              </a:xfrm>
              <a:prstGeom prst="rect">
                <a:avLst/>
              </a:prstGeom>
              <a:blipFill>
                <a:blip r:embed="rId10"/>
                <a:stretch>
                  <a:fillRect l="-2335" t="-2105" r="-1911" b="-842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900DDF-ADFD-7D1A-788D-4D87290D599E}"/>
                  </a:ext>
                </a:extLst>
              </p:cNvPr>
              <p:cNvSpPr txBox="1"/>
              <p:nvPr/>
            </p:nvSpPr>
            <p:spPr>
              <a:xfrm>
                <a:off x="476918" y="4103664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N" dirty="0">
                    <a:effectLst/>
                    <a:latin typeface="Helvetica" pitchFamily="2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 be the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 after fixing the last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 bits to be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CN" dirty="0"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900DDF-ADFD-7D1A-788D-4D87290D5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18" y="4103664"/>
                <a:ext cx="6096000" cy="369332"/>
              </a:xfrm>
              <a:prstGeom prst="rect">
                <a:avLst/>
              </a:prstGeom>
              <a:blipFill>
                <a:blip r:embed="rId11"/>
                <a:stretch>
                  <a:fillRect l="-832" t="-6667" b="-2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803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82AE392-3AB5-9FC2-BA2E-894A1A90C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9BFFFFD-9D23-B4EA-8D69-7DF0A9E5480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671" y="489098"/>
            <a:ext cx="6631815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sz="2800" b="1" dirty="0">
                <a:solidFill>
                  <a:schemeClr val="tx2"/>
                </a:solidFill>
                <a:latin typeface="+mj-lt"/>
              </a:rPr>
              <a:t>Key Idea</a:t>
            </a:r>
            <a:r>
              <a:rPr lang="en-CN" sz="2800" dirty="0">
                <a:solidFill>
                  <a:schemeClr val="tx2"/>
                </a:solidFill>
                <a:effectLst/>
                <a:latin typeface="+mj-lt"/>
              </a:rPr>
              <a:t>: Pointwise-to-Global Technique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D8CD553-CC50-81B0-52C9-22CFDEB17F7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14671" y="1129276"/>
            <a:ext cx="427168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F2DAB304-8934-4D5A-881B-29C8C8D59383}"/>
              </a:ext>
            </a:extLst>
          </p:cNvPr>
          <p:cNvGrpSpPr/>
          <p:nvPr/>
        </p:nvGrpSpPr>
        <p:grpSpPr>
          <a:xfrm>
            <a:off x="8618832" y="1301555"/>
            <a:ext cx="3257512" cy="2444371"/>
            <a:chOff x="1133734" y="3135236"/>
            <a:chExt cx="3257512" cy="2444371"/>
          </a:xfrm>
        </p:grpSpPr>
        <p:pic>
          <p:nvPicPr>
            <p:cNvPr id="3" name="Graphic 2" descr="Computer with solid fill">
              <a:extLst>
                <a:ext uri="{FF2B5EF4-FFF2-40B4-BE49-F238E27FC236}">
                  <a16:creationId xmlns:a16="http://schemas.microsoft.com/office/drawing/2014/main" id="{5CE5B3D7-3952-088C-5BB6-87B950F5B72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789814" y="4172313"/>
              <a:ext cx="995916" cy="99591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18336DE-6EDC-F8A3-A4E7-13F71DEDB208}"/>
                </a:ext>
              </a:extLst>
            </p:cNvPr>
            <p:cNvSpPr txBox="1"/>
            <p:nvPr/>
          </p:nvSpPr>
          <p:spPr>
            <a:xfrm>
              <a:off x="1133734" y="4994832"/>
              <a:ext cx="2445488" cy="58477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Helvetica" pitchFamily="2" charset="0"/>
                </a:rPr>
                <a:t>p</a:t>
              </a:r>
              <a:r>
                <a:rPr lang="en-CN" sz="1600" dirty="0">
                  <a:effectLst/>
                  <a:latin typeface="Helvetica" pitchFamily="2" charset="0"/>
                </a:rPr>
                <a:t>olynomial-time algorithm with an oracle</a:t>
              </a:r>
            </a:p>
          </p:txBody>
        </p:sp>
        <p:pic>
          <p:nvPicPr>
            <p:cNvPr id="5" name="Graphic 4" descr="Pointed Hat with solid fill">
              <a:extLst>
                <a:ext uri="{FF2B5EF4-FFF2-40B4-BE49-F238E27FC236}">
                  <a16:creationId xmlns:a16="http://schemas.microsoft.com/office/drawing/2014/main" id="{A9F82402-90A4-F49B-48F9-183EE071CAC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469758" y="3135236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88AA919-6BC1-A655-8A0C-49B41E000569}"/>
                    </a:ext>
                  </a:extLst>
                </p:cNvPr>
                <p:cNvSpPr txBox="1"/>
                <p:nvPr/>
              </p:nvSpPr>
              <p:spPr>
                <a:xfrm>
                  <a:off x="3476846" y="4026562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CN" b="1" dirty="0">
                      <a:effectLst/>
                      <a:latin typeface="Helvetica" pitchFamily="2" charset="0"/>
                    </a:rPr>
                    <a:t>P</a:t>
                  </a:r>
                  <a:r>
                    <a:rPr lang="en-CN" dirty="0"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a14:m>
                  <a:r>
                    <a:rPr lang="en-CN" dirty="0">
                      <a:effectLst/>
                      <a:latin typeface="Helvetica" pitchFamily="2" charset="0"/>
                    </a:rPr>
                    <a:t>)</a:t>
                  </a:r>
                  <a:endParaRPr lang="en-CN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88AA919-6BC1-A655-8A0C-49B41E0005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6846" y="4026562"/>
                  <a:ext cx="914400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5479" t="-6667" b="-26667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749EAEB-5CFC-EC02-BC9A-3993D211B92A}"/>
                </a:ext>
              </a:extLst>
            </p:cNvPr>
            <p:cNvCxnSpPr/>
            <p:nvPr/>
          </p:nvCxnSpPr>
          <p:spPr>
            <a:xfrm flipV="1">
              <a:off x="2934586" y="4026562"/>
              <a:ext cx="457200" cy="369332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D1D611-1CF2-22BA-18A7-6E5916A8AA9E}"/>
                  </a:ext>
                </a:extLst>
              </p:cNvPr>
              <p:cNvSpPr txBox="1"/>
              <p:nvPr/>
            </p:nvSpPr>
            <p:spPr>
              <a:xfrm>
                <a:off x="591648" y="1956425"/>
                <a:ext cx="5866542" cy="707886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l"/>
                <a:r>
                  <a:rPr lang="en-CN" sz="2000" b="1" dirty="0">
                    <a:effectLst/>
                    <a:latin typeface="Helvetica" pitchFamily="2" charset="0"/>
                  </a:rPr>
                  <a:t>Example</a:t>
                </a:r>
                <a:r>
                  <a:rPr lang="en-CN" sz="2000" dirty="0">
                    <a:effectLst/>
                    <a:latin typeface="Helvetica" pitchFamily="2" charset="0"/>
                  </a:rPr>
                  <a:t>: assume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N" sz="2000" dirty="0">
                    <a:effectLst/>
                    <a:latin typeface="Helvetica" pitchFamily="2" charset="0"/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b="0" dirty="0">
                  <a:effectLst/>
                  <a:latin typeface="Helvetica" pitchFamily="2" charset="0"/>
                </a:endParaRPr>
              </a:p>
              <a:p>
                <a:pPr algn="l"/>
                <a:r>
                  <a:rPr lang="en-CN" sz="2000" dirty="0">
                    <a:effectLst/>
                    <a:latin typeface="Helvetica" pitchFamily="2" charset="0"/>
                  </a:rPr>
                  <a:t>	how can we prove in </a:t>
                </a:r>
                <a:r>
                  <a:rPr lang="en-CN" sz="2000" b="1" dirty="0">
                    <a:effectLst/>
                    <a:latin typeface="Helvetica" pitchFamily="2" charset="0"/>
                  </a:rPr>
                  <a:t>APX</a:t>
                </a:r>
                <a:r>
                  <a:rPr lang="en-CN" sz="2000" b="1" baseline="-25000" dirty="0">
                    <a:effectLst/>
                    <a:latin typeface="Helvetica" pitchFamily="2" charset="0"/>
                  </a:rPr>
                  <a:t>1</a:t>
                </a:r>
                <a:r>
                  <a:rPr lang="en-CN" sz="2000" dirty="0">
                    <a:effectLst/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effectLst/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effectLst/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N" sz="2000" dirty="0">
                    <a:effectLst/>
                    <a:latin typeface="Helvetica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D1D611-1CF2-22BA-18A7-6E5916A8A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48" y="1956425"/>
                <a:ext cx="5866542" cy="707886"/>
              </a:xfrm>
              <a:prstGeom prst="rect">
                <a:avLst/>
              </a:prstGeom>
              <a:blipFill>
                <a:blip r:embed="rId5"/>
                <a:stretch>
                  <a:fillRect l="-2592" t="-3571" r="-2160" b="-1607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EA7E81-F6C9-CFDC-DF98-BE34D5EA456D}"/>
                  </a:ext>
                </a:extLst>
              </p:cNvPr>
              <p:cNvSpPr txBox="1"/>
              <p:nvPr/>
            </p:nvSpPr>
            <p:spPr>
              <a:xfrm>
                <a:off x="591648" y="2919327"/>
                <a:ext cx="7018011" cy="1015663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r>
                  <a:rPr lang="en-CN" sz="2000" dirty="0">
                    <a:latin typeface="Helvetica" pitchFamily="2" charset="0"/>
                  </a:rPr>
                  <a:t>I</a:t>
                </a:r>
                <a:r>
                  <a:rPr lang="en-CN" sz="2000" dirty="0">
                    <a:effectLst/>
                    <a:latin typeface="Helvetica" pitchFamily="2" charset="0"/>
                  </a:rPr>
                  <a:t>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CN" sz="2000" dirty="0">
                    <a:effectLst/>
                    <a:latin typeface="Helvetica" pitchFamily="2" charset="0"/>
                  </a:rPr>
                  <a:t> is “large”, we need to derive a contradiction</a:t>
                </a:r>
              </a:p>
              <a:p>
                <a:r>
                  <a:rPr lang="en-CN" sz="2000" dirty="0">
                    <a:latin typeface="Helvetica" pitchFamily="2" charset="0"/>
                  </a:rPr>
                  <a:t>	namely, either one of axioms is violated</a:t>
                </a:r>
              </a:p>
              <a:p>
                <a:r>
                  <a:rPr lang="en-CN" sz="2000" dirty="0">
                    <a:effectLst/>
                    <a:latin typeface="Helvetica" pitchFamily="2" charset="0"/>
                  </a:rPr>
                  <a:t>		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N" sz="2000" dirty="0">
                    <a:effectLst/>
                    <a:latin typeface="Helvetica" pitchFamily="2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CN" sz="2000" dirty="0"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EA7E81-F6C9-CFDC-DF98-BE34D5EA4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48" y="2919327"/>
                <a:ext cx="7018011" cy="1015663"/>
              </a:xfrm>
              <a:prstGeom prst="rect">
                <a:avLst/>
              </a:prstGeom>
              <a:blipFill>
                <a:blip r:embed="rId6"/>
                <a:stretch>
                  <a:fillRect l="-2166" t="-1220" r="-1625" b="-975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17ED49-F050-6879-A1C7-9B6748DB86FD}"/>
                  </a:ext>
                </a:extLst>
              </p:cNvPr>
              <p:cNvSpPr txBox="1"/>
              <p:nvPr/>
            </p:nvSpPr>
            <p:spPr>
              <a:xfrm>
                <a:off x="591648" y="4201988"/>
                <a:ext cx="2642903" cy="369332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effectLst/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effectLst/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 is “large”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17ED49-F050-6879-A1C7-9B6748DB8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48" y="4201988"/>
                <a:ext cx="2642903" cy="369332"/>
              </a:xfrm>
              <a:prstGeom prst="rect">
                <a:avLst/>
              </a:prstGeom>
              <a:blipFill>
                <a:blip r:embed="rId7"/>
                <a:stretch>
                  <a:fillRect t="-6667" r="-4306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FB2E3DF-DBBB-ED1B-1DE5-A6327A4A9C87}"/>
                  </a:ext>
                </a:extLst>
              </p:cNvPr>
              <p:cNvSpPr txBox="1"/>
              <p:nvPr/>
            </p:nvSpPr>
            <p:spPr>
              <a:xfrm>
                <a:off x="882016" y="4571320"/>
                <a:ext cx="2934906" cy="420115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effectLst/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effectLst/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 is “large”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FB2E3DF-DBBB-ED1B-1DE5-A6327A4A9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16" y="4571320"/>
                <a:ext cx="2934906" cy="420115"/>
              </a:xfrm>
              <a:prstGeom prst="rect">
                <a:avLst/>
              </a:prstGeom>
              <a:blipFill>
                <a:blip r:embed="rId8"/>
                <a:stretch>
                  <a:fillRect r="-3879" b="-1470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883CF57-EADD-3F5A-6B49-52243C7F83C2}"/>
                  </a:ext>
                </a:extLst>
              </p:cNvPr>
              <p:cNvSpPr txBox="1"/>
              <p:nvPr/>
            </p:nvSpPr>
            <p:spPr>
              <a:xfrm>
                <a:off x="1139242" y="4991435"/>
                <a:ext cx="3383555" cy="420115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effectLst/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effectLst/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 is “large”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883CF57-EADD-3F5A-6B49-52243C7F8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242" y="4991435"/>
                <a:ext cx="3383555" cy="420115"/>
              </a:xfrm>
              <a:prstGeom prst="rect">
                <a:avLst/>
              </a:prstGeom>
              <a:blipFill>
                <a:blip r:embed="rId9"/>
                <a:stretch>
                  <a:fillRect r="-746" b="-1764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865105-E055-7894-BC09-7F102A9D4009}"/>
                  </a:ext>
                </a:extLst>
              </p:cNvPr>
              <p:cNvSpPr txBox="1"/>
              <p:nvPr/>
            </p:nvSpPr>
            <p:spPr>
              <a:xfrm>
                <a:off x="2495625" y="5462333"/>
                <a:ext cx="670787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CN" dirty="0"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865105-E055-7894-BC09-7F102A9D4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25" y="5462333"/>
                <a:ext cx="67078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A32D968-206B-027B-8623-3A87827FF1CA}"/>
                  </a:ext>
                </a:extLst>
              </p:cNvPr>
              <p:cNvSpPr txBox="1"/>
              <p:nvPr/>
            </p:nvSpPr>
            <p:spPr>
              <a:xfrm>
                <a:off x="1414910" y="5890385"/>
                <a:ext cx="3951723" cy="421526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effectLst/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effectLst/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 is “large”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A32D968-206B-027B-8623-3A87827FF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910" y="5890385"/>
                <a:ext cx="3951723" cy="421526"/>
              </a:xfrm>
              <a:prstGeom prst="rect">
                <a:avLst/>
              </a:prstGeom>
              <a:blipFill>
                <a:blip r:embed="rId11"/>
                <a:stretch>
                  <a:fillRect l="-321" r="-2885" b="-1764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AD1FB7FF-50ED-A05B-0546-C2E4969CCFF9}"/>
              </a:ext>
            </a:extLst>
          </p:cNvPr>
          <p:cNvCxnSpPr>
            <a:cxnSpLocks/>
          </p:cNvCxnSpPr>
          <p:nvPr/>
        </p:nvCxnSpPr>
        <p:spPr>
          <a:xfrm>
            <a:off x="431777" y="4442643"/>
            <a:ext cx="382867" cy="257353"/>
          </a:xfrm>
          <a:prstGeom prst="bentConnector3">
            <a:avLst>
              <a:gd name="adj1" fmla="val -3609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7BE02FCA-95C1-6B7B-A346-9E8CBC009EC4}"/>
              </a:ext>
            </a:extLst>
          </p:cNvPr>
          <p:cNvCxnSpPr>
            <a:cxnSpLocks/>
          </p:cNvCxnSpPr>
          <p:nvPr/>
        </p:nvCxnSpPr>
        <p:spPr>
          <a:xfrm>
            <a:off x="722689" y="4929499"/>
            <a:ext cx="382867" cy="257353"/>
          </a:xfrm>
          <a:prstGeom prst="bentConnector3">
            <a:avLst>
              <a:gd name="adj1" fmla="val -3609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18F544F6-0CE0-3CAA-D3FB-52B094B9044F}"/>
              </a:ext>
            </a:extLst>
          </p:cNvPr>
          <p:cNvCxnSpPr>
            <a:cxnSpLocks/>
          </p:cNvCxnSpPr>
          <p:nvPr/>
        </p:nvCxnSpPr>
        <p:spPr>
          <a:xfrm>
            <a:off x="1012610" y="5890385"/>
            <a:ext cx="382867" cy="257353"/>
          </a:xfrm>
          <a:prstGeom prst="bentConnector3">
            <a:avLst>
              <a:gd name="adj1" fmla="val -3609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1A34F7A-2043-7896-6ADC-99D0CA2C4EFD}"/>
              </a:ext>
            </a:extLst>
          </p:cNvPr>
          <p:cNvSpPr txBox="1"/>
          <p:nvPr/>
        </p:nvSpPr>
        <p:spPr>
          <a:xfrm>
            <a:off x="5509212" y="4201988"/>
            <a:ext cx="5959132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b="1" dirty="0">
                <a:effectLst/>
                <a:latin typeface="Helvetica" pitchFamily="2" charset="0"/>
              </a:rPr>
              <a:t>Claim 1</a:t>
            </a:r>
            <a:r>
              <a:rPr lang="en-CN" dirty="0">
                <a:effectLst/>
                <a:latin typeface="Helvetica" pitchFamily="2" charset="0"/>
              </a:rPr>
              <a:t>: We can always fix a bit so the gap remains large.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A8EB504-D9F2-809B-0E32-07D16615F5DA}"/>
                  </a:ext>
                </a:extLst>
              </p:cNvPr>
              <p:cNvSpPr txBox="1"/>
              <p:nvPr/>
            </p:nvSpPr>
            <p:spPr>
              <a:xfrm>
                <a:off x="6224931" y="4783493"/>
                <a:ext cx="3182473" cy="687624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effectLst/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0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CN" sz="2000" dirty="0"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A8EB504-D9F2-809B-0E32-07D16615F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931" y="4783493"/>
                <a:ext cx="3182473" cy="687624"/>
              </a:xfrm>
              <a:prstGeom prst="rect">
                <a:avLst/>
              </a:prstGeom>
              <a:blipFill>
                <a:blip r:embed="rId12"/>
                <a:stretch>
                  <a:fillRect l="-1594" b="-545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2A9611D-BC74-C8D6-827E-C2B3B820F627}"/>
                  </a:ext>
                </a:extLst>
              </p:cNvPr>
              <p:cNvSpPr txBox="1"/>
              <p:nvPr/>
            </p:nvSpPr>
            <p:spPr>
              <a:xfrm>
                <a:off x="6224931" y="5747044"/>
                <a:ext cx="3182473" cy="691215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effectLst/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0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CN" sz="2000" dirty="0"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2A9611D-BC74-C8D6-827E-C2B3B820F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931" y="5747044"/>
                <a:ext cx="3182473" cy="691215"/>
              </a:xfrm>
              <a:prstGeom prst="rect">
                <a:avLst/>
              </a:prstGeom>
              <a:blipFill>
                <a:blip r:embed="rId13"/>
                <a:stretch>
                  <a:fillRect l="-1594" b="-545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F37B674A-3C3B-E0BB-CD25-3282ECBC214B}"/>
              </a:ext>
            </a:extLst>
          </p:cNvPr>
          <p:cNvSpPr txBox="1"/>
          <p:nvPr/>
        </p:nvSpPr>
        <p:spPr>
          <a:xfrm>
            <a:off x="9618680" y="5286451"/>
            <a:ext cx="2385268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(b</a:t>
            </a:r>
            <a:r>
              <a:rPr lang="en-CN" dirty="0">
                <a:effectLst/>
                <a:latin typeface="Helvetica" pitchFamily="2" charset="0"/>
              </a:rPr>
              <a:t>y </a:t>
            </a:r>
            <a:r>
              <a:rPr lang="en-CN" b="1" dirty="0">
                <a:effectLst/>
                <a:latin typeface="Helvetica" pitchFamily="2" charset="0"/>
              </a:rPr>
              <a:t>local consistency</a:t>
            </a:r>
            <a:r>
              <a:rPr lang="en-CN" dirty="0">
                <a:effectLst/>
                <a:latin typeface="Helvetica" pitchFamily="2" charset="0"/>
              </a:rPr>
              <a:t>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8E90A49-4DDA-A60E-C2D9-49F49FE1C05C}"/>
              </a:ext>
            </a:extLst>
          </p:cNvPr>
          <p:cNvCxnSpPr/>
          <p:nvPr/>
        </p:nvCxnSpPr>
        <p:spPr>
          <a:xfrm>
            <a:off x="6599583" y="5411550"/>
            <a:ext cx="0" cy="478835"/>
          </a:xfrm>
          <a:prstGeom prst="straightConnector1">
            <a:avLst/>
          </a:prstGeom>
          <a:ln w="2857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40548EC-5468-B701-D84A-47EF120F5949}"/>
              </a:ext>
            </a:extLst>
          </p:cNvPr>
          <p:cNvCxnSpPr/>
          <p:nvPr/>
        </p:nvCxnSpPr>
        <p:spPr>
          <a:xfrm>
            <a:off x="7719391" y="5268209"/>
            <a:ext cx="0" cy="478835"/>
          </a:xfrm>
          <a:prstGeom prst="straightConnector1">
            <a:avLst/>
          </a:prstGeom>
          <a:ln w="2857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1C77D12-D25C-3E2B-E069-719309ECE7BF}"/>
              </a:ext>
            </a:extLst>
          </p:cNvPr>
          <p:cNvCxnSpPr/>
          <p:nvPr/>
        </p:nvCxnSpPr>
        <p:spPr>
          <a:xfrm>
            <a:off x="8918713" y="5268209"/>
            <a:ext cx="0" cy="478835"/>
          </a:xfrm>
          <a:prstGeom prst="straightConnector1">
            <a:avLst/>
          </a:prstGeom>
          <a:ln w="2857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29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5" grpId="0"/>
      <p:bldP spid="26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6042A4D-6217-FDA4-091D-F84A6E2AE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CA1E34C-0B65-C389-088B-FB2A5FF2225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671" y="489098"/>
            <a:ext cx="6631815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sz="2800" b="1" dirty="0">
                <a:solidFill>
                  <a:schemeClr val="tx2"/>
                </a:solidFill>
                <a:latin typeface="+mj-lt"/>
              </a:rPr>
              <a:t>Key Idea</a:t>
            </a:r>
            <a:r>
              <a:rPr lang="en-CN" sz="2800" dirty="0">
                <a:solidFill>
                  <a:schemeClr val="tx2"/>
                </a:solidFill>
                <a:effectLst/>
                <a:latin typeface="+mj-lt"/>
              </a:rPr>
              <a:t>: Pointwise-to-Global Technique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8EC765-5C2A-A141-5229-4C5D3AAF696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14671" y="1129276"/>
            <a:ext cx="427168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AA58E451-9EEA-0D33-2476-3A286F5FD0B6}"/>
              </a:ext>
            </a:extLst>
          </p:cNvPr>
          <p:cNvGrpSpPr/>
          <p:nvPr/>
        </p:nvGrpSpPr>
        <p:grpSpPr>
          <a:xfrm>
            <a:off x="8618832" y="1301555"/>
            <a:ext cx="3257512" cy="2444371"/>
            <a:chOff x="1133734" y="3135236"/>
            <a:chExt cx="3257512" cy="2444371"/>
          </a:xfrm>
        </p:grpSpPr>
        <p:pic>
          <p:nvPicPr>
            <p:cNvPr id="3" name="Graphic 2" descr="Computer with solid fill">
              <a:extLst>
                <a:ext uri="{FF2B5EF4-FFF2-40B4-BE49-F238E27FC236}">
                  <a16:creationId xmlns:a16="http://schemas.microsoft.com/office/drawing/2014/main" id="{D021A069-9B44-1069-8ED9-7CA92754389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789814" y="4172313"/>
              <a:ext cx="995916" cy="99591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BAD4F3-5C63-7B16-8D1E-385858619744}"/>
                </a:ext>
              </a:extLst>
            </p:cNvPr>
            <p:cNvSpPr txBox="1"/>
            <p:nvPr/>
          </p:nvSpPr>
          <p:spPr>
            <a:xfrm>
              <a:off x="1133734" y="4994832"/>
              <a:ext cx="2445488" cy="58477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Helvetica" pitchFamily="2" charset="0"/>
                </a:rPr>
                <a:t>p</a:t>
              </a:r>
              <a:r>
                <a:rPr lang="en-CN" sz="1600" dirty="0">
                  <a:effectLst/>
                  <a:latin typeface="Helvetica" pitchFamily="2" charset="0"/>
                </a:rPr>
                <a:t>olynomial-time algorithm with an oracle</a:t>
              </a:r>
            </a:p>
          </p:txBody>
        </p:sp>
        <p:pic>
          <p:nvPicPr>
            <p:cNvPr id="5" name="Graphic 4" descr="Pointed Hat with solid fill">
              <a:extLst>
                <a:ext uri="{FF2B5EF4-FFF2-40B4-BE49-F238E27FC236}">
                  <a16:creationId xmlns:a16="http://schemas.microsoft.com/office/drawing/2014/main" id="{3F0AC5C8-5396-8192-ECB4-088F987FA20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469758" y="3135236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F59665C-2C85-F723-1ACA-AE49F4CC362F}"/>
                    </a:ext>
                  </a:extLst>
                </p:cNvPr>
                <p:cNvSpPr txBox="1"/>
                <p:nvPr/>
              </p:nvSpPr>
              <p:spPr>
                <a:xfrm>
                  <a:off x="3476846" y="4026562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CN" b="1" dirty="0">
                      <a:effectLst/>
                      <a:latin typeface="Helvetica" pitchFamily="2" charset="0"/>
                    </a:rPr>
                    <a:t>P</a:t>
                  </a:r>
                  <a:r>
                    <a:rPr lang="en-CN" dirty="0"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a14:m>
                  <a:r>
                    <a:rPr lang="en-CN" dirty="0">
                      <a:effectLst/>
                      <a:latin typeface="Helvetica" pitchFamily="2" charset="0"/>
                    </a:rPr>
                    <a:t>)</a:t>
                  </a:r>
                  <a:endParaRPr lang="en-CN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F59665C-2C85-F723-1ACA-AE49F4CC36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6846" y="4026562"/>
                  <a:ext cx="914400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5479" t="-6667" b="-26667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12023D0-1DF6-5B7D-38FC-E658CB64056D}"/>
                </a:ext>
              </a:extLst>
            </p:cNvPr>
            <p:cNvCxnSpPr/>
            <p:nvPr/>
          </p:nvCxnSpPr>
          <p:spPr>
            <a:xfrm flipV="1">
              <a:off x="2934586" y="4026562"/>
              <a:ext cx="457200" cy="369332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372841-968C-8069-241E-3BE29366AC36}"/>
                  </a:ext>
                </a:extLst>
              </p:cNvPr>
              <p:cNvSpPr txBox="1"/>
              <p:nvPr/>
            </p:nvSpPr>
            <p:spPr>
              <a:xfrm>
                <a:off x="591648" y="1956425"/>
                <a:ext cx="5866542" cy="707886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l"/>
                <a:r>
                  <a:rPr lang="en-CN" sz="2000" b="1" dirty="0">
                    <a:effectLst/>
                    <a:latin typeface="Helvetica" pitchFamily="2" charset="0"/>
                  </a:rPr>
                  <a:t>Example</a:t>
                </a:r>
                <a:r>
                  <a:rPr lang="en-CN" sz="2000" dirty="0">
                    <a:effectLst/>
                    <a:latin typeface="Helvetica" pitchFamily="2" charset="0"/>
                  </a:rPr>
                  <a:t>: assume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N" sz="2000" dirty="0">
                    <a:effectLst/>
                    <a:latin typeface="Helvetica" pitchFamily="2" charset="0"/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b="0" dirty="0">
                  <a:effectLst/>
                  <a:latin typeface="Helvetica" pitchFamily="2" charset="0"/>
                </a:endParaRPr>
              </a:p>
              <a:p>
                <a:pPr algn="l"/>
                <a:r>
                  <a:rPr lang="en-CN" sz="2000" dirty="0">
                    <a:effectLst/>
                    <a:latin typeface="Helvetica" pitchFamily="2" charset="0"/>
                  </a:rPr>
                  <a:t>	how can we prove in </a:t>
                </a:r>
                <a:r>
                  <a:rPr lang="en-CN" sz="2000" b="1" dirty="0">
                    <a:effectLst/>
                    <a:latin typeface="Helvetica" pitchFamily="2" charset="0"/>
                  </a:rPr>
                  <a:t>APX</a:t>
                </a:r>
                <a:r>
                  <a:rPr lang="en-CN" sz="2000" b="1" baseline="-25000" dirty="0">
                    <a:effectLst/>
                    <a:latin typeface="Helvetica" pitchFamily="2" charset="0"/>
                  </a:rPr>
                  <a:t>1</a:t>
                </a:r>
                <a:r>
                  <a:rPr lang="en-CN" sz="2000" dirty="0">
                    <a:effectLst/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effectLst/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effectLst/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N" sz="2000" dirty="0">
                    <a:effectLst/>
                    <a:latin typeface="Helvetica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372841-968C-8069-241E-3BE29366A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48" y="1956425"/>
                <a:ext cx="5866542" cy="707886"/>
              </a:xfrm>
              <a:prstGeom prst="rect">
                <a:avLst/>
              </a:prstGeom>
              <a:blipFill>
                <a:blip r:embed="rId5"/>
                <a:stretch>
                  <a:fillRect l="-2592" t="-3571" r="-2160" b="-1607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75AFA9-289C-889B-75BB-CFB1079B8DDC}"/>
                  </a:ext>
                </a:extLst>
              </p:cNvPr>
              <p:cNvSpPr txBox="1"/>
              <p:nvPr/>
            </p:nvSpPr>
            <p:spPr>
              <a:xfrm>
                <a:off x="591648" y="2919327"/>
                <a:ext cx="7018011" cy="1015663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r>
                  <a:rPr lang="en-CN" sz="2000" dirty="0">
                    <a:latin typeface="Helvetica" pitchFamily="2" charset="0"/>
                  </a:rPr>
                  <a:t>I</a:t>
                </a:r>
                <a:r>
                  <a:rPr lang="en-CN" sz="2000" dirty="0">
                    <a:effectLst/>
                    <a:latin typeface="Helvetica" pitchFamily="2" charset="0"/>
                  </a:rPr>
                  <a:t>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CN" sz="2000" dirty="0">
                    <a:effectLst/>
                    <a:latin typeface="Helvetica" pitchFamily="2" charset="0"/>
                  </a:rPr>
                  <a:t> is “large”, we need to derive a contradiction</a:t>
                </a:r>
              </a:p>
              <a:p>
                <a:r>
                  <a:rPr lang="en-CN" sz="2000" dirty="0">
                    <a:latin typeface="Helvetica" pitchFamily="2" charset="0"/>
                  </a:rPr>
                  <a:t>	namely, either one of axioms is violated</a:t>
                </a:r>
              </a:p>
              <a:p>
                <a:r>
                  <a:rPr lang="en-CN" sz="2000" dirty="0">
                    <a:effectLst/>
                    <a:latin typeface="Helvetica" pitchFamily="2" charset="0"/>
                  </a:rPr>
                  <a:t>		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N" sz="2000" dirty="0">
                    <a:effectLst/>
                    <a:latin typeface="Helvetica" pitchFamily="2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CN" sz="2000" dirty="0"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75AFA9-289C-889B-75BB-CFB1079B8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48" y="2919327"/>
                <a:ext cx="7018011" cy="1015663"/>
              </a:xfrm>
              <a:prstGeom prst="rect">
                <a:avLst/>
              </a:prstGeom>
              <a:blipFill>
                <a:blip r:embed="rId6"/>
                <a:stretch>
                  <a:fillRect l="-2166" t="-1220" r="-1625" b="-975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50666A5-7670-1BF9-4354-43507E0AC48B}"/>
                  </a:ext>
                </a:extLst>
              </p:cNvPr>
              <p:cNvSpPr txBox="1"/>
              <p:nvPr/>
            </p:nvSpPr>
            <p:spPr>
              <a:xfrm>
                <a:off x="591648" y="4201988"/>
                <a:ext cx="2642903" cy="369332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effectLst/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effectLst/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 is “large”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50666A5-7670-1BF9-4354-43507E0AC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48" y="4201988"/>
                <a:ext cx="2642903" cy="369332"/>
              </a:xfrm>
              <a:prstGeom prst="rect">
                <a:avLst/>
              </a:prstGeom>
              <a:blipFill>
                <a:blip r:embed="rId7"/>
                <a:stretch>
                  <a:fillRect t="-6667" r="-4306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A757159-417C-E9C2-121F-C14C45D79F1F}"/>
                  </a:ext>
                </a:extLst>
              </p:cNvPr>
              <p:cNvSpPr txBox="1"/>
              <p:nvPr/>
            </p:nvSpPr>
            <p:spPr>
              <a:xfrm>
                <a:off x="882016" y="4571320"/>
                <a:ext cx="2934906" cy="420115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effectLst/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effectLst/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 is “large”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A757159-417C-E9C2-121F-C14C45D79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16" y="4571320"/>
                <a:ext cx="2934906" cy="420115"/>
              </a:xfrm>
              <a:prstGeom prst="rect">
                <a:avLst/>
              </a:prstGeom>
              <a:blipFill>
                <a:blip r:embed="rId8"/>
                <a:stretch>
                  <a:fillRect r="-3879" b="-1470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288381A-565D-D2B6-FAF1-2537D1629490}"/>
                  </a:ext>
                </a:extLst>
              </p:cNvPr>
              <p:cNvSpPr txBox="1"/>
              <p:nvPr/>
            </p:nvSpPr>
            <p:spPr>
              <a:xfrm>
                <a:off x="1139242" y="4991435"/>
                <a:ext cx="3383555" cy="420115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effectLst/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effectLst/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 is “large”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288381A-565D-D2B6-FAF1-2537D1629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242" y="4991435"/>
                <a:ext cx="3383555" cy="420115"/>
              </a:xfrm>
              <a:prstGeom prst="rect">
                <a:avLst/>
              </a:prstGeom>
              <a:blipFill>
                <a:blip r:embed="rId9"/>
                <a:stretch>
                  <a:fillRect r="-746" b="-1764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A691837-4D28-19D5-7947-4CF33C560500}"/>
                  </a:ext>
                </a:extLst>
              </p:cNvPr>
              <p:cNvSpPr txBox="1"/>
              <p:nvPr/>
            </p:nvSpPr>
            <p:spPr>
              <a:xfrm>
                <a:off x="2495625" y="5462333"/>
                <a:ext cx="670787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CN" dirty="0"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A691837-4D28-19D5-7947-4CF33C560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25" y="5462333"/>
                <a:ext cx="67078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F28F3A5-3D4A-4EBF-C8BF-C7BA36BA96B0}"/>
                  </a:ext>
                </a:extLst>
              </p:cNvPr>
              <p:cNvSpPr txBox="1"/>
              <p:nvPr/>
            </p:nvSpPr>
            <p:spPr>
              <a:xfrm>
                <a:off x="1414910" y="5890385"/>
                <a:ext cx="3951723" cy="421526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effectLst/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effectLst/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 is “large”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F28F3A5-3D4A-4EBF-C8BF-C7BA36BA9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910" y="5890385"/>
                <a:ext cx="3951723" cy="421526"/>
              </a:xfrm>
              <a:prstGeom prst="rect">
                <a:avLst/>
              </a:prstGeom>
              <a:blipFill>
                <a:blip r:embed="rId11"/>
                <a:stretch>
                  <a:fillRect l="-321" r="-2885" b="-1764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7732BFE6-B6FF-2D13-2007-663C7433B9BE}"/>
              </a:ext>
            </a:extLst>
          </p:cNvPr>
          <p:cNvCxnSpPr>
            <a:cxnSpLocks/>
          </p:cNvCxnSpPr>
          <p:nvPr/>
        </p:nvCxnSpPr>
        <p:spPr>
          <a:xfrm>
            <a:off x="431777" y="4442643"/>
            <a:ext cx="382867" cy="257353"/>
          </a:xfrm>
          <a:prstGeom prst="bentConnector3">
            <a:avLst>
              <a:gd name="adj1" fmla="val -3609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AE4EDA1F-CCB7-74B8-5A85-8835749489ED}"/>
              </a:ext>
            </a:extLst>
          </p:cNvPr>
          <p:cNvCxnSpPr>
            <a:cxnSpLocks/>
          </p:cNvCxnSpPr>
          <p:nvPr/>
        </p:nvCxnSpPr>
        <p:spPr>
          <a:xfrm>
            <a:off x="722689" y="4929499"/>
            <a:ext cx="382867" cy="257353"/>
          </a:xfrm>
          <a:prstGeom prst="bentConnector3">
            <a:avLst>
              <a:gd name="adj1" fmla="val -3609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E2D9F064-B242-D6E0-C145-B729ADBB2496}"/>
              </a:ext>
            </a:extLst>
          </p:cNvPr>
          <p:cNvCxnSpPr>
            <a:cxnSpLocks/>
          </p:cNvCxnSpPr>
          <p:nvPr/>
        </p:nvCxnSpPr>
        <p:spPr>
          <a:xfrm>
            <a:off x="1012610" y="5890385"/>
            <a:ext cx="382867" cy="257353"/>
          </a:xfrm>
          <a:prstGeom prst="bentConnector3">
            <a:avLst>
              <a:gd name="adj1" fmla="val -3609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54434D7-D703-D792-89EB-6CCD28360BDD}"/>
              </a:ext>
            </a:extLst>
          </p:cNvPr>
          <p:cNvSpPr txBox="1"/>
          <p:nvPr/>
        </p:nvSpPr>
        <p:spPr>
          <a:xfrm>
            <a:off x="5509212" y="4201988"/>
            <a:ext cx="5959132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b="1" dirty="0">
                <a:effectLst/>
                <a:latin typeface="Helvetica" pitchFamily="2" charset="0"/>
              </a:rPr>
              <a:t>Claim 1</a:t>
            </a:r>
            <a:r>
              <a:rPr lang="en-CN" dirty="0">
                <a:effectLst/>
                <a:latin typeface="Helvetica" pitchFamily="2" charset="0"/>
              </a:rPr>
              <a:t>: We can always fix a bit so the gap remains large.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420F8A-6A54-18AD-0BBE-203DA9480393}"/>
                  </a:ext>
                </a:extLst>
              </p:cNvPr>
              <p:cNvSpPr txBox="1"/>
              <p:nvPr/>
            </p:nvSpPr>
            <p:spPr>
              <a:xfrm>
                <a:off x="5509212" y="4578177"/>
                <a:ext cx="5075300" cy="369332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r>
                  <a:rPr lang="en-CN" b="1" dirty="0">
                    <a:effectLst/>
                    <a:latin typeface="Helvetica" pitchFamily="2" charset="0"/>
                  </a:rPr>
                  <a:t>Claim 2</a:t>
                </a:r>
                <a:r>
                  <a:rPr lang="en-CN" dirty="0">
                    <a:effectLst/>
                    <a:latin typeface="Helvetica" pitchFamily="2" charset="0"/>
                  </a:rPr>
                  <a:t>: In the end,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CN" dirty="0"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420F8A-6A54-18AD-0BBE-203DA9480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212" y="4578177"/>
                <a:ext cx="5075300" cy="369332"/>
              </a:xfrm>
              <a:prstGeom prst="rect">
                <a:avLst/>
              </a:prstGeom>
              <a:blipFill>
                <a:blip r:embed="rId12"/>
                <a:stretch>
                  <a:fillRect l="-2743" t="-6667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DB980F-706D-368B-0692-856480017337}"/>
                  </a:ext>
                </a:extLst>
              </p:cNvPr>
              <p:cNvSpPr txBox="1"/>
              <p:nvPr/>
            </p:nvSpPr>
            <p:spPr>
              <a:xfrm>
                <a:off x="5582914" y="5027382"/>
                <a:ext cx="6293429" cy="143321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CN" dirty="0">
                    <a:effectLst/>
                    <a:latin typeface="Helvetica" pitchFamily="2" charset="0"/>
                  </a:rPr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 are syntactically constant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N" sz="1600" b="1" dirty="0">
                    <a:effectLst/>
                    <a:latin typeface="Helvetica" pitchFamily="2" charset="0"/>
                  </a:rPr>
                  <a:t>P</a:t>
                </a:r>
                <a:r>
                  <a:rPr lang="en-CN" sz="1600" dirty="0">
                    <a:effectLst/>
                    <a:latin typeface="Helvetica" pitchFamily="2" charset="0"/>
                  </a:rPr>
                  <a:t> oracle must be consistent with the value, by (</a:t>
                </a:r>
                <a:r>
                  <a:rPr lang="en-CN" sz="1600" b="1" dirty="0">
                    <a:effectLst/>
                    <a:latin typeface="Helvetica" pitchFamily="2" charset="0"/>
                  </a:rPr>
                  <a:t>boundary axiom)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N" sz="1600" dirty="0">
                    <a:latin typeface="Helvetica" pitchFamily="2" charset="0"/>
                  </a:rPr>
                  <a:t>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CN" sz="1600" dirty="0">
                    <a:effectLst/>
                    <a:latin typeface="Helvetica" pitchFamily="2" charset="0"/>
                  </a:rPr>
                  <a:t> is large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N" sz="1600" dirty="0">
                    <a:latin typeface="Helvetica" pitchFamily="2" charset="0"/>
                  </a:rPr>
                  <a:t>s</a:t>
                </a:r>
                <a:r>
                  <a:rPr lang="en-CN" sz="1600" dirty="0">
                    <a:effectLst/>
                    <a:latin typeface="Helvetica" pitchFamily="2" charset="0"/>
                  </a:rPr>
                  <a:t>o they must be different constant circuits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N" sz="1600" dirty="0">
                    <a:latin typeface="Helvetica" pitchFamily="2" charset="0"/>
                  </a:rPr>
                  <a:t>subsequently,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CN" sz="1400" dirty="0"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DB980F-706D-368B-0692-856480017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914" y="5027382"/>
                <a:ext cx="6293429" cy="1433213"/>
              </a:xfrm>
              <a:prstGeom prst="rect">
                <a:avLst/>
              </a:prstGeom>
              <a:blipFill>
                <a:blip r:embed="rId13"/>
                <a:stretch>
                  <a:fillRect l="-2213" t="-2655" b="-442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58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5B8387D-F43B-783C-7497-F432E0D800D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671" y="489098"/>
            <a:ext cx="7853112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sz="2800" b="1" dirty="0">
                <a:solidFill>
                  <a:schemeClr val="tx2"/>
                </a:solidFill>
                <a:effectLst/>
                <a:latin typeface="+mj-lt"/>
              </a:rPr>
              <a:t>Background</a:t>
            </a:r>
            <a:r>
              <a:rPr lang="en-CN" sz="2800" dirty="0">
                <a:solidFill>
                  <a:schemeClr val="tx2"/>
                </a:solidFill>
                <a:effectLst/>
                <a:latin typeface="+mj-lt"/>
              </a:rPr>
              <a:t>: Complexity of Mathematical Proofs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F1089C-A0C6-ACBD-DA47-62C95CF3257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14671" y="1129276"/>
            <a:ext cx="427168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BE5FB5-FBC1-75E1-A1D9-654BA79BCB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3768" y="1796902"/>
                <a:ext cx="5222584" cy="2308324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l"/>
                <a:r>
                  <a:rPr lang="en-CN" sz="2400" b="1" dirty="0">
                    <a:latin typeface="Helvetica" pitchFamily="2" charset="0"/>
                  </a:rPr>
                  <a:t>Tradition complexity theory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CN" sz="2000" dirty="0">
                    <a:effectLst/>
                    <a:latin typeface="Helvetica" pitchFamily="2" charset="0"/>
                  </a:rPr>
                  <a:t>Languages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CN" sz="2000" dirty="0">
                  <a:effectLst/>
                  <a:latin typeface="Helvetica" pitchFamily="2" charset="0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CN" sz="2000" dirty="0">
                    <a:effectLst/>
                    <a:latin typeface="Helvetica" pitchFamily="2" charset="0"/>
                  </a:rPr>
                  <a:t>Algorithms (in a model, e.g., </a:t>
                </a:r>
                <a:r>
                  <a:rPr lang="en-CN" sz="2000" dirty="0">
                    <a:latin typeface="Helvetica" pitchFamily="2" charset="0"/>
                  </a:rPr>
                  <a:t>TM</a:t>
                </a:r>
                <a:r>
                  <a:rPr lang="en-CN" sz="2000" dirty="0">
                    <a:effectLst/>
                    <a:latin typeface="Helvetica" pitchFamily="2" charset="0"/>
                  </a:rPr>
                  <a:t>)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CN" sz="2000" dirty="0">
                    <a:latin typeface="Helvetica" pitchFamily="2" charset="0"/>
                  </a:rPr>
                  <a:t>Classification via Computational Resources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CN" sz="2000" dirty="0">
                    <a:effectLst/>
                    <a:latin typeface="Helvetica" pitchFamily="2" charset="0"/>
                  </a:rPr>
                  <a:t>Time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CN" sz="2000" dirty="0">
                    <a:effectLst/>
                    <a:latin typeface="Helvetica" pitchFamily="2" charset="0"/>
                  </a:rPr>
                  <a:t>Space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CN" sz="2000" dirty="0">
                    <a:effectLst/>
                    <a:latin typeface="Helvetica" pitchFamily="2" charset="0"/>
                  </a:rPr>
                  <a:t>Randomness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BE5FB5-FBC1-75E1-A1D9-654BA79BC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68" y="1796902"/>
                <a:ext cx="5222584" cy="2308324"/>
              </a:xfrm>
              <a:prstGeom prst="rect">
                <a:avLst/>
              </a:prstGeom>
              <a:blipFill>
                <a:blip r:embed="rId2"/>
                <a:stretch>
                  <a:fillRect l="-3641" t="-2186" r="-1942" b="-382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Graphic 17" descr="Stopwatch 75% with solid fill">
            <a:extLst>
              <a:ext uri="{FF2B5EF4-FFF2-40B4-BE49-F238E27FC236}">
                <a16:creationId xmlns:a16="http://schemas.microsoft.com/office/drawing/2014/main" id="{C91699D3-4C32-3A87-FF47-01447F4104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3312" y="3090930"/>
            <a:ext cx="347330" cy="347330"/>
          </a:xfrm>
          <a:prstGeom prst="rect">
            <a:avLst/>
          </a:prstGeom>
        </p:spPr>
      </p:pic>
      <p:pic>
        <p:nvPicPr>
          <p:cNvPr id="20" name="Graphic 19" descr="Disk with solid fill">
            <a:extLst>
              <a:ext uri="{FF2B5EF4-FFF2-40B4-BE49-F238E27FC236}">
                <a16:creationId xmlns:a16="http://schemas.microsoft.com/office/drawing/2014/main" id="{9654E219-AE39-ADC8-D4A6-61683F94A78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8629" y="3432386"/>
            <a:ext cx="347331" cy="347331"/>
          </a:xfrm>
          <a:prstGeom prst="rect">
            <a:avLst/>
          </a:prstGeom>
        </p:spPr>
      </p:pic>
      <p:pic>
        <p:nvPicPr>
          <p:cNvPr id="22" name="Graphic 21" descr="Slot Machine Lose with solid fill">
            <a:extLst>
              <a:ext uri="{FF2B5EF4-FFF2-40B4-BE49-F238E27FC236}">
                <a16:creationId xmlns:a16="http://schemas.microsoft.com/office/drawing/2014/main" id="{69335863-CF7D-AFDC-BFA5-6120C97CAAD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35842" y="3741947"/>
            <a:ext cx="304800" cy="3048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68DA9CC-2AEB-6039-1622-ED276323D96F}"/>
              </a:ext>
            </a:extLst>
          </p:cNvPr>
          <p:cNvSpPr txBox="1"/>
          <p:nvPr/>
        </p:nvSpPr>
        <p:spPr>
          <a:xfrm>
            <a:off x="903769" y="4615155"/>
            <a:ext cx="62094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latin typeface="Helvetica" pitchFamily="2" charset="0"/>
              </a:rPr>
              <a:t>A new “resource”: simple proof of correctness</a:t>
            </a:r>
            <a:endParaRPr lang="en-US" sz="2000" b="1" dirty="0">
              <a:effectLst/>
              <a:latin typeface="Helvetica" pitchFamily="2" charset="0"/>
            </a:endParaRPr>
          </a:p>
        </p:txBody>
      </p:sp>
      <p:pic>
        <p:nvPicPr>
          <p:cNvPr id="33" name="Graphic 32" descr="Left Brain with solid fill">
            <a:extLst>
              <a:ext uri="{FF2B5EF4-FFF2-40B4-BE49-F238E27FC236}">
                <a16:creationId xmlns:a16="http://schemas.microsoft.com/office/drawing/2014/main" id="{AA1D265B-C855-295C-A3E2-E6DC62A24EE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07404" y="4615155"/>
            <a:ext cx="405779" cy="36933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A1E84C4-3C5F-BC38-F2B6-1C4F23BC03E8}"/>
              </a:ext>
            </a:extLst>
          </p:cNvPr>
          <p:cNvSpPr txBox="1"/>
          <p:nvPr/>
        </p:nvSpPr>
        <p:spPr>
          <a:xfrm>
            <a:off x="903768" y="5073744"/>
            <a:ext cx="4744889" cy="707886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N" sz="2000" dirty="0">
                <a:latin typeface="Helvetica" pitchFamily="2" charset="0"/>
              </a:rPr>
              <a:t>What is a “simple” proof?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N" sz="2000" dirty="0">
                <a:effectLst/>
                <a:latin typeface="Helvetica" pitchFamily="2" charset="0"/>
              </a:rPr>
              <a:t>Why </a:t>
            </a:r>
            <a:r>
              <a:rPr lang="en-CN" sz="2000" dirty="0">
                <a:latin typeface="Helvetica" pitchFamily="2" charset="0"/>
              </a:rPr>
              <a:t>do we care about “simple” proofs?</a:t>
            </a:r>
            <a:endParaRPr lang="en-CN" sz="20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55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D021709-F3E0-9D4D-FA59-4F8F92C8E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8911EE9-7A44-1D95-77C5-E78A1CB3656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671" y="489098"/>
            <a:ext cx="6631815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sz="2800" b="1" dirty="0">
                <a:solidFill>
                  <a:schemeClr val="tx2"/>
                </a:solidFill>
                <a:latin typeface="+mj-lt"/>
              </a:rPr>
              <a:t>Key Idea</a:t>
            </a:r>
            <a:r>
              <a:rPr lang="en-CN" sz="2800" dirty="0">
                <a:solidFill>
                  <a:schemeClr val="tx2"/>
                </a:solidFill>
                <a:effectLst/>
                <a:latin typeface="+mj-lt"/>
              </a:rPr>
              <a:t>: Pointwise-to-Global Technique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098D00-0F06-E7E9-698C-C32A6260124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14671" y="1129276"/>
            <a:ext cx="427168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B8B1214D-869F-8975-F1B2-112190837C59}"/>
              </a:ext>
            </a:extLst>
          </p:cNvPr>
          <p:cNvGrpSpPr/>
          <p:nvPr/>
        </p:nvGrpSpPr>
        <p:grpSpPr>
          <a:xfrm>
            <a:off x="8618832" y="1301555"/>
            <a:ext cx="3257512" cy="2444371"/>
            <a:chOff x="1133734" y="3135236"/>
            <a:chExt cx="3257512" cy="2444371"/>
          </a:xfrm>
        </p:grpSpPr>
        <p:pic>
          <p:nvPicPr>
            <p:cNvPr id="3" name="Graphic 2" descr="Computer with solid fill">
              <a:extLst>
                <a:ext uri="{FF2B5EF4-FFF2-40B4-BE49-F238E27FC236}">
                  <a16:creationId xmlns:a16="http://schemas.microsoft.com/office/drawing/2014/main" id="{170E98BC-1DB4-F916-40BA-515B545042F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789814" y="4172313"/>
              <a:ext cx="995916" cy="99591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49E8B93-4646-C204-EF1D-5E79791C2B98}"/>
                </a:ext>
              </a:extLst>
            </p:cNvPr>
            <p:cNvSpPr txBox="1"/>
            <p:nvPr/>
          </p:nvSpPr>
          <p:spPr>
            <a:xfrm>
              <a:off x="1133734" y="4994832"/>
              <a:ext cx="2445488" cy="58477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Helvetica" pitchFamily="2" charset="0"/>
                </a:rPr>
                <a:t>p</a:t>
              </a:r>
              <a:r>
                <a:rPr lang="en-CN" sz="1600" dirty="0">
                  <a:effectLst/>
                  <a:latin typeface="Helvetica" pitchFamily="2" charset="0"/>
                </a:rPr>
                <a:t>olynomial-time algorithm with an oracle</a:t>
              </a:r>
            </a:p>
          </p:txBody>
        </p:sp>
        <p:pic>
          <p:nvPicPr>
            <p:cNvPr id="5" name="Graphic 4" descr="Pointed Hat with solid fill">
              <a:extLst>
                <a:ext uri="{FF2B5EF4-FFF2-40B4-BE49-F238E27FC236}">
                  <a16:creationId xmlns:a16="http://schemas.microsoft.com/office/drawing/2014/main" id="{1F749BA7-07E4-AC9F-532A-4B1778F3E24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469758" y="3135236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1C711BB-2927-2AD0-CEDE-110838C1F524}"/>
                    </a:ext>
                  </a:extLst>
                </p:cNvPr>
                <p:cNvSpPr txBox="1"/>
                <p:nvPr/>
              </p:nvSpPr>
              <p:spPr>
                <a:xfrm>
                  <a:off x="3476846" y="4026562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CN" b="1" dirty="0">
                      <a:effectLst/>
                      <a:latin typeface="Helvetica" pitchFamily="2" charset="0"/>
                    </a:rPr>
                    <a:t>P</a:t>
                  </a:r>
                  <a:r>
                    <a:rPr lang="en-CN" dirty="0"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a14:m>
                  <a:r>
                    <a:rPr lang="en-CN" dirty="0">
                      <a:effectLst/>
                      <a:latin typeface="Helvetica" pitchFamily="2" charset="0"/>
                    </a:rPr>
                    <a:t>)</a:t>
                  </a:r>
                  <a:endParaRPr lang="en-CN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1C711BB-2927-2AD0-CEDE-110838C1F5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6846" y="4026562"/>
                  <a:ext cx="914400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5479" t="-6667" b="-26667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B326F8B-9525-ED36-F2F5-7F76E80FFD7E}"/>
                </a:ext>
              </a:extLst>
            </p:cNvPr>
            <p:cNvCxnSpPr/>
            <p:nvPr/>
          </p:nvCxnSpPr>
          <p:spPr>
            <a:xfrm flipV="1">
              <a:off x="2934586" y="4026562"/>
              <a:ext cx="457200" cy="369332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245B76-7A9B-C503-3855-05E55B8A42E7}"/>
                  </a:ext>
                </a:extLst>
              </p:cNvPr>
              <p:cNvSpPr txBox="1"/>
              <p:nvPr/>
            </p:nvSpPr>
            <p:spPr>
              <a:xfrm>
                <a:off x="591648" y="1956425"/>
                <a:ext cx="5866542" cy="707886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l"/>
                <a:r>
                  <a:rPr lang="en-CN" sz="2000" b="1" dirty="0">
                    <a:effectLst/>
                    <a:latin typeface="Helvetica" pitchFamily="2" charset="0"/>
                  </a:rPr>
                  <a:t>Example</a:t>
                </a:r>
                <a:r>
                  <a:rPr lang="en-CN" sz="2000" dirty="0">
                    <a:effectLst/>
                    <a:latin typeface="Helvetica" pitchFamily="2" charset="0"/>
                  </a:rPr>
                  <a:t>: assume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N" sz="2000" dirty="0">
                    <a:effectLst/>
                    <a:latin typeface="Helvetica" pitchFamily="2" charset="0"/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b="0" dirty="0">
                  <a:effectLst/>
                  <a:latin typeface="Helvetica" pitchFamily="2" charset="0"/>
                </a:endParaRPr>
              </a:p>
              <a:p>
                <a:pPr algn="l"/>
                <a:r>
                  <a:rPr lang="en-CN" sz="2000" dirty="0">
                    <a:effectLst/>
                    <a:latin typeface="Helvetica" pitchFamily="2" charset="0"/>
                  </a:rPr>
                  <a:t>	how can we prove in </a:t>
                </a:r>
                <a:r>
                  <a:rPr lang="en-CN" sz="2000" b="1" dirty="0">
                    <a:effectLst/>
                    <a:latin typeface="Helvetica" pitchFamily="2" charset="0"/>
                  </a:rPr>
                  <a:t>APX</a:t>
                </a:r>
                <a:r>
                  <a:rPr lang="en-CN" sz="2000" b="1" baseline="-25000" dirty="0">
                    <a:effectLst/>
                    <a:latin typeface="Helvetica" pitchFamily="2" charset="0"/>
                  </a:rPr>
                  <a:t>1</a:t>
                </a:r>
                <a:r>
                  <a:rPr lang="en-CN" sz="2000" dirty="0">
                    <a:effectLst/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effectLst/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effectLst/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N" sz="2000" dirty="0">
                    <a:effectLst/>
                    <a:latin typeface="Helvetica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245B76-7A9B-C503-3855-05E55B8A4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48" y="1956425"/>
                <a:ext cx="5866542" cy="707886"/>
              </a:xfrm>
              <a:prstGeom prst="rect">
                <a:avLst/>
              </a:prstGeom>
              <a:blipFill>
                <a:blip r:embed="rId5"/>
                <a:stretch>
                  <a:fillRect l="-2592" t="-3571" r="-2160" b="-1607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A68D6F-BFF7-DD09-B4A3-0D37576094F1}"/>
                  </a:ext>
                </a:extLst>
              </p:cNvPr>
              <p:cNvSpPr txBox="1"/>
              <p:nvPr/>
            </p:nvSpPr>
            <p:spPr>
              <a:xfrm>
                <a:off x="591648" y="2919327"/>
                <a:ext cx="7018011" cy="1015663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r>
                  <a:rPr lang="en-CN" sz="2000" dirty="0">
                    <a:latin typeface="Helvetica" pitchFamily="2" charset="0"/>
                  </a:rPr>
                  <a:t>I</a:t>
                </a:r>
                <a:r>
                  <a:rPr lang="en-CN" sz="2000" dirty="0">
                    <a:effectLst/>
                    <a:latin typeface="Helvetica" pitchFamily="2" charset="0"/>
                  </a:rPr>
                  <a:t>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CN" sz="2000" dirty="0">
                    <a:effectLst/>
                    <a:latin typeface="Helvetica" pitchFamily="2" charset="0"/>
                  </a:rPr>
                  <a:t> is “large”, we need to derive a contradiction</a:t>
                </a:r>
              </a:p>
              <a:p>
                <a:r>
                  <a:rPr lang="en-CN" sz="2000" dirty="0">
                    <a:latin typeface="Helvetica" pitchFamily="2" charset="0"/>
                  </a:rPr>
                  <a:t>	namely, either one of axioms is violated</a:t>
                </a:r>
              </a:p>
              <a:p>
                <a:r>
                  <a:rPr lang="en-CN" sz="2000" dirty="0">
                    <a:effectLst/>
                    <a:latin typeface="Helvetica" pitchFamily="2" charset="0"/>
                  </a:rPr>
                  <a:t>		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N" sz="2000" dirty="0">
                    <a:effectLst/>
                    <a:latin typeface="Helvetica" pitchFamily="2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CN" sz="2000" dirty="0"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A68D6F-BFF7-DD09-B4A3-0D3757609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48" y="2919327"/>
                <a:ext cx="7018011" cy="1015663"/>
              </a:xfrm>
              <a:prstGeom prst="rect">
                <a:avLst/>
              </a:prstGeom>
              <a:blipFill>
                <a:blip r:embed="rId6"/>
                <a:stretch>
                  <a:fillRect l="-2166" t="-1220" r="-1625" b="-975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16D11EA-EF31-B432-2996-DCF23697E253}"/>
                  </a:ext>
                </a:extLst>
              </p:cNvPr>
              <p:cNvSpPr txBox="1"/>
              <p:nvPr/>
            </p:nvSpPr>
            <p:spPr>
              <a:xfrm>
                <a:off x="591648" y="4201988"/>
                <a:ext cx="2642903" cy="369332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effectLst/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effectLst/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 is “large”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16D11EA-EF31-B432-2996-DCF23697E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48" y="4201988"/>
                <a:ext cx="2642903" cy="369332"/>
              </a:xfrm>
              <a:prstGeom prst="rect">
                <a:avLst/>
              </a:prstGeom>
              <a:blipFill>
                <a:blip r:embed="rId7"/>
                <a:stretch>
                  <a:fillRect t="-6667" r="-4306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CBAB82-A87A-0D61-147E-881E6B73BACB}"/>
                  </a:ext>
                </a:extLst>
              </p:cNvPr>
              <p:cNvSpPr txBox="1"/>
              <p:nvPr/>
            </p:nvSpPr>
            <p:spPr>
              <a:xfrm>
                <a:off x="882016" y="4571320"/>
                <a:ext cx="2934906" cy="420115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effectLst/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effectLst/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 is “large”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CBAB82-A87A-0D61-147E-881E6B73B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16" y="4571320"/>
                <a:ext cx="2934906" cy="420115"/>
              </a:xfrm>
              <a:prstGeom prst="rect">
                <a:avLst/>
              </a:prstGeom>
              <a:blipFill>
                <a:blip r:embed="rId8"/>
                <a:stretch>
                  <a:fillRect r="-3879" b="-1470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D151BA-1A5E-057F-4FEC-E252243F1D4A}"/>
                  </a:ext>
                </a:extLst>
              </p:cNvPr>
              <p:cNvSpPr txBox="1"/>
              <p:nvPr/>
            </p:nvSpPr>
            <p:spPr>
              <a:xfrm>
                <a:off x="1139242" y="4991435"/>
                <a:ext cx="3383555" cy="420115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effectLst/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effectLst/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 is “large”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D151BA-1A5E-057F-4FEC-E252243F1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242" y="4991435"/>
                <a:ext cx="3383555" cy="420115"/>
              </a:xfrm>
              <a:prstGeom prst="rect">
                <a:avLst/>
              </a:prstGeom>
              <a:blipFill>
                <a:blip r:embed="rId9"/>
                <a:stretch>
                  <a:fillRect r="-746" b="-1764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18494D-1318-B3C9-4132-F90FB09E18D3}"/>
                  </a:ext>
                </a:extLst>
              </p:cNvPr>
              <p:cNvSpPr txBox="1"/>
              <p:nvPr/>
            </p:nvSpPr>
            <p:spPr>
              <a:xfrm>
                <a:off x="2495625" y="5462333"/>
                <a:ext cx="670787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CN" dirty="0"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18494D-1318-B3C9-4132-F90FB09E1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25" y="5462333"/>
                <a:ext cx="67078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BDEDB1-D2AF-441B-4FCF-090381C5473C}"/>
                  </a:ext>
                </a:extLst>
              </p:cNvPr>
              <p:cNvSpPr txBox="1"/>
              <p:nvPr/>
            </p:nvSpPr>
            <p:spPr>
              <a:xfrm>
                <a:off x="1414910" y="5890385"/>
                <a:ext cx="3951723" cy="421526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effectLst/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effectLst/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 is “large”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BDEDB1-D2AF-441B-4FCF-090381C54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910" y="5890385"/>
                <a:ext cx="3951723" cy="421526"/>
              </a:xfrm>
              <a:prstGeom prst="rect">
                <a:avLst/>
              </a:prstGeom>
              <a:blipFill>
                <a:blip r:embed="rId11"/>
                <a:stretch>
                  <a:fillRect l="-321" r="-2885" b="-1764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41CFF116-6229-0FDF-8CD6-74024778D063}"/>
              </a:ext>
            </a:extLst>
          </p:cNvPr>
          <p:cNvCxnSpPr>
            <a:cxnSpLocks/>
          </p:cNvCxnSpPr>
          <p:nvPr/>
        </p:nvCxnSpPr>
        <p:spPr>
          <a:xfrm>
            <a:off x="431777" y="4442643"/>
            <a:ext cx="382867" cy="257353"/>
          </a:xfrm>
          <a:prstGeom prst="bentConnector3">
            <a:avLst>
              <a:gd name="adj1" fmla="val -3609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A5E8BD73-C57A-1535-25EE-5516140229D1}"/>
              </a:ext>
            </a:extLst>
          </p:cNvPr>
          <p:cNvCxnSpPr>
            <a:cxnSpLocks/>
          </p:cNvCxnSpPr>
          <p:nvPr/>
        </p:nvCxnSpPr>
        <p:spPr>
          <a:xfrm>
            <a:off x="722689" y="4929499"/>
            <a:ext cx="382867" cy="257353"/>
          </a:xfrm>
          <a:prstGeom prst="bentConnector3">
            <a:avLst>
              <a:gd name="adj1" fmla="val -3609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0E3A795D-78C7-AB6E-A7CB-5B65272192FF}"/>
              </a:ext>
            </a:extLst>
          </p:cNvPr>
          <p:cNvCxnSpPr>
            <a:cxnSpLocks/>
          </p:cNvCxnSpPr>
          <p:nvPr/>
        </p:nvCxnSpPr>
        <p:spPr>
          <a:xfrm>
            <a:off x="1012610" y="5890385"/>
            <a:ext cx="382867" cy="257353"/>
          </a:xfrm>
          <a:prstGeom prst="bentConnector3">
            <a:avLst>
              <a:gd name="adj1" fmla="val -3609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39EF241-06B1-D322-9E30-9780D09040C0}"/>
              </a:ext>
            </a:extLst>
          </p:cNvPr>
          <p:cNvSpPr txBox="1"/>
          <p:nvPr/>
        </p:nvSpPr>
        <p:spPr>
          <a:xfrm>
            <a:off x="5509212" y="4201988"/>
            <a:ext cx="5959132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b="1" dirty="0">
                <a:effectLst/>
                <a:latin typeface="Helvetica" pitchFamily="2" charset="0"/>
              </a:rPr>
              <a:t>Claim 1</a:t>
            </a:r>
            <a:r>
              <a:rPr lang="en-CN" dirty="0">
                <a:effectLst/>
                <a:latin typeface="Helvetica" pitchFamily="2" charset="0"/>
              </a:rPr>
              <a:t>: We can always fix a bit so the gap remains large.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94C89C-F423-CF1F-3812-40F4200F2333}"/>
                  </a:ext>
                </a:extLst>
              </p:cNvPr>
              <p:cNvSpPr txBox="1"/>
              <p:nvPr/>
            </p:nvSpPr>
            <p:spPr>
              <a:xfrm>
                <a:off x="5509212" y="4578177"/>
                <a:ext cx="5075300" cy="369332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r>
                  <a:rPr lang="en-CN" b="1" dirty="0">
                    <a:effectLst/>
                    <a:latin typeface="Helvetica" pitchFamily="2" charset="0"/>
                  </a:rPr>
                  <a:t>Claim 2</a:t>
                </a:r>
                <a:r>
                  <a:rPr lang="en-CN" dirty="0">
                    <a:effectLst/>
                    <a:latin typeface="Helvetica" pitchFamily="2" charset="0"/>
                  </a:rPr>
                  <a:t>: In the end,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CN" dirty="0"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94C89C-F423-CF1F-3812-40F4200F2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212" y="4578177"/>
                <a:ext cx="5075300" cy="369332"/>
              </a:xfrm>
              <a:prstGeom prst="rect">
                <a:avLst/>
              </a:prstGeom>
              <a:blipFill>
                <a:blip r:embed="rId12"/>
                <a:stretch>
                  <a:fillRect l="-2743" t="-6667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694E2A4E-8BE4-3F92-F7A0-655D28B3362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50690" y="5058175"/>
            <a:ext cx="1614999" cy="161241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6A7028B-A0B3-C1FF-0681-366BE2147395}"/>
              </a:ext>
            </a:extLst>
          </p:cNvPr>
          <p:cNvSpPr txBox="1"/>
          <p:nvPr/>
        </p:nvSpPr>
        <p:spPr>
          <a:xfrm>
            <a:off x="9391696" y="5778406"/>
            <a:ext cx="1538883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dirty="0">
                <a:latin typeface="Helvetica" pitchFamily="2" charset="0"/>
              </a:rPr>
              <a:t>(</a:t>
            </a:r>
            <a:r>
              <a:rPr lang="en-CN" b="1" dirty="0">
                <a:latin typeface="Helvetica" pitchFamily="2" charset="0"/>
              </a:rPr>
              <a:t>APX</a:t>
            </a:r>
            <a:r>
              <a:rPr lang="en-CN" b="1" baseline="-25000" dirty="0">
                <a:latin typeface="Helvetica" pitchFamily="2" charset="0"/>
              </a:rPr>
              <a:t>1</a:t>
            </a:r>
            <a:r>
              <a:rPr lang="en-CN" dirty="0">
                <a:latin typeface="Helvetica" pitchFamily="2" charset="0"/>
              </a:rPr>
              <a:t> a</a:t>
            </a:r>
            <a:r>
              <a:rPr lang="en-CN" dirty="0">
                <a:effectLst/>
                <a:latin typeface="Helvetica" pitchFamily="2" charset="0"/>
              </a:rPr>
              <a:t>xioms)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73F99A1-A53B-486C-7D11-405A9A03D55C}"/>
                  </a:ext>
                </a:extLst>
              </p:cNvPr>
              <p:cNvSpPr txBox="1"/>
              <p:nvPr/>
            </p:nvSpPr>
            <p:spPr>
              <a:xfrm>
                <a:off x="7744635" y="5114264"/>
                <a:ext cx="2103140" cy="646331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l"/>
                <a:r>
                  <a:rPr lang="en-CN" dirty="0">
                    <a:effectLst/>
                    <a:latin typeface="Helvetica" pitchFamily="2" charset="0"/>
                  </a:rPr>
                  <a:t>Pointwise Properties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CN" dirty="0"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73F99A1-A53B-486C-7D11-405A9A03D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635" y="5114264"/>
                <a:ext cx="2103140" cy="646331"/>
              </a:xfrm>
              <a:prstGeom prst="rect">
                <a:avLst/>
              </a:prstGeom>
              <a:blipFill>
                <a:blip r:embed="rId14"/>
                <a:stretch>
                  <a:fillRect l="-6587" t="-3846" r="-5988" b="-769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753BD3-02EC-2E7A-263A-13C6DAC917D3}"/>
              </a:ext>
            </a:extLst>
          </p:cNvPr>
          <p:cNvCxnSpPr>
            <a:cxnSpLocks/>
            <a:stCxn id="24" idx="2"/>
            <a:endCxn id="30" idx="0"/>
          </p:cNvCxnSpPr>
          <p:nvPr/>
        </p:nvCxnSpPr>
        <p:spPr>
          <a:xfrm>
            <a:off x="8796205" y="5760595"/>
            <a:ext cx="0" cy="3629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2823021-88D2-3913-BB59-3AE865B07635}"/>
                  </a:ext>
                </a:extLst>
              </p:cNvPr>
              <p:cNvSpPr txBox="1"/>
              <p:nvPr/>
            </p:nvSpPr>
            <p:spPr>
              <a:xfrm>
                <a:off x="7902819" y="6123556"/>
                <a:ext cx="1786771" cy="646331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l"/>
                <a:r>
                  <a:rPr lang="en-CN" dirty="0">
                    <a:effectLst/>
                    <a:latin typeface="Helvetica" pitchFamily="2" charset="0"/>
                  </a:rPr>
                  <a:t>Global Properties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effectLst/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  <m:t>≈</m:t>
                          </m:r>
                          <m:func>
                            <m:funcPr>
                              <m:ctrlP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CN" dirty="0"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2823021-88D2-3913-BB59-3AE865B07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819" y="6123556"/>
                <a:ext cx="1786771" cy="646331"/>
              </a:xfrm>
              <a:prstGeom prst="rect">
                <a:avLst/>
              </a:prstGeom>
              <a:blipFill>
                <a:blip r:embed="rId15"/>
                <a:stretch>
                  <a:fillRect l="-7801" t="-3846" r="-709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68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BC527-3458-E30F-EA32-2CA6BB67C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A6A4396-F7C9-B776-F8BD-AD189261BC6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671" y="489098"/>
            <a:ext cx="5713102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sz="2800" b="1" dirty="0">
                <a:solidFill>
                  <a:schemeClr val="tx2"/>
                </a:solidFill>
                <a:effectLst/>
                <a:latin typeface="+mj-lt"/>
              </a:rPr>
              <a:t>Background</a:t>
            </a:r>
            <a:r>
              <a:rPr lang="en-CN" sz="2800" dirty="0">
                <a:solidFill>
                  <a:schemeClr val="tx2"/>
                </a:solidFill>
                <a:effectLst/>
                <a:latin typeface="+mj-lt"/>
              </a:rPr>
              <a:t>: Complexity of Proofs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CC93AF-B83B-4397-1083-31003963348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14671" y="1129276"/>
            <a:ext cx="427168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BA8AE8A-6FD9-C121-9873-F190FB4A14FE}"/>
              </a:ext>
            </a:extLst>
          </p:cNvPr>
          <p:cNvGrpSpPr/>
          <p:nvPr/>
        </p:nvGrpSpPr>
        <p:grpSpPr>
          <a:xfrm>
            <a:off x="786810" y="1818792"/>
            <a:ext cx="6817147" cy="769441"/>
            <a:chOff x="903767" y="4105226"/>
            <a:chExt cx="5651700" cy="76944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0527836-7F3E-2D91-86CD-6079C3733451}"/>
                </a:ext>
              </a:extLst>
            </p:cNvPr>
            <p:cNvSpPr txBox="1"/>
            <p:nvPr/>
          </p:nvSpPr>
          <p:spPr>
            <a:xfrm>
              <a:off x="903767" y="4105226"/>
              <a:ext cx="565169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200" b="1" dirty="0">
                  <a:latin typeface="Helvetica" pitchFamily="2" charset="0"/>
                </a:rPr>
                <a:t>A new “resource”: simple proof of correctness</a:t>
              </a:r>
              <a:endParaRPr lang="en-US" sz="2200" b="1" dirty="0">
                <a:effectLst/>
                <a:latin typeface="Helvetica" pitchFamily="2" charset="0"/>
              </a:endParaRPr>
            </a:p>
          </p:txBody>
        </p:sp>
        <p:pic>
          <p:nvPicPr>
            <p:cNvPr id="33" name="Graphic 32" descr="Left Brain with solid fill">
              <a:extLst>
                <a:ext uri="{FF2B5EF4-FFF2-40B4-BE49-F238E27FC236}">
                  <a16:creationId xmlns:a16="http://schemas.microsoft.com/office/drawing/2014/main" id="{956725B1-BB25-EC9B-3FB7-96EE29C41E8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186134" y="4105226"/>
              <a:ext cx="369333" cy="369333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3F0D760-E70D-B0CA-BE4B-1A62143849CB}"/>
              </a:ext>
            </a:extLst>
          </p:cNvPr>
          <p:cNvSpPr txBox="1"/>
          <p:nvPr/>
        </p:nvSpPr>
        <p:spPr>
          <a:xfrm>
            <a:off x="786810" y="2277381"/>
            <a:ext cx="4744889" cy="707886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N" sz="2000" dirty="0">
                <a:latin typeface="Helvetica" pitchFamily="2" charset="0"/>
              </a:rPr>
              <a:t>What is a “simple” proof?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N" sz="2000" dirty="0">
                <a:solidFill>
                  <a:schemeClr val="bg1">
                    <a:lumMod val="75000"/>
                  </a:schemeClr>
                </a:solidFill>
                <a:effectLst/>
                <a:latin typeface="Helvetica" pitchFamily="2" charset="0"/>
              </a:rPr>
              <a:t>Why </a:t>
            </a:r>
            <a:r>
              <a:rPr lang="en-CN" sz="20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do we care about “simple” proofs?</a:t>
            </a:r>
            <a:endParaRPr lang="en-CN" sz="2000" dirty="0">
              <a:solidFill>
                <a:schemeClr val="bg1">
                  <a:lumMod val="75000"/>
                </a:schemeClr>
              </a:solidFill>
              <a:effectLst/>
              <a:latin typeface="Helvetic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07EC2A-D520-2C1E-B519-B7E3A08BC3A7}"/>
                  </a:ext>
                </a:extLst>
              </p:cNvPr>
              <p:cNvSpPr txBox="1"/>
              <p:nvPr/>
            </p:nvSpPr>
            <p:spPr>
              <a:xfrm>
                <a:off x="786810" y="4263513"/>
                <a:ext cx="3428006" cy="1477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esloLGS NF" panose="020B0609030804020204" pitchFamily="49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esloLGS NF" panose="020B0609030804020204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esloLGS NF" panose="020B0609030804020204" pitchFamily="49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+mj-lt"/>
                    <a:ea typeface="Cambria Math" panose="02040503050406030204" pitchFamily="18" charset="0"/>
                    <a:cs typeface="MesloLGS NF" panose="020B0609030804020204" pitchFamily="49" charset="0"/>
                  </a:rPr>
                  <a:t> is defined from via weird</a:t>
                </a:r>
                <a:r>
                  <a:rPr lang="zh-CN" altLang="en-US" dirty="0">
                    <a:latin typeface="+mj-lt"/>
                    <a:ea typeface="Cambria Math" panose="02040503050406030204" pitchFamily="18" charset="0"/>
                    <a:cs typeface="MesloLGS NF" panose="020B0609030804020204" pitchFamily="49" charset="0"/>
                  </a:rPr>
                  <a:t> </a:t>
                </a:r>
                <a:r>
                  <a:rPr lang="en-US" altLang="zh-CN" dirty="0">
                    <a:latin typeface="+mj-lt"/>
                    <a:ea typeface="Cambria Math" panose="02040503050406030204" pitchFamily="18" charset="0"/>
                    <a:cs typeface="MesloLGS NF" panose="020B0609030804020204" pitchFamily="49" charset="0"/>
                  </a:rPr>
                  <a:t>mathematical operations, and is not computable</a:t>
                </a:r>
              </a:p>
              <a:p>
                <a:pPr algn="ctr"/>
                <a:endParaRPr lang="en-US" altLang="zh-CN" dirty="0">
                  <a:latin typeface="+mj-lt"/>
                  <a:ea typeface="Cambria Math" panose="02040503050406030204" pitchFamily="18" charset="0"/>
                  <a:cs typeface="MesloLGS NF" panose="020B0609030804020204" pitchFamily="49" charset="0"/>
                </a:endParaRPr>
              </a:p>
              <a:p>
                <a:pPr algn="ctr"/>
                <a:r>
                  <a:rPr lang="en-US" altLang="zh-CN" dirty="0">
                    <a:latin typeface="+mj-lt"/>
                    <a:ea typeface="Cambria Math" panose="02040503050406030204" pitchFamily="18" charset="0"/>
                    <a:cs typeface="MesloLGS NF" panose="020B0609030804020204" pitchFamily="49" charset="0"/>
                  </a:rPr>
                  <a:t>It outputs a </a:t>
                </a:r>
                <a:r>
                  <a:rPr lang="en-US" altLang="zh-CN" dirty="0" err="1">
                    <a:latin typeface="+mj-lt"/>
                    <a:ea typeface="Cambria Math" panose="02040503050406030204" pitchFamily="18" charset="0"/>
                    <a:cs typeface="MesloLGS NF" panose="020B0609030804020204" pitchFamily="49" charset="0"/>
                  </a:rPr>
                  <a:t>loooong</a:t>
                </a:r>
                <a:r>
                  <a:rPr lang="en-US" altLang="zh-CN" dirty="0">
                    <a:latin typeface="+mj-lt"/>
                    <a:ea typeface="Cambria Math" panose="02040503050406030204" pitchFamily="18" charset="0"/>
                    <a:cs typeface="MesloLGS NF" panose="020B0609030804020204" pitchFamily="49" charset="0"/>
                  </a:rPr>
                  <a:t> string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07EC2A-D520-2C1E-B519-B7E3A08BC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10" y="4263513"/>
                <a:ext cx="3428006" cy="1477328"/>
              </a:xfrm>
              <a:prstGeom prst="rect">
                <a:avLst/>
              </a:prstGeom>
              <a:blipFill>
                <a:blip r:embed="rId3"/>
                <a:stretch>
                  <a:fillRect l="-1103" t="-1695" r="-2941" b="-508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C18CA7-6470-A9A4-B363-7E619D949B8C}"/>
                  </a:ext>
                </a:extLst>
              </p:cNvPr>
              <p:cNvSpPr txBox="1"/>
              <p:nvPr/>
            </p:nvSpPr>
            <p:spPr>
              <a:xfrm>
                <a:off x="7324400" y="4395208"/>
                <a:ext cx="3462228" cy="121180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esloLGS NF" panose="020B0609030804020204" pitchFamily="49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esloLGS NF" panose="020B0609030804020204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esloLGS NF" panose="020B0609030804020204" pitchFamily="49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+mj-lt"/>
                    <a:ea typeface="Cambria Math" panose="02040503050406030204" pitchFamily="18" charset="0"/>
                    <a:cs typeface="MesloLGS NF" panose="020B0609030804020204" pitchFamily="49" charset="0"/>
                  </a:rPr>
                  <a:t> is defined as a polynomial-time algorithm</a:t>
                </a:r>
                <a:endParaRPr lang="en-US" altLang="zh-CN" b="1" dirty="0">
                  <a:latin typeface="+mj-lt"/>
                  <a:ea typeface="Cambria Math" panose="02040503050406030204" pitchFamily="18" charset="0"/>
                  <a:cs typeface="MesloLGS NF" panose="020B0609030804020204" pitchFamily="49" charset="0"/>
                </a:endParaRP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+mj-lt"/>
                  <a:ea typeface="Cambria Math" panose="02040503050406030204" pitchFamily="18" charset="0"/>
                  <a:cs typeface="MesloLGS NF" panose="020B0609030804020204" pitchFamily="49" charset="0"/>
                </a:endParaRPr>
              </a:p>
              <a:p>
                <a:pPr algn="ctr"/>
                <a:r>
                  <a:rPr lang="en-US" altLang="zh-CN" dirty="0">
                    <a:latin typeface="+mj-lt"/>
                    <a:ea typeface="Cambria Math" panose="02040503050406030204" pitchFamily="18" charset="0"/>
                    <a:cs typeface="MesloLGS NF" panose="020B0609030804020204" pitchFamily="49" charset="0"/>
                  </a:rPr>
                  <a:t>it outputs a string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esloLGS NF" panose="020B0609030804020204" pitchFamily="49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MesloLGS NF" panose="020B0609030804020204" pitchFamily="49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MesloLGS NF" panose="020B0609030804020204" pitchFamily="49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esloLGS NF" panose="020B0609030804020204" pitchFamily="49" charset="0"/>
                          </a:rPr>
                          <m:t>𝑂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esloLGS NF" panose="020B0609030804020204" pitchFamily="49" charset="0"/>
                          </a:rPr>
                          <m:t>(1)</m:t>
                        </m:r>
                      </m:sup>
                    </m:sSup>
                  </m:oMath>
                </a14:m>
                <a:endParaRPr lang="en-US" altLang="zh-CN" dirty="0">
                  <a:latin typeface="+mj-lt"/>
                  <a:ea typeface="Cambria Math" panose="02040503050406030204" pitchFamily="18" charset="0"/>
                  <a:cs typeface="MesloLGS NF" panose="020B0609030804020204" pitchFamily="49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C18CA7-6470-A9A4-B363-7E619D949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400" y="4395208"/>
                <a:ext cx="3462228" cy="1211807"/>
              </a:xfrm>
              <a:prstGeom prst="rect">
                <a:avLst/>
              </a:prstGeom>
              <a:blipFill>
                <a:blip r:embed="rId4"/>
                <a:stretch>
                  <a:fillRect l="-2920" t="-1020" r="-730" b="-510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D608704-AE23-FF17-4739-0F269AFC7063}"/>
              </a:ext>
            </a:extLst>
          </p:cNvPr>
          <p:cNvSpPr txBox="1"/>
          <p:nvPr/>
        </p:nvSpPr>
        <p:spPr>
          <a:xfrm>
            <a:off x="2007088" y="3795204"/>
            <a:ext cx="987450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dirty="0">
                <a:effectLst/>
                <a:latin typeface="Helvetica" pitchFamily="2" charset="0"/>
              </a:rPr>
              <a:t>Infeasible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661A46-FC75-F3A3-79B1-5C56A65EF745}"/>
              </a:ext>
            </a:extLst>
          </p:cNvPr>
          <p:cNvSpPr txBox="1"/>
          <p:nvPr/>
        </p:nvSpPr>
        <p:spPr>
          <a:xfrm>
            <a:off x="8166264" y="3795204"/>
            <a:ext cx="1778500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US" dirty="0">
                <a:effectLst/>
                <a:latin typeface="Helvetica" pitchFamily="2" charset="0"/>
              </a:rPr>
              <a:t>Cook’s theory </a:t>
            </a:r>
            <a:r>
              <a:rPr lang="en-US" b="1" dirty="0">
                <a:effectLst/>
                <a:latin typeface="Helvetica" pitchFamily="2" charset="0"/>
              </a:rPr>
              <a:t>PV</a:t>
            </a:r>
            <a:endParaRPr lang="en-CN" b="1" dirty="0">
              <a:effectLst/>
              <a:latin typeface="Helvetica" pitchFamily="2" charset="0"/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AB02D10F-2DF3-8E3B-89CA-D884887F96F8}"/>
              </a:ext>
            </a:extLst>
          </p:cNvPr>
          <p:cNvSpPr/>
          <p:nvPr/>
        </p:nvSpPr>
        <p:spPr>
          <a:xfrm rot="16200000">
            <a:off x="7274514" y="3239405"/>
            <a:ext cx="213392" cy="5216264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D908CE-5DEB-B606-C72E-77C8C7C8FD13}"/>
              </a:ext>
            </a:extLst>
          </p:cNvPr>
          <p:cNvSpPr txBox="1"/>
          <p:nvPr/>
        </p:nvSpPr>
        <p:spPr>
          <a:xfrm>
            <a:off x="6492345" y="5954233"/>
            <a:ext cx="1777730" cy="58477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</a:rPr>
              <a:t>Feasible Proofs, or</a:t>
            </a:r>
          </a:p>
          <a:p>
            <a:pPr algn="ctr"/>
            <a:r>
              <a:rPr lang="en-US" sz="1600" dirty="0">
                <a:effectLst/>
                <a:latin typeface="Helvetica" pitchFamily="2" charset="0"/>
              </a:rPr>
              <a:t>Bounded Arithmetic</a:t>
            </a:r>
            <a:endParaRPr lang="en-CN" sz="1600" dirty="0">
              <a:effectLst/>
              <a:latin typeface="Helvetic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AE021E-EBD7-E2D4-F37E-FE36FB48E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221" y="417861"/>
            <a:ext cx="1016468" cy="14932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0EC772-023E-F160-A85A-6598FFA380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2900" y="395751"/>
            <a:ext cx="1016468" cy="15153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41C244-D52F-FF0E-FB7A-83CF532A16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6953" y="1987918"/>
            <a:ext cx="1016467" cy="1526561"/>
          </a:xfrm>
          <a:prstGeom prst="rect">
            <a:avLst/>
          </a:prstGeom>
        </p:spPr>
      </p:pic>
      <p:pic>
        <p:nvPicPr>
          <p:cNvPr id="9" name="Picture 8" descr="Feasible Mathematics: A Mathematical Sciences Institute Workshop ...">
            <a:extLst>
              <a:ext uri="{FF2B5EF4-FFF2-40B4-BE49-F238E27FC236}">
                <a16:creationId xmlns:a16="http://schemas.microsoft.com/office/drawing/2014/main" id="{6E1DAB7A-7650-6444-5B58-66B0AE8094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2900" y="1987918"/>
            <a:ext cx="1016468" cy="15802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19D4F7-E6B5-28F5-2230-86AC2C6EFF84}"/>
              </a:ext>
            </a:extLst>
          </p:cNvPr>
          <p:cNvSpPr txBox="1"/>
          <p:nvPr/>
        </p:nvSpPr>
        <p:spPr>
          <a:xfrm>
            <a:off x="4444522" y="4613180"/>
            <a:ext cx="269003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and a lot other theories corresponding to other complexity classes</a:t>
            </a:r>
            <a:endParaRPr lang="en-CN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37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 animBg="1"/>
      <p:bldP spid="1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60BB0-6435-0351-512A-44D3D1AB7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FDA4477-780C-AE77-5BE0-AC71D52F4D5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671" y="489098"/>
            <a:ext cx="5713102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sz="2800" b="1" dirty="0">
                <a:solidFill>
                  <a:schemeClr val="tx2"/>
                </a:solidFill>
                <a:effectLst/>
                <a:latin typeface="+mj-lt"/>
              </a:rPr>
              <a:t>Background</a:t>
            </a:r>
            <a:r>
              <a:rPr lang="en-CN" sz="2800" dirty="0">
                <a:solidFill>
                  <a:schemeClr val="tx2"/>
                </a:solidFill>
                <a:effectLst/>
                <a:latin typeface="+mj-lt"/>
              </a:rPr>
              <a:t>: Complexity of Proofs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6A1474-0D0C-2BCC-FD54-BBC0C4BF3E3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14671" y="1129276"/>
            <a:ext cx="427168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CBB5570-9837-625E-FBDA-15A2FF1C6104}"/>
              </a:ext>
            </a:extLst>
          </p:cNvPr>
          <p:cNvSpPr txBox="1"/>
          <p:nvPr/>
        </p:nvSpPr>
        <p:spPr>
          <a:xfrm>
            <a:off x="786810" y="2277381"/>
            <a:ext cx="4744889" cy="707886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N" sz="20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What is a “simple” proof?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N" sz="2000" dirty="0">
                <a:effectLst/>
                <a:latin typeface="Helvetica" pitchFamily="2" charset="0"/>
              </a:rPr>
              <a:t>Why </a:t>
            </a:r>
            <a:r>
              <a:rPr lang="en-CN" sz="2000" dirty="0">
                <a:latin typeface="Helvetica" pitchFamily="2" charset="0"/>
              </a:rPr>
              <a:t>do we care about “simple” proofs?</a:t>
            </a:r>
            <a:endParaRPr lang="en-CN" sz="2000" dirty="0">
              <a:effectLst/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438C5A-ABEF-53F4-467E-F1000E8183F2}"/>
              </a:ext>
            </a:extLst>
          </p:cNvPr>
          <p:cNvSpPr txBox="1"/>
          <p:nvPr/>
        </p:nvSpPr>
        <p:spPr>
          <a:xfrm>
            <a:off x="786810" y="3109867"/>
            <a:ext cx="4547720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sz="2000" dirty="0">
                <a:effectLst/>
                <a:latin typeface="Helvetica" pitchFamily="2" charset="0"/>
              </a:rPr>
              <a:t>Unprovability of Complexity Conjectures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47CAE6-FD06-CC4D-C793-346F61E8AEC4}"/>
              </a:ext>
            </a:extLst>
          </p:cNvPr>
          <p:cNvSpPr txBox="1"/>
          <p:nvPr/>
        </p:nvSpPr>
        <p:spPr>
          <a:xfrm>
            <a:off x="786810" y="5797909"/>
            <a:ext cx="3924151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dirty="0">
                <a:solidFill>
                  <a:schemeClr val="bg1">
                    <a:lumMod val="75000"/>
                  </a:schemeClr>
                </a:solidFill>
                <a:effectLst/>
                <a:latin typeface="Helvetica" pitchFamily="2" charset="0"/>
              </a:rPr>
              <a:t>Proof Complexity Based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6AE28B-8860-348A-EEFF-90240A80E29B}"/>
                  </a:ext>
                </a:extLst>
              </p:cNvPr>
              <p:cNvSpPr txBox="1"/>
              <p:nvPr/>
            </p:nvSpPr>
            <p:spPr>
              <a:xfrm>
                <a:off x="1037740" y="3554315"/>
                <a:ext cx="7750135" cy="400110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l"/>
                <a:r>
                  <a:rPr lang="en-CN" sz="2000" b="1" dirty="0">
                    <a:effectLst/>
                    <a:latin typeface="Helvetica" pitchFamily="2" charset="0"/>
                  </a:rPr>
                  <a:t>Goal</a:t>
                </a:r>
                <a:r>
                  <a:rPr lang="en-CN" sz="2000" dirty="0">
                    <a:effectLst/>
                    <a:latin typeface="Helvetica" pitchFamily="2" charset="0"/>
                  </a:rPr>
                  <a:t>: Show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𝒯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⊬</m:t>
                    </m:r>
                  </m:oMath>
                </a14:m>
                <a:r>
                  <a:rPr lang="en-CN" sz="2000" dirty="0">
                    <a:effectLst/>
                    <a:latin typeface="Helvetica" pitchFamily="2" charset="0"/>
                  </a:rPr>
                  <a:t> </a:t>
                </a:r>
                <a:r>
                  <a:rPr lang="en-CN" sz="2000" b="1" dirty="0">
                    <a:effectLst/>
                    <a:latin typeface="Helvetica" pitchFamily="2" charset="0"/>
                  </a:rPr>
                  <a:t>NP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CN" sz="2000" b="1" dirty="0">
                    <a:effectLst/>
                    <a:latin typeface="Helvetica" pitchFamily="2" charset="0"/>
                  </a:rPr>
                  <a:t> P </a:t>
                </a:r>
                <a:r>
                  <a:rPr lang="en-CN" sz="2000" dirty="0">
                    <a:effectLst/>
                    <a:latin typeface="Helvetica" pitchFamily="2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𝒯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⊬</m:t>
                    </m:r>
                  </m:oMath>
                </a14:m>
                <a:r>
                  <a:rPr lang="en-CN" sz="2000" dirty="0">
                    <a:effectLst/>
                    <a:latin typeface="Helvetica" pitchFamily="2" charset="0"/>
                  </a:rPr>
                  <a:t> </a:t>
                </a:r>
                <a:r>
                  <a:rPr lang="en-CN" sz="2000" b="1" dirty="0">
                    <a:effectLst/>
                    <a:latin typeface="Helvetica" pitchFamily="2" charset="0"/>
                  </a:rPr>
                  <a:t>NP</a:t>
                </a:r>
                <a:r>
                  <a:rPr lang="en-CN" sz="2000" dirty="0">
                    <a:effectLst/>
                    <a:latin typeface="Helvetica" pitchFamily="2" charset="0"/>
                  </a:rPr>
                  <a:t> = </a:t>
                </a:r>
                <a:r>
                  <a:rPr lang="en-CN" sz="2000" b="1" dirty="0">
                    <a:effectLst/>
                    <a:latin typeface="Helvetica" pitchFamily="2" charset="0"/>
                  </a:rPr>
                  <a:t>P</a:t>
                </a:r>
                <a:r>
                  <a:rPr lang="en-CN" sz="2000" dirty="0">
                    <a:effectLst/>
                    <a:latin typeface="Helvetica" pitchFamily="2" charset="0"/>
                  </a:rPr>
                  <a:t>, or for other conjectures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6AE28B-8860-348A-EEFF-90240A80E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740" y="3554315"/>
                <a:ext cx="7750135" cy="400110"/>
              </a:xfrm>
              <a:prstGeom prst="rect">
                <a:avLst/>
              </a:prstGeom>
              <a:blipFill>
                <a:blip r:embed="rId2"/>
                <a:stretch>
                  <a:fillRect l="-1961" t="-3030" r="-980" b="-2727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EF64F20-E49F-83D2-F796-8BDA602CB160}"/>
              </a:ext>
            </a:extLst>
          </p:cNvPr>
          <p:cNvSpPr txBox="1"/>
          <p:nvPr/>
        </p:nvSpPr>
        <p:spPr>
          <a:xfrm>
            <a:off x="1037740" y="3967985"/>
            <a:ext cx="7649060" cy="16312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Bounded theories </a:t>
            </a:r>
            <a:r>
              <a:rPr lang="en-CN" sz="2000" dirty="0">
                <a:effectLst/>
                <a:latin typeface="Helvetica" pitchFamily="2" charset="0"/>
              </a:rPr>
              <a:t>are “weakest possible theories” where it is nontrivial </a:t>
            </a:r>
            <a:r>
              <a:rPr lang="en-CN" sz="2000" dirty="0">
                <a:latin typeface="Helvetica" pitchFamily="2" charset="0"/>
              </a:rPr>
              <a:t>[PS21, </a:t>
            </a:r>
            <a:r>
              <a:rPr lang="en-CN" sz="2000" i="1" dirty="0">
                <a:latin typeface="Helvetica" pitchFamily="2" charset="0"/>
              </a:rPr>
              <a:t>L</a:t>
            </a:r>
            <a:r>
              <a:rPr lang="en-CN" sz="2000" dirty="0">
                <a:latin typeface="Helvetica" pitchFamily="2" charset="0"/>
              </a:rPr>
              <a:t>O23, ABM23, …]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CN" sz="2000" dirty="0">
              <a:latin typeface="Helvetica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N" sz="2000" dirty="0">
                <a:latin typeface="Helvetica" pitchFamily="2" charset="0"/>
              </a:rPr>
              <a:t>Bounded theories formalizes a large portion of TCS, e.g., </a:t>
            </a:r>
            <a:r>
              <a:rPr lang="en-CN" sz="2000" b="1" dirty="0">
                <a:latin typeface="Helvetica" pitchFamily="2" charset="0"/>
              </a:rPr>
              <a:t>PV</a:t>
            </a:r>
            <a:r>
              <a:rPr lang="en-CN" sz="2000" dirty="0">
                <a:latin typeface="Helvetica" pitchFamily="2" charset="0"/>
              </a:rPr>
              <a:t> formalizes Dinur’s proof of the PCP theorem [Pich15]. </a:t>
            </a:r>
            <a:endParaRPr lang="en-CN" sz="2000" dirty="0">
              <a:effectLst/>
              <a:latin typeface="Helvetica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E7EDF5-35B7-3FAA-035D-B448365A16A8}"/>
              </a:ext>
            </a:extLst>
          </p:cNvPr>
          <p:cNvGrpSpPr/>
          <p:nvPr/>
        </p:nvGrpSpPr>
        <p:grpSpPr>
          <a:xfrm>
            <a:off x="786810" y="1818792"/>
            <a:ext cx="6817147" cy="769441"/>
            <a:chOff x="903767" y="4105226"/>
            <a:chExt cx="5651700" cy="76944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3FD7141-680C-C098-428F-AE214014DA1E}"/>
                </a:ext>
              </a:extLst>
            </p:cNvPr>
            <p:cNvSpPr txBox="1"/>
            <p:nvPr/>
          </p:nvSpPr>
          <p:spPr>
            <a:xfrm>
              <a:off x="903767" y="4105226"/>
              <a:ext cx="565169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200" b="1" dirty="0">
                  <a:latin typeface="Helvetica" pitchFamily="2" charset="0"/>
                </a:rPr>
                <a:t>A new “resource”: simple proof of correctness</a:t>
              </a:r>
              <a:endParaRPr lang="en-US" sz="2200" b="1" dirty="0">
                <a:effectLst/>
                <a:latin typeface="Helvetica" pitchFamily="2" charset="0"/>
              </a:endParaRPr>
            </a:p>
          </p:txBody>
        </p:sp>
        <p:pic>
          <p:nvPicPr>
            <p:cNvPr id="5" name="Graphic 4" descr="Left Brain with solid fill">
              <a:extLst>
                <a:ext uri="{FF2B5EF4-FFF2-40B4-BE49-F238E27FC236}">
                  <a16:creationId xmlns:a16="http://schemas.microsoft.com/office/drawing/2014/main" id="{50F57598-206D-E91C-DE2E-0DDD1A6A6EB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86134" y="4105226"/>
              <a:ext cx="369333" cy="369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793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CD58E-C582-974A-574D-DC894C1DC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461AF7D-8807-48F7-395C-1DF25A94A2D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671" y="489098"/>
            <a:ext cx="5713102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sz="2800" b="1" dirty="0">
                <a:solidFill>
                  <a:schemeClr val="tx2"/>
                </a:solidFill>
                <a:effectLst/>
                <a:latin typeface="+mj-lt"/>
              </a:rPr>
              <a:t>Background</a:t>
            </a:r>
            <a:r>
              <a:rPr lang="en-CN" sz="2800" dirty="0">
                <a:solidFill>
                  <a:schemeClr val="tx2"/>
                </a:solidFill>
                <a:effectLst/>
                <a:latin typeface="+mj-lt"/>
              </a:rPr>
              <a:t>: Complexity of Proofs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4B25FC-6095-F65A-F1A4-60D90657F33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14671" y="1129276"/>
            <a:ext cx="427168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4169065-B62D-0B41-8A66-34162B69A566}"/>
              </a:ext>
            </a:extLst>
          </p:cNvPr>
          <p:cNvSpPr txBox="1"/>
          <p:nvPr/>
        </p:nvSpPr>
        <p:spPr>
          <a:xfrm>
            <a:off x="786810" y="2277381"/>
            <a:ext cx="4744889" cy="707886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N" sz="20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What is a “simple” proof?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N" sz="2000" dirty="0">
                <a:effectLst/>
                <a:latin typeface="Helvetica" pitchFamily="2" charset="0"/>
              </a:rPr>
              <a:t>Why </a:t>
            </a:r>
            <a:r>
              <a:rPr lang="en-CN" sz="2000" dirty="0">
                <a:latin typeface="Helvetica" pitchFamily="2" charset="0"/>
              </a:rPr>
              <a:t>do we care about “simple” proofs?</a:t>
            </a:r>
            <a:endParaRPr lang="en-CN" sz="2000" dirty="0">
              <a:effectLst/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E24C11-D9EB-DAAD-6F31-3135A5AB6A8F}"/>
              </a:ext>
            </a:extLst>
          </p:cNvPr>
          <p:cNvSpPr txBox="1"/>
          <p:nvPr/>
        </p:nvSpPr>
        <p:spPr>
          <a:xfrm>
            <a:off x="786810" y="3109867"/>
            <a:ext cx="4547720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sz="2000" dirty="0">
                <a:solidFill>
                  <a:schemeClr val="bg1">
                    <a:lumMod val="75000"/>
                  </a:schemeClr>
                </a:solidFill>
                <a:effectLst/>
                <a:latin typeface="Helvetica" pitchFamily="2" charset="0"/>
              </a:rPr>
              <a:t>Unprovability of Complexity Conjectures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587DFC-7101-CB7C-DF2A-62A6CEBF6CAA}"/>
              </a:ext>
            </a:extLst>
          </p:cNvPr>
          <p:cNvSpPr txBox="1"/>
          <p:nvPr/>
        </p:nvSpPr>
        <p:spPr>
          <a:xfrm>
            <a:off x="786810" y="3649321"/>
            <a:ext cx="4360168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sz="2000" dirty="0">
                <a:effectLst/>
                <a:latin typeface="Helvetica" pitchFamily="2" charset="0"/>
              </a:rPr>
              <a:t>Proof Complexity Based Cryptography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13C582-58BF-4A81-75FD-7A668F1B1494}"/>
              </a:ext>
            </a:extLst>
          </p:cNvPr>
          <p:cNvSpPr txBox="1"/>
          <p:nvPr/>
        </p:nvSpPr>
        <p:spPr>
          <a:xfrm>
            <a:off x="1037740" y="4042414"/>
            <a:ext cx="9008628" cy="16312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N" sz="2000" dirty="0">
                <a:effectLst/>
                <a:latin typeface="Helvetica" pitchFamily="2" charset="0"/>
              </a:rPr>
              <a:t>(</a:t>
            </a:r>
            <a:r>
              <a:rPr lang="en-CN" sz="2000" i="1" dirty="0">
                <a:effectLst/>
                <a:latin typeface="Helvetica" pitchFamily="2" charset="0"/>
              </a:rPr>
              <a:t>Upper Bounds</a:t>
            </a:r>
            <a:r>
              <a:rPr lang="en-CN" sz="2000" dirty="0">
                <a:effectLst/>
                <a:latin typeface="Helvetica" pitchFamily="2" charset="0"/>
              </a:rPr>
              <a:t>): Jain and Jin (2022) – </a:t>
            </a:r>
            <a:r>
              <a:rPr lang="en-CN" sz="2000" dirty="0">
                <a:latin typeface="Helvetica" pitchFamily="2" charset="0"/>
              </a:rPr>
              <a:t>cryptographic primitives with “</a:t>
            </a:r>
            <a:r>
              <a:rPr lang="en-CN" sz="2000" b="1" dirty="0">
                <a:latin typeface="Helvetica" pitchFamily="2" charset="0"/>
              </a:rPr>
              <a:t>PV</a:t>
            </a:r>
            <a:r>
              <a:rPr lang="en-CN" sz="2000" dirty="0">
                <a:latin typeface="Helvetica" pitchFamily="2" charset="0"/>
              </a:rPr>
              <a:t> proof of correctness” is useful [JKLV24, JKLM25]</a:t>
            </a:r>
            <a:endParaRPr lang="en-CN" sz="2000" dirty="0">
              <a:effectLst/>
              <a:latin typeface="Helvetica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CN" sz="2000" dirty="0">
              <a:latin typeface="Helvetica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N" sz="2000" dirty="0">
                <a:latin typeface="Helvetica" pitchFamily="2" charset="0"/>
              </a:rPr>
              <a:t>(</a:t>
            </a:r>
            <a:r>
              <a:rPr lang="en-CN" sz="2000" i="1" dirty="0">
                <a:latin typeface="Helvetica" pitchFamily="2" charset="0"/>
              </a:rPr>
              <a:t>Lower Bounds</a:t>
            </a:r>
            <a:r>
              <a:rPr lang="en-CN" sz="2000" dirty="0">
                <a:latin typeface="Helvetica" pitchFamily="2" charset="0"/>
              </a:rPr>
              <a:t>): Unprovability assumptions have been used to construct cryptographic primitives: Ilango [Ila25], and [HJ</a:t>
            </a:r>
            <a:r>
              <a:rPr lang="en-CN" sz="2000" i="1" dirty="0">
                <a:latin typeface="Helvetica" pitchFamily="2" charset="0"/>
              </a:rPr>
              <a:t>L</a:t>
            </a:r>
            <a:r>
              <a:rPr lang="en-CN" sz="2000" dirty="0">
                <a:latin typeface="Helvetica" pitchFamily="2" charset="0"/>
              </a:rPr>
              <a:t>M26].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358937-DE40-CAF6-BA66-DBD14306278E}"/>
              </a:ext>
            </a:extLst>
          </p:cNvPr>
          <p:cNvGrpSpPr/>
          <p:nvPr/>
        </p:nvGrpSpPr>
        <p:grpSpPr>
          <a:xfrm>
            <a:off x="786810" y="1818792"/>
            <a:ext cx="6817147" cy="769441"/>
            <a:chOff x="903767" y="4105226"/>
            <a:chExt cx="5651700" cy="76944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252D9C-79EF-2B54-D77E-36043D80BA03}"/>
                </a:ext>
              </a:extLst>
            </p:cNvPr>
            <p:cNvSpPr txBox="1"/>
            <p:nvPr/>
          </p:nvSpPr>
          <p:spPr>
            <a:xfrm>
              <a:off x="903767" y="4105226"/>
              <a:ext cx="565169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200" b="1" dirty="0">
                  <a:latin typeface="Helvetica" pitchFamily="2" charset="0"/>
                </a:rPr>
                <a:t>A new “resource”: simple proof of correctness</a:t>
              </a:r>
              <a:endParaRPr lang="en-US" sz="2200" b="1" dirty="0">
                <a:effectLst/>
                <a:latin typeface="Helvetica" pitchFamily="2" charset="0"/>
              </a:endParaRPr>
            </a:p>
          </p:txBody>
        </p:sp>
        <p:pic>
          <p:nvPicPr>
            <p:cNvPr id="6" name="Graphic 5" descr="Left Brain with solid fill">
              <a:extLst>
                <a:ext uri="{FF2B5EF4-FFF2-40B4-BE49-F238E27FC236}">
                  <a16:creationId xmlns:a16="http://schemas.microsoft.com/office/drawing/2014/main" id="{604900EB-5558-724C-C3C1-7F8BEB6D4AC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186134" y="4105226"/>
              <a:ext cx="369333" cy="369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598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B7727-8124-FB9E-287A-676BBCB35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56B4A5C-1BB3-FEE4-3C84-9FFBDF56466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671" y="489098"/>
            <a:ext cx="6788653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sz="2800" b="1" dirty="0">
                <a:solidFill>
                  <a:schemeClr val="tx2"/>
                </a:solidFill>
                <a:effectLst/>
                <a:latin typeface="+mj-lt"/>
              </a:rPr>
              <a:t>Motivation</a:t>
            </a:r>
            <a:r>
              <a:rPr lang="en-CN" sz="2800" dirty="0">
                <a:solidFill>
                  <a:schemeClr val="tx2"/>
                </a:solidFill>
                <a:effectLst/>
                <a:latin typeface="+mj-lt"/>
              </a:rPr>
              <a:t>: Limitation of Existing Theories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D6F4F2-A697-67FE-253F-A3231344879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14671" y="1129276"/>
            <a:ext cx="427168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54CCC29-2F55-10CD-E289-A0C8E7C98076}"/>
              </a:ext>
            </a:extLst>
          </p:cNvPr>
          <p:cNvSpPr txBox="1"/>
          <p:nvPr/>
        </p:nvSpPr>
        <p:spPr>
          <a:xfrm>
            <a:off x="632590" y="1945759"/>
            <a:ext cx="6395982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sz="2000" b="1" dirty="0">
                <a:effectLst/>
                <a:latin typeface="Helvetica" pitchFamily="2" charset="0"/>
              </a:rPr>
              <a:t>PV</a:t>
            </a:r>
            <a:r>
              <a:rPr lang="en-CN" sz="2000" dirty="0">
                <a:effectLst/>
                <a:latin typeface="Helvetica" pitchFamily="2" charset="0"/>
              </a:rPr>
              <a:t>: a theory where we play with only poly-time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710D51A-533D-78D8-3C0D-43859F92F011}"/>
                  </a:ext>
                </a:extLst>
              </p:cNvPr>
              <p:cNvSpPr txBox="1"/>
              <p:nvPr/>
            </p:nvSpPr>
            <p:spPr>
              <a:xfrm>
                <a:off x="632590" y="2451640"/>
                <a:ext cx="7331196" cy="132343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l"/>
                <a:r>
                  <a:rPr lang="en-CN" sz="2000" b="1" dirty="0">
                    <a:latin typeface="Helvetica" pitchFamily="2" charset="0"/>
                  </a:rPr>
                  <a:t>Question</a:t>
                </a:r>
                <a:r>
                  <a:rPr lang="en-CN" sz="2000" dirty="0">
                    <a:latin typeface="Helvetica" pitchFamily="2" charset="0"/>
                  </a:rPr>
                  <a:t>: Given a circuit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CN" sz="2000" dirty="0">
                    <a:latin typeface="Helvetica" pitchFamily="2" charset="0"/>
                  </a:rPr>
                  <a:t>, how to formalize its</a:t>
                </a:r>
              </a:p>
              <a:p>
                <a:pPr algn="l"/>
                <a:r>
                  <a:rPr lang="en-CN" sz="2000" i="1" dirty="0">
                    <a:latin typeface="Helvetica" pitchFamily="2" charset="0"/>
                  </a:rPr>
                  <a:t>	acceptance probability </a:t>
                </a:r>
                <a:r>
                  <a:rPr lang="en-CN" sz="2000" dirty="0">
                    <a:latin typeface="Helvetica" pitchFamily="2" charset="0"/>
                  </a:rPr>
                  <a:t>?</a:t>
                </a:r>
              </a:p>
              <a:p>
                <a:pPr algn="l"/>
                <a:endParaRPr lang="en-CN" sz="2000" dirty="0">
                  <a:latin typeface="Helvetica" pitchFamily="2" charset="0"/>
                </a:endParaRPr>
              </a:p>
              <a:p>
                <a:pPr algn="l"/>
                <a:r>
                  <a:rPr lang="en-CN" sz="2000" dirty="0">
                    <a:latin typeface="Helvetica" pitchFamily="2" charset="0"/>
                  </a:rPr>
                  <a:t>Brute-force 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N" sz="2000" dirty="0">
                    <a:latin typeface="Helvetica" pitchFamily="2" charset="0"/>
                  </a:rPr>
                  <a:t> time and cannot be formalized in </a:t>
                </a:r>
                <a:r>
                  <a:rPr lang="en-CN" sz="2000" b="1" dirty="0">
                    <a:latin typeface="Helvetica" pitchFamily="2" charset="0"/>
                  </a:rPr>
                  <a:t>PV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710D51A-533D-78D8-3C0D-43859F92F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90" y="2451640"/>
                <a:ext cx="7331196" cy="1323439"/>
              </a:xfrm>
              <a:prstGeom prst="rect">
                <a:avLst/>
              </a:prstGeom>
              <a:blipFill>
                <a:blip r:embed="rId2"/>
                <a:stretch>
                  <a:fillRect l="-2076" t="-943" b="-754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[同人插画] [MyGO] 由于经典的睦头人捂嘴笑梗图想到的弱智联动 NGA玩家社区">
            <a:extLst>
              <a:ext uri="{FF2B5EF4-FFF2-40B4-BE49-F238E27FC236}">
                <a16:creationId xmlns:a16="http://schemas.microsoft.com/office/drawing/2014/main" id="{D185314F-A4AE-EC25-DF07-F47FB99AD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433" y="3955513"/>
            <a:ext cx="2675842" cy="2517775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071AB809-F55E-72E3-C2C3-620165C8FAA3}"/>
              </a:ext>
            </a:extLst>
          </p:cNvPr>
          <p:cNvSpPr/>
          <p:nvPr/>
        </p:nvSpPr>
        <p:spPr>
          <a:xfrm>
            <a:off x="7802232" y="2303833"/>
            <a:ext cx="230832" cy="738664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E89ED5-9701-670A-F191-729E0A879303}"/>
              </a:ext>
            </a:extLst>
          </p:cNvPr>
          <p:cNvSpPr txBox="1"/>
          <p:nvPr/>
        </p:nvSpPr>
        <p:spPr>
          <a:xfrm>
            <a:off x="8102341" y="2161203"/>
            <a:ext cx="2192908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dirty="0">
                <a:effectLst/>
                <a:latin typeface="Helvetica" pitchFamily="2" charset="0"/>
              </a:rPr>
              <a:t>Probabilistic methods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8D568-5961-D58B-9989-2DECB62AB4EA}"/>
              </a:ext>
            </a:extLst>
          </p:cNvPr>
          <p:cNvSpPr txBox="1"/>
          <p:nvPr/>
        </p:nvSpPr>
        <p:spPr>
          <a:xfrm>
            <a:off x="8102341" y="2504599"/>
            <a:ext cx="4001095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dirty="0">
                <a:effectLst/>
                <a:latin typeface="Helvetica" pitchFamily="2" charset="0"/>
              </a:rPr>
              <a:t>Formalizing cryptographic assumptions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ED9D2B-73F5-6A65-217B-D6418D54F0B1}"/>
              </a:ext>
            </a:extLst>
          </p:cNvPr>
          <p:cNvSpPr txBox="1"/>
          <p:nvPr/>
        </p:nvSpPr>
        <p:spPr>
          <a:xfrm>
            <a:off x="8102341" y="2758065"/>
            <a:ext cx="230832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dirty="0">
                <a:effectLst/>
                <a:latin typeface="Helvetica" pitchFamily="2" charset="0"/>
              </a:rPr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1D99A7-6D2E-E497-5865-2A02F6788573}"/>
              </a:ext>
            </a:extLst>
          </p:cNvPr>
          <p:cNvSpPr txBox="1"/>
          <p:nvPr/>
        </p:nvSpPr>
        <p:spPr>
          <a:xfrm>
            <a:off x="5472113" y="4891234"/>
            <a:ext cx="390048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effectLst/>
                <a:latin typeface="Helvetica" pitchFamily="2" charset="0"/>
              </a:rPr>
              <a:t>N</a:t>
            </a:r>
            <a:r>
              <a:rPr lang="en-CN" dirty="0">
                <a:effectLst/>
                <a:latin typeface="Helvetica" pitchFamily="2" charset="0"/>
              </a:rPr>
              <a:t>ot about “proof power”, but about formalization (language)</a:t>
            </a:r>
          </a:p>
        </p:txBody>
      </p:sp>
    </p:spTree>
    <p:extLst>
      <p:ext uri="{BB962C8B-B14F-4D97-AF65-F5344CB8AC3E}">
        <p14:creationId xmlns:p14="http://schemas.microsoft.com/office/powerpoint/2010/main" val="38140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BEC88-416E-773C-ECE0-39A0DF16C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64C21F2-CF28-7B97-0208-A8BACBACF9DE}"/>
                  </a:ext>
                </a:extLst>
              </p:cNvPr>
              <p:cNvSpPr txBox="1"/>
              <p:nvPr/>
            </p:nvSpPr>
            <p:spPr>
              <a:xfrm>
                <a:off x="751858" y="5852941"/>
                <a:ext cx="9312357" cy="369332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l"/>
                <a:r>
                  <a:rPr lang="en-CN" dirty="0">
                    <a:effectLst/>
                    <a:latin typeface="Helvetica" pitchFamily="2" charset="0"/>
                  </a:rPr>
                  <a:t>Formalization: </a:t>
                </a:r>
                <a:r>
                  <a:rPr lang="en-CN" b="1" dirty="0">
                    <a:effectLst/>
                    <a:latin typeface="Helvetica" pitchFamily="2" charset="0"/>
                  </a:rPr>
                  <a:t>NEXP</a:t>
                </a:r>
                <a:r>
                  <a:rPr lang="en-CN" dirty="0">
                    <a:effectLst/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 </a:t>
                </a:r>
                <a:r>
                  <a:rPr lang="en-CN" b="1" dirty="0">
                    <a:effectLst/>
                    <a:latin typeface="Helvetica" pitchFamily="2" charset="0"/>
                  </a:rPr>
                  <a:t>PCP</a:t>
                </a:r>
                <a:r>
                  <a:rPr lang="en-CN" dirty="0">
                    <a:latin typeface="Helvetica" pitchFamily="2" charset="0"/>
                  </a:rPr>
                  <a:t>(</a:t>
                </a:r>
                <a:r>
                  <a:rPr lang="en-CN" dirty="0">
                    <a:effectLst/>
                    <a:latin typeface="Helvetica" pitchFamily="2" charset="0"/>
                  </a:rPr>
                  <a:t>poly, 1) [Pich 15],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⊕ ∉</m:t>
                    </m:r>
                    <m:sSup>
                      <m:sSup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effectLst/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 [MP20], Schwartz-Zippel [AT25], …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64C21F2-CF28-7B97-0208-A8BACBACF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58" y="5852941"/>
                <a:ext cx="9312357" cy="369332"/>
              </a:xfrm>
              <a:prstGeom prst="rect">
                <a:avLst/>
              </a:prstGeom>
              <a:blipFill>
                <a:blip r:embed="rId2"/>
                <a:stretch>
                  <a:fillRect l="-1499" t="-6452" r="-1090" b="-2258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BDED812-B9CA-BC91-0628-9501510561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671" y="489098"/>
            <a:ext cx="6788653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sz="2800" b="1" dirty="0">
                <a:solidFill>
                  <a:schemeClr val="tx2"/>
                </a:solidFill>
                <a:effectLst/>
                <a:latin typeface="+mj-lt"/>
              </a:rPr>
              <a:t>Motivation</a:t>
            </a:r>
            <a:r>
              <a:rPr lang="en-CN" sz="2800" dirty="0">
                <a:solidFill>
                  <a:schemeClr val="tx2"/>
                </a:solidFill>
                <a:effectLst/>
                <a:latin typeface="+mj-lt"/>
              </a:rPr>
              <a:t>: Limitation of Existing Theories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38A31B-8078-5E45-7963-59D5EE9CAF2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14671" y="1129276"/>
            <a:ext cx="427168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88F68B6-8AA9-3CA5-010B-BFF7FD211269}"/>
              </a:ext>
            </a:extLst>
          </p:cNvPr>
          <p:cNvSpPr txBox="1"/>
          <p:nvPr/>
        </p:nvSpPr>
        <p:spPr>
          <a:xfrm>
            <a:off x="632590" y="1945759"/>
            <a:ext cx="6395982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sz="2000" b="1" dirty="0">
                <a:effectLst/>
                <a:latin typeface="Helvetica" pitchFamily="2" charset="0"/>
              </a:rPr>
              <a:t>PV</a:t>
            </a:r>
            <a:r>
              <a:rPr lang="en-CN" sz="2000" dirty="0">
                <a:effectLst/>
                <a:latin typeface="Helvetica" pitchFamily="2" charset="0"/>
              </a:rPr>
              <a:t>: a theory where we play with only poly-time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1E124A1-CB89-46D4-F673-47D478E834A6}"/>
                  </a:ext>
                </a:extLst>
              </p:cNvPr>
              <p:cNvSpPr txBox="1"/>
              <p:nvPr/>
            </p:nvSpPr>
            <p:spPr>
              <a:xfrm>
                <a:off x="632590" y="2451640"/>
                <a:ext cx="7331196" cy="70788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l"/>
                <a:r>
                  <a:rPr lang="en-CN" sz="2000" b="1" dirty="0">
                    <a:latin typeface="Helvetica" pitchFamily="2" charset="0"/>
                  </a:rPr>
                  <a:t>Question</a:t>
                </a:r>
                <a:r>
                  <a:rPr lang="en-CN" sz="2000" dirty="0">
                    <a:latin typeface="Helvetica" pitchFamily="2" charset="0"/>
                  </a:rPr>
                  <a:t>: Given a circuit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CN" sz="2000" dirty="0">
                    <a:latin typeface="Helvetica" pitchFamily="2" charset="0"/>
                  </a:rPr>
                  <a:t>, how to formalize its</a:t>
                </a:r>
              </a:p>
              <a:p>
                <a:pPr algn="l"/>
                <a:r>
                  <a:rPr lang="en-CN" sz="2000" i="1" dirty="0">
                    <a:latin typeface="Helvetica" pitchFamily="2" charset="0"/>
                  </a:rPr>
                  <a:t>	acceptance probability </a:t>
                </a:r>
                <a:r>
                  <a:rPr lang="en-CN" sz="2000" dirty="0">
                    <a:latin typeface="Helvetica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1E124A1-CB89-46D4-F673-47D478E83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90" y="2451640"/>
                <a:ext cx="7331196" cy="707886"/>
              </a:xfrm>
              <a:prstGeom prst="rect">
                <a:avLst/>
              </a:prstGeom>
              <a:blipFill>
                <a:blip r:embed="rId3"/>
                <a:stretch>
                  <a:fillRect l="-2076" t="-1754" b="-1403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759382-9E7A-C973-942B-D88C6087FFCD}"/>
                  </a:ext>
                </a:extLst>
              </p:cNvPr>
              <p:cNvSpPr txBox="1"/>
              <p:nvPr/>
            </p:nvSpPr>
            <p:spPr>
              <a:xfrm>
                <a:off x="632590" y="3429000"/>
                <a:ext cx="8800168" cy="104644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sz="2400" dirty="0">
                    <a:effectLst/>
                    <a:latin typeface="Helvetica" pitchFamily="2" charset="0"/>
                  </a:rPr>
                  <a:t>Jeřábek’s </a:t>
                </a:r>
                <a:r>
                  <a:rPr lang="en-US" sz="2400" b="1" dirty="0">
                    <a:effectLst/>
                    <a:latin typeface="Helvetica" pitchFamily="2" charset="0"/>
                  </a:rPr>
                  <a:t>APC</a:t>
                </a:r>
                <a:r>
                  <a:rPr lang="en-US" sz="2400" b="1" baseline="-25000" dirty="0">
                    <a:effectLst/>
                    <a:latin typeface="Helvetica" pitchFamily="2" charset="0"/>
                  </a:rPr>
                  <a:t>1 </a:t>
                </a:r>
                <a:r>
                  <a:rPr lang="en-US" sz="2400" dirty="0">
                    <a:effectLst/>
                    <a:latin typeface="Helvetica" pitchFamily="2" charset="0"/>
                  </a:rPr>
                  <a:t>(2007)</a:t>
                </a:r>
              </a:p>
              <a:p>
                <a:endParaRPr lang="en-CN" sz="2000" dirty="0">
                  <a:effectLst/>
                  <a:latin typeface="Helvetica" pitchFamily="2" charset="0"/>
                </a:endParaRPr>
              </a:p>
              <a:p>
                <a:r>
                  <a:rPr lang="en-CN" b="1" dirty="0">
                    <a:latin typeface="Helvetica" pitchFamily="2" charset="0"/>
                  </a:rPr>
                  <a:t>dWPHP</a:t>
                </a:r>
                <a:r>
                  <a:rPr lang="en-CN" dirty="0">
                    <a:latin typeface="Helvetica" pitchFamily="2" charset="0"/>
                  </a:rPr>
                  <a:t> Axiom: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CN" dirty="0">
                    <a:latin typeface="Helvetica" pitchFamily="2" charset="0"/>
                  </a:rPr>
                  <a:t>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 s.t.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CN" dirty="0"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759382-9E7A-C973-942B-D88C6087F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90" y="3429000"/>
                <a:ext cx="8800168" cy="1046440"/>
              </a:xfrm>
              <a:prstGeom prst="rect">
                <a:avLst/>
              </a:prstGeom>
              <a:blipFill>
                <a:blip r:embed="rId4"/>
                <a:stretch>
                  <a:fillRect l="-2017" t="-6024" b="-843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Elbow Connector 3">
            <a:extLst>
              <a:ext uri="{FF2B5EF4-FFF2-40B4-BE49-F238E27FC236}">
                <a16:creationId xmlns:a16="http://schemas.microsoft.com/office/drawing/2014/main" id="{F676D660-2D94-48CD-6EE2-8987F638496D}"/>
              </a:ext>
            </a:extLst>
          </p:cNvPr>
          <p:cNvCxnSpPr>
            <a:cxnSpLocks/>
          </p:cNvCxnSpPr>
          <p:nvPr/>
        </p:nvCxnSpPr>
        <p:spPr>
          <a:xfrm>
            <a:off x="3128716" y="4730259"/>
            <a:ext cx="382867" cy="257353"/>
          </a:xfrm>
          <a:prstGeom prst="bentConnector3">
            <a:avLst>
              <a:gd name="adj1" fmla="val -3609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06444E9-1E06-9438-37BF-5F4D7B9A8330}"/>
                  </a:ext>
                </a:extLst>
              </p:cNvPr>
              <p:cNvSpPr txBox="1"/>
              <p:nvPr/>
            </p:nvSpPr>
            <p:spPr>
              <a:xfrm>
                <a:off x="3572714" y="4823962"/>
                <a:ext cx="7261219" cy="369332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∀</m:t>
                    </m:r>
                    <m:sSup>
                      <m:sSup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 ∃</m:t>
                    </m:r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 a truth table of length </a:t>
                </a:r>
                <a14:m>
                  <m:oMath xmlns:m="http://schemas.openxmlformats.org/officeDocument/2006/math">
                    <m:r>
                      <a:rPr lang="en-CN" i="1" dirty="0" smtClean="0">
                        <a:effectLst/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 that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0.1</m:t>
                        </m:r>
                      </m:sup>
                    </m:sSup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-size circuit to compute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06444E9-1E06-9438-37BF-5F4D7B9A8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714" y="4823962"/>
                <a:ext cx="7261219" cy="369332"/>
              </a:xfrm>
              <a:prstGeom prst="rect">
                <a:avLst/>
              </a:prstGeom>
              <a:blipFill>
                <a:blip r:embed="rId5"/>
                <a:stretch>
                  <a:fillRect l="-1049" t="-6667" r="-1049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25D4FF8B-E4CE-0657-9222-DDB463251DAE}"/>
              </a:ext>
            </a:extLst>
          </p:cNvPr>
          <p:cNvCxnSpPr>
            <a:cxnSpLocks/>
          </p:cNvCxnSpPr>
          <p:nvPr/>
        </p:nvCxnSpPr>
        <p:spPr>
          <a:xfrm>
            <a:off x="3511583" y="5102636"/>
            <a:ext cx="382867" cy="257353"/>
          </a:xfrm>
          <a:prstGeom prst="bentConnector3">
            <a:avLst>
              <a:gd name="adj1" fmla="val -3609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E360770-FB49-B264-0E4D-6D4D396FE34D}"/>
              </a:ext>
            </a:extLst>
          </p:cNvPr>
          <p:cNvSpPr txBox="1"/>
          <p:nvPr/>
        </p:nvSpPr>
        <p:spPr>
          <a:xfrm>
            <a:off x="3990143" y="5201577"/>
            <a:ext cx="6912149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dirty="0">
                <a:effectLst/>
                <a:latin typeface="Helvetica" pitchFamily="2" charset="0"/>
              </a:rPr>
              <a:t>Nisan-Wigderson PRG to formalize (approximate) acceptance prob.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2086D8-6C9B-DF6C-2C15-2B122CB1D8DA}"/>
              </a:ext>
            </a:extLst>
          </p:cNvPr>
          <p:cNvSpPr txBox="1"/>
          <p:nvPr/>
        </p:nvSpPr>
        <p:spPr>
          <a:xfrm>
            <a:off x="3122165" y="4537293"/>
            <a:ext cx="1305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b="1" dirty="0">
                <a:latin typeface="Helvetica" pitchFamily="2" charset="0"/>
              </a:rPr>
              <a:t>dWPHP</a:t>
            </a:r>
            <a:endParaRPr lang="en-CN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143BDE-B259-18F6-BF36-3B4FABA0A021}"/>
              </a:ext>
            </a:extLst>
          </p:cNvPr>
          <p:cNvSpPr txBox="1"/>
          <p:nvPr/>
        </p:nvSpPr>
        <p:spPr>
          <a:xfrm>
            <a:off x="632590" y="4810248"/>
            <a:ext cx="225029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CN" dirty="0">
                <a:effectLst/>
                <a:latin typeface="Helvetica" pitchFamily="2" charset="0"/>
              </a:rPr>
              <a:t>Formalize approximate counting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0C51F7-32D8-AF23-758B-C027D04455DA}"/>
              </a:ext>
            </a:extLst>
          </p:cNvPr>
          <p:cNvSpPr/>
          <p:nvPr/>
        </p:nvSpPr>
        <p:spPr>
          <a:xfrm>
            <a:off x="2882885" y="4598849"/>
            <a:ext cx="8306484" cy="1087398"/>
          </a:xfrm>
          <a:custGeom>
            <a:avLst/>
            <a:gdLst>
              <a:gd name="csX0" fmla="*/ 0 w 8306484"/>
              <a:gd name="csY0" fmla="*/ 0 h 1087398"/>
              <a:gd name="csX1" fmla="*/ 676385 w 8306484"/>
              <a:gd name="csY1" fmla="*/ 0 h 1087398"/>
              <a:gd name="csX2" fmla="*/ 1435835 w 8306484"/>
              <a:gd name="csY2" fmla="*/ 0 h 1087398"/>
              <a:gd name="csX3" fmla="*/ 1863026 w 8306484"/>
              <a:gd name="csY3" fmla="*/ 0 h 1087398"/>
              <a:gd name="csX4" fmla="*/ 2539411 w 8306484"/>
              <a:gd name="csY4" fmla="*/ 0 h 1087398"/>
              <a:gd name="csX5" fmla="*/ 2966601 w 8306484"/>
              <a:gd name="csY5" fmla="*/ 0 h 1087398"/>
              <a:gd name="csX6" fmla="*/ 3559922 w 8306484"/>
              <a:gd name="csY6" fmla="*/ 0 h 1087398"/>
              <a:gd name="csX7" fmla="*/ 4236307 w 8306484"/>
              <a:gd name="csY7" fmla="*/ 0 h 1087398"/>
              <a:gd name="csX8" fmla="*/ 4580433 w 8306484"/>
              <a:gd name="csY8" fmla="*/ 0 h 1087398"/>
              <a:gd name="csX9" fmla="*/ 4924558 w 8306484"/>
              <a:gd name="csY9" fmla="*/ 0 h 1087398"/>
              <a:gd name="csX10" fmla="*/ 5684008 w 8306484"/>
              <a:gd name="csY10" fmla="*/ 0 h 1087398"/>
              <a:gd name="csX11" fmla="*/ 6277329 w 8306484"/>
              <a:gd name="csY11" fmla="*/ 0 h 1087398"/>
              <a:gd name="csX12" fmla="*/ 6621454 w 8306484"/>
              <a:gd name="csY12" fmla="*/ 0 h 1087398"/>
              <a:gd name="csX13" fmla="*/ 7214775 w 8306484"/>
              <a:gd name="csY13" fmla="*/ 0 h 1087398"/>
              <a:gd name="csX14" fmla="*/ 8306484 w 8306484"/>
              <a:gd name="csY14" fmla="*/ 0 h 1087398"/>
              <a:gd name="csX15" fmla="*/ 8306484 w 8306484"/>
              <a:gd name="csY15" fmla="*/ 532825 h 1087398"/>
              <a:gd name="csX16" fmla="*/ 8306484 w 8306484"/>
              <a:gd name="csY16" fmla="*/ 1087398 h 1087398"/>
              <a:gd name="csX17" fmla="*/ 7962358 w 8306484"/>
              <a:gd name="csY17" fmla="*/ 1087398 h 1087398"/>
              <a:gd name="csX18" fmla="*/ 7202908 w 8306484"/>
              <a:gd name="csY18" fmla="*/ 1087398 h 1087398"/>
              <a:gd name="csX19" fmla="*/ 6526523 w 8306484"/>
              <a:gd name="csY19" fmla="*/ 1087398 h 1087398"/>
              <a:gd name="csX20" fmla="*/ 5850138 w 8306484"/>
              <a:gd name="csY20" fmla="*/ 1087398 h 1087398"/>
              <a:gd name="csX21" fmla="*/ 5173753 w 8306484"/>
              <a:gd name="csY21" fmla="*/ 1087398 h 1087398"/>
              <a:gd name="csX22" fmla="*/ 4746562 w 8306484"/>
              <a:gd name="csY22" fmla="*/ 1087398 h 1087398"/>
              <a:gd name="csX23" fmla="*/ 3987112 w 8306484"/>
              <a:gd name="csY23" fmla="*/ 1087398 h 1087398"/>
              <a:gd name="csX24" fmla="*/ 3393792 w 8306484"/>
              <a:gd name="csY24" fmla="*/ 1087398 h 1087398"/>
              <a:gd name="csX25" fmla="*/ 3049666 w 8306484"/>
              <a:gd name="csY25" fmla="*/ 1087398 h 1087398"/>
              <a:gd name="csX26" fmla="*/ 2456346 w 8306484"/>
              <a:gd name="csY26" fmla="*/ 1087398 h 1087398"/>
              <a:gd name="csX27" fmla="*/ 1946091 w 8306484"/>
              <a:gd name="csY27" fmla="*/ 1087398 h 1087398"/>
              <a:gd name="csX28" fmla="*/ 1435835 w 8306484"/>
              <a:gd name="csY28" fmla="*/ 1087398 h 1087398"/>
              <a:gd name="csX29" fmla="*/ 925580 w 8306484"/>
              <a:gd name="csY29" fmla="*/ 1087398 h 1087398"/>
              <a:gd name="csX30" fmla="*/ 0 w 8306484"/>
              <a:gd name="csY30" fmla="*/ 1087398 h 1087398"/>
              <a:gd name="csX31" fmla="*/ 0 w 8306484"/>
              <a:gd name="csY31" fmla="*/ 532825 h 1087398"/>
              <a:gd name="csX32" fmla="*/ 0 w 8306484"/>
              <a:gd name="csY32" fmla="*/ 0 h 108739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</a:cxnLst>
            <a:rect l="l" t="t" r="r" b="b"/>
            <a:pathLst>
              <a:path w="8306484" h="1087398" fill="none" extrusionOk="0">
                <a:moveTo>
                  <a:pt x="0" y="0"/>
                </a:moveTo>
                <a:cubicBezTo>
                  <a:pt x="155669" y="-6278"/>
                  <a:pt x="528391" y="10160"/>
                  <a:pt x="676385" y="0"/>
                </a:cubicBezTo>
                <a:cubicBezTo>
                  <a:pt x="824379" y="-10160"/>
                  <a:pt x="1162738" y="31660"/>
                  <a:pt x="1435835" y="0"/>
                </a:cubicBezTo>
                <a:cubicBezTo>
                  <a:pt x="1708932" y="-31660"/>
                  <a:pt x="1657109" y="33686"/>
                  <a:pt x="1863026" y="0"/>
                </a:cubicBezTo>
                <a:cubicBezTo>
                  <a:pt x="2068943" y="-33686"/>
                  <a:pt x="2235186" y="59032"/>
                  <a:pt x="2539411" y="0"/>
                </a:cubicBezTo>
                <a:cubicBezTo>
                  <a:pt x="2843636" y="-59032"/>
                  <a:pt x="2850786" y="4322"/>
                  <a:pt x="2966601" y="0"/>
                </a:cubicBezTo>
                <a:cubicBezTo>
                  <a:pt x="3082416" y="-4322"/>
                  <a:pt x="3399773" y="44607"/>
                  <a:pt x="3559922" y="0"/>
                </a:cubicBezTo>
                <a:cubicBezTo>
                  <a:pt x="3720071" y="-44607"/>
                  <a:pt x="3924356" y="53752"/>
                  <a:pt x="4236307" y="0"/>
                </a:cubicBezTo>
                <a:cubicBezTo>
                  <a:pt x="4548258" y="-53752"/>
                  <a:pt x="4479618" y="30663"/>
                  <a:pt x="4580433" y="0"/>
                </a:cubicBezTo>
                <a:cubicBezTo>
                  <a:pt x="4681248" y="-30663"/>
                  <a:pt x="4830100" y="38660"/>
                  <a:pt x="4924558" y="0"/>
                </a:cubicBezTo>
                <a:cubicBezTo>
                  <a:pt x="5019016" y="-38660"/>
                  <a:pt x="5527030" y="79827"/>
                  <a:pt x="5684008" y="0"/>
                </a:cubicBezTo>
                <a:cubicBezTo>
                  <a:pt x="5840986" y="-79827"/>
                  <a:pt x="6151343" y="34408"/>
                  <a:pt x="6277329" y="0"/>
                </a:cubicBezTo>
                <a:cubicBezTo>
                  <a:pt x="6403315" y="-34408"/>
                  <a:pt x="6524177" y="36430"/>
                  <a:pt x="6621454" y="0"/>
                </a:cubicBezTo>
                <a:cubicBezTo>
                  <a:pt x="6718731" y="-36430"/>
                  <a:pt x="6991696" y="35052"/>
                  <a:pt x="7214775" y="0"/>
                </a:cubicBezTo>
                <a:cubicBezTo>
                  <a:pt x="7437854" y="-35052"/>
                  <a:pt x="7880753" y="112612"/>
                  <a:pt x="8306484" y="0"/>
                </a:cubicBezTo>
                <a:cubicBezTo>
                  <a:pt x="8322461" y="238317"/>
                  <a:pt x="8288942" y="399079"/>
                  <a:pt x="8306484" y="532825"/>
                </a:cubicBezTo>
                <a:cubicBezTo>
                  <a:pt x="8324026" y="666572"/>
                  <a:pt x="8243736" y="933143"/>
                  <a:pt x="8306484" y="1087398"/>
                </a:cubicBezTo>
                <a:cubicBezTo>
                  <a:pt x="8205281" y="1116299"/>
                  <a:pt x="8045526" y="1081431"/>
                  <a:pt x="7962358" y="1087398"/>
                </a:cubicBezTo>
                <a:cubicBezTo>
                  <a:pt x="7879190" y="1093365"/>
                  <a:pt x="7425196" y="1020230"/>
                  <a:pt x="7202908" y="1087398"/>
                </a:cubicBezTo>
                <a:cubicBezTo>
                  <a:pt x="6980620" y="1154566"/>
                  <a:pt x="6714161" y="1009599"/>
                  <a:pt x="6526523" y="1087398"/>
                </a:cubicBezTo>
                <a:cubicBezTo>
                  <a:pt x="6338885" y="1165197"/>
                  <a:pt x="6164266" y="1046525"/>
                  <a:pt x="5850138" y="1087398"/>
                </a:cubicBezTo>
                <a:cubicBezTo>
                  <a:pt x="5536010" y="1128271"/>
                  <a:pt x="5386699" y="1060498"/>
                  <a:pt x="5173753" y="1087398"/>
                </a:cubicBezTo>
                <a:cubicBezTo>
                  <a:pt x="4960807" y="1114298"/>
                  <a:pt x="4883145" y="1085276"/>
                  <a:pt x="4746562" y="1087398"/>
                </a:cubicBezTo>
                <a:cubicBezTo>
                  <a:pt x="4609979" y="1089520"/>
                  <a:pt x="4278483" y="1021011"/>
                  <a:pt x="3987112" y="1087398"/>
                </a:cubicBezTo>
                <a:cubicBezTo>
                  <a:pt x="3695741" y="1153785"/>
                  <a:pt x="3553976" y="1054601"/>
                  <a:pt x="3393792" y="1087398"/>
                </a:cubicBezTo>
                <a:cubicBezTo>
                  <a:pt x="3233608" y="1120195"/>
                  <a:pt x="3217257" y="1053566"/>
                  <a:pt x="3049666" y="1087398"/>
                </a:cubicBezTo>
                <a:cubicBezTo>
                  <a:pt x="2882075" y="1121230"/>
                  <a:pt x="2597922" y="1066430"/>
                  <a:pt x="2456346" y="1087398"/>
                </a:cubicBezTo>
                <a:cubicBezTo>
                  <a:pt x="2314770" y="1108366"/>
                  <a:pt x="2049525" y="1049041"/>
                  <a:pt x="1946091" y="1087398"/>
                </a:cubicBezTo>
                <a:cubicBezTo>
                  <a:pt x="1842658" y="1125755"/>
                  <a:pt x="1650226" y="1066417"/>
                  <a:pt x="1435835" y="1087398"/>
                </a:cubicBezTo>
                <a:cubicBezTo>
                  <a:pt x="1221444" y="1108379"/>
                  <a:pt x="1122968" y="1078766"/>
                  <a:pt x="925580" y="1087398"/>
                </a:cubicBezTo>
                <a:cubicBezTo>
                  <a:pt x="728192" y="1096030"/>
                  <a:pt x="381648" y="1036730"/>
                  <a:pt x="0" y="1087398"/>
                </a:cubicBezTo>
                <a:cubicBezTo>
                  <a:pt x="-31839" y="871519"/>
                  <a:pt x="51136" y="781799"/>
                  <a:pt x="0" y="532825"/>
                </a:cubicBezTo>
                <a:cubicBezTo>
                  <a:pt x="-51136" y="283851"/>
                  <a:pt x="3310" y="227007"/>
                  <a:pt x="0" y="0"/>
                </a:cubicBezTo>
                <a:close/>
              </a:path>
              <a:path w="8306484" h="1087398" stroke="0" extrusionOk="0">
                <a:moveTo>
                  <a:pt x="0" y="0"/>
                </a:moveTo>
                <a:cubicBezTo>
                  <a:pt x="115994" y="-33495"/>
                  <a:pt x="265810" y="35955"/>
                  <a:pt x="510255" y="0"/>
                </a:cubicBezTo>
                <a:cubicBezTo>
                  <a:pt x="754701" y="-35955"/>
                  <a:pt x="730106" y="3569"/>
                  <a:pt x="854381" y="0"/>
                </a:cubicBezTo>
                <a:cubicBezTo>
                  <a:pt x="978656" y="-3569"/>
                  <a:pt x="1347258" y="36653"/>
                  <a:pt x="1613831" y="0"/>
                </a:cubicBezTo>
                <a:cubicBezTo>
                  <a:pt x="1880404" y="-36653"/>
                  <a:pt x="1988352" y="35668"/>
                  <a:pt x="2124087" y="0"/>
                </a:cubicBezTo>
                <a:cubicBezTo>
                  <a:pt x="2259822" y="-35668"/>
                  <a:pt x="2423655" y="34164"/>
                  <a:pt x="2634342" y="0"/>
                </a:cubicBezTo>
                <a:cubicBezTo>
                  <a:pt x="2845030" y="-34164"/>
                  <a:pt x="3169239" y="57709"/>
                  <a:pt x="3393792" y="0"/>
                </a:cubicBezTo>
                <a:cubicBezTo>
                  <a:pt x="3618345" y="-57709"/>
                  <a:pt x="3686829" y="18031"/>
                  <a:pt x="3820983" y="0"/>
                </a:cubicBezTo>
                <a:cubicBezTo>
                  <a:pt x="3955137" y="-18031"/>
                  <a:pt x="4296437" y="4425"/>
                  <a:pt x="4580433" y="0"/>
                </a:cubicBezTo>
                <a:cubicBezTo>
                  <a:pt x="4864429" y="-4425"/>
                  <a:pt x="4980639" y="13657"/>
                  <a:pt x="5339883" y="0"/>
                </a:cubicBezTo>
                <a:cubicBezTo>
                  <a:pt x="5699127" y="-13657"/>
                  <a:pt x="5751089" y="5653"/>
                  <a:pt x="5933203" y="0"/>
                </a:cubicBezTo>
                <a:cubicBezTo>
                  <a:pt x="6115317" y="-5653"/>
                  <a:pt x="6513339" y="48801"/>
                  <a:pt x="6692653" y="0"/>
                </a:cubicBezTo>
                <a:cubicBezTo>
                  <a:pt x="6871967" y="-48801"/>
                  <a:pt x="7066407" y="53281"/>
                  <a:pt x="7202908" y="0"/>
                </a:cubicBezTo>
                <a:cubicBezTo>
                  <a:pt x="7339410" y="-53281"/>
                  <a:pt x="7550888" y="28496"/>
                  <a:pt x="7713164" y="0"/>
                </a:cubicBezTo>
                <a:cubicBezTo>
                  <a:pt x="7875440" y="-28496"/>
                  <a:pt x="8093566" y="28391"/>
                  <a:pt x="8306484" y="0"/>
                </a:cubicBezTo>
                <a:cubicBezTo>
                  <a:pt x="8366289" y="159951"/>
                  <a:pt x="8261528" y="280024"/>
                  <a:pt x="8306484" y="532825"/>
                </a:cubicBezTo>
                <a:cubicBezTo>
                  <a:pt x="8351440" y="785626"/>
                  <a:pt x="8289756" y="839604"/>
                  <a:pt x="8306484" y="1087398"/>
                </a:cubicBezTo>
                <a:cubicBezTo>
                  <a:pt x="8098622" y="1091777"/>
                  <a:pt x="7928678" y="1035137"/>
                  <a:pt x="7630099" y="1087398"/>
                </a:cubicBezTo>
                <a:cubicBezTo>
                  <a:pt x="7331521" y="1139659"/>
                  <a:pt x="7330837" y="1056895"/>
                  <a:pt x="7036779" y="1087398"/>
                </a:cubicBezTo>
                <a:cubicBezTo>
                  <a:pt x="6742721" y="1117901"/>
                  <a:pt x="6846815" y="1056053"/>
                  <a:pt x="6692653" y="1087398"/>
                </a:cubicBezTo>
                <a:cubicBezTo>
                  <a:pt x="6538491" y="1118743"/>
                  <a:pt x="6389697" y="1048446"/>
                  <a:pt x="6265462" y="1087398"/>
                </a:cubicBezTo>
                <a:cubicBezTo>
                  <a:pt x="6141227" y="1126350"/>
                  <a:pt x="5684423" y="1040110"/>
                  <a:pt x="5506012" y="1087398"/>
                </a:cubicBezTo>
                <a:cubicBezTo>
                  <a:pt x="5327601" y="1134686"/>
                  <a:pt x="5120511" y="1026216"/>
                  <a:pt x="4912692" y="1087398"/>
                </a:cubicBezTo>
                <a:cubicBezTo>
                  <a:pt x="4704873" y="1148580"/>
                  <a:pt x="4607202" y="1069753"/>
                  <a:pt x="4485501" y="1087398"/>
                </a:cubicBezTo>
                <a:cubicBezTo>
                  <a:pt x="4363800" y="1105043"/>
                  <a:pt x="4012775" y="1052726"/>
                  <a:pt x="3892181" y="1087398"/>
                </a:cubicBezTo>
                <a:cubicBezTo>
                  <a:pt x="3771587" y="1122070"/>
                  <a:pt x="3680616" y="1055565"/>
                  <a:pt x="3548055" y="1087398"/>
                </a:cubicBezTo>
                <a:cubicBezTo>
                  <a:pt x="3415494" y="1119231"/>
                  <a:pt x="3337841" y="1075428"/>
                  <a:pt x="3203930" y="1087398"/>
                </a:cubicBezTo>
                <a:cubicBezTo>
                  <a:pt x="3070020" y="1099368"/>
                  <a:pt x="2830482" y="1069242"/>
                  <a:pt x="2610609" y="1087398"/>
                </a:cubicBezTo>
                <a:cubicBezTo>
                  <a:pt x="2390736" y="1105554"/>
                  <a:pt x="2368600" y="1042083"/>
                  <a:pt x="2183419" y="1087398"/>
                </a:cubicBezTo>
                <a:cubicBezTo>
                  <a:pt x="1998238" y="1132713"/>
                  <a:pt x="1683172" y="1009745"/>
                  <a:pt x="1507034" y="1087398"/>
                </a:cubicBezTo>
                <a:cubicBezTo>
                  <a:pt x="1330897" y="1165051"/>
                  <a:pt x="1260092" y="1072954"/>
                  <a:pt x="1079843" y="1087398"/>
                </a:cubicBezTo>
                <a:cubicBezTo>
                  <a:pt x="899594" y="1101842"/>
                  <a:pt x="341456" y="1011253"/>
                  <a:pt x="0" y="1087398"/>
                </a:cubicBezTo>
                <a:cubicBezTo>
                  <a:pt x="-42188" y="929619"/>
                  <a:pt x="18691" y="717860"/>
                  <a:pt x="0" y="576321"/>
                </a:cubicBezTo>
                <a:cubicBezTo>
                  <a:pt x="-18691" y="434782"/>
                  <a:pt x="27868" y="125320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" pitchFamily="2" charset="0"/>
              </a:rPr>
              <a:t>Jeřábek’s Magic</a:t>
            </a:r>
            <a:endParaRPr lang="en-CN" sz="2400" dirty="0"/>
          </a:p>
        </p:txBody>
      </p:sp>
    </p:spTree>
    <p:extLst>
      <p:ext uri="{BB962C8B-B14F-4D97-AF65-F5344CB8AC3E}">
        <p14:creationId xmlns:p14="http://schemas.microsoft.com/office/powerpoint/2010/main" val="168825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5" grpId="0"/>
      <p:bldP spid="27" grpId="0"/>
      <p:bldP spid="29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CF5AD-E4AE-7D3C-6229-D28B3CFBE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DB77777-ED03-BB6E-7F9D-CC5787BE108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671" y="489098"/>
            <a:ext cx="6788653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sz="2800" b="1" dirty="0">
                <a:solidFill>
                  <a:schemeClr val="tx2"/>
                </a:solidFill>
                <a:effectLst/>
                <a:latin typeface="+mj-lt"/>
              </a:rPr>
              <a:t>Motivation</a:t>
            </a:r>
            <a:r>
              <a:rPr lang="en-CN" sz="2800" dirty="0">
                <a:solidFill>
                  <a:schemeClr val="tx2"/>
                </a:solidFill>
                <a:effectLst/>
                <a:latin typeface="+mj-lt"/>
              </a:rPr>
              <a:t>: Limitation of Existing Theories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61F3F2-022D-EAAA-E3AE-A482EF9C0EF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14671" y="1129276"/>
            <a:ext cx="427168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1BE3A92-1BEB-3345-F089-959B08DAF0D2}"/>
              </a:ext>
            </a:extLst>
          </p:cNvPr>
          <p:cNvSpPr txBox="1"/>
          <p:nvPr/>
        </p:nvSpPr>
        <p:spPr>
          <a:xfrm>
            <a:off x="632590" y="1945759"/>
            <a:ext cx="6395982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sz="2000" b="1" dirty="0">
                <a:effectLst/>
                <a:latin typeface="Helvetica" pitchFamily="2" charset="0"/>
              </a:rPr>
              <a:t>PV</a:t>
            </a:r>
            <a:r>
              <a:rPr lang="en-CN" sz="2000" dirty="0">
                <a:effectLst/>
                <a:latin typeface="Helvetica" pitchFamily="2" charset="0"/>
              </a:rPr>
              <a:t>: a theory where we play with only poly-time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628C47-27D7-4014-12A9-603E391DC7BA}"/>
                  </a:ext>
                </a:extLst>
              </p:cNvPr>
              <p:cNvSpPr txBox="1"/>
              <p:nvPr/>
            </p:nvSpPr>
            <p:spPr>
              <a:xfrm>
                <a:off x="632590" y="2451640"/>
                <a:ext cx="7331196" cy="70788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l"/>
                <a:r>
                  <a:rPr lang="en-CN" sz="2000" b="1" dirty="0">
                    <a:latin typeface="Helvetica" pitchFamily="2" charset="0"/>
                  </a:rPr>
                  <a:t>Question</a:t>
                </a:r>
                <a:r>
                  <a:rPr lang="en-CN" sz="2000" dirty="0">
                    <a:latin typeface="Helvetica" pitchFamily="2" charset="0"/>
                  </a:rPr>
                  <a:t>: Given a circuit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CN" sz="2000" dirty="0">
                    <a:latin typeface="Helvetica" pitchFamily="2" charset="0"/>
                  </a:rPr>
                  <a:t>, how to formalize its</a:t>
                </a:r>
              </a:p>
              <a:p>
                <a:pPr algn="l"/>
                <a:r>
                  <a:rPr lang="en-CN" sz="2000" i="1" dirty="0">
                    <a:latin typeface="Helvetica" pitchFamily="2" charset="0"/>
                  </a:rPr>
                  <a:t>	acceptance probability </a:t>
                </a:r>
                <a:r>
                  <a:rPr lang="en-CN" sz="2000" dirty="0">
                    <a:latin typeface="Helvetica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628C47-27D7-4014-12A9-603E391DC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90" y="2451640"/>
                <a:ext cx="7331196" cy="707886"/>
              </a:xfrm>
              <a:prstGeom prst="rect">
                <a:avLst/>
              </a:prstGeom>
              <a:blipFill>
                <a:blip r:embed="rId2"/>
                <a:stretch>
                  <a:fillRect l="-2076" t="-1754" b="-1403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15BCD69-FC80-8840-35B7-F0E25A484CFB}"/>
                  </a:ext>
                </a:extLst>
              </p:cNvPr>
              <p:cNvSpPr txBox="1"/>
              <p:nvPr/>
            </p:nvSpPr>
            <p:spPr>
              <a:xfrm>
                <a:off x="632590" y="3429000"/>
                <a:ext cx="9076894" cy="104644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sz="2400" dirty="0">
                    <a:effectLst/>
                    <a:latin typeface="Helvetica" pitchFamily="2" charset="0"/>
                  </a:rPr>
                  <a:t>Jeřábek’s </a:t>
                </a:r>
                <a:r>
                  <a:rPr lang="en-US" sz="2400" b="1" dirty="0">
                    <a:effectLst/>
                    <a:latin typeface="Helvetica" pitchFamily="2" charset="0"/>
                  </a:rPr>
                  <a:t>APC</a:t>
                </a:r>
                <a:r>
                  <a:rPr lang="en-US" sz="2400" b="1" baseline="-25000" dirty="0">
                    <a:effectLst/>
                    <a:latin typeface="Helvetica" pitchFamily="2" charset="0"/>
                  </a:rPr>
                  <a:t>1 </a:t>
                </a:r>
                <a:r>
                  <a:rPr lang="en-US" sz="2400" dirty="0">
                    <a:effectLst/>
                    <a:latin typeface="Helvetica" pitchFamily="2" charset="0"/>
                  </a:rPr>
                  <a:t>(2007)</a:t>
                </a:r>
              </a:p>
              <a:p>
                <a:endParaRPr lang="en-CN" sz="2000" dirty="0">
                  <a:effectLst/>
                  <a:latin typeface="Helvetica" pitchFamily="2" charset="0"/>
                </a:endParaRPr>
              </a:p>
              <a:p>
                <a:r>
                  <a:rPr lang="en-CN" b="1" dirty="0">
                    <a:latin typeface="Helvetica" pitchFamily="2" charset="0"/>
                  </a:rPr>
                  <a:t>dWPHP</a:t>
                </a:r>
                <a:r>
                  <a:rPr lang="en-CN" dirty="0">
                    <a:latin typeface="Helvetica" pitchFamily="2" charset="0"/>
                  </a:rPr>
                  <a:t> Axiom: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CN" dirty="0">
                    <a:latin typeface="Helvetica" pitchFamily="2" charset="0"/>
                  </a:rPr>
                  <a:t>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 s.t.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CN" dirty="0"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15BCD69-FC80-8840-35B7-F0E25A484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90" y="3429000"/>
                <a:ext cx="9076894" cy="1046440"/>
              </a:xfrm>
              <a:prstGeom prst="rect">
                <a:avLst/>
              </a:prstGeom>
              <a:blipFill>
                <a:blip r:embed="rId3"/>
                <a:stretch>
                  <a:fillRect l="-1955" t="-6024" b="-843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0DD161E8-66DC-8455-E438-4CE32D4B52BF}"/>
              </a:ext>
            </a:extLst>
          </p:cNvPr>
          <p:cNvSpPr txBox="1"/>
          <p:nvPr/>
        </p:nvSpPr>
        <p:spPr>
          <a:xfrm>
            <a:off x="632590" y="4810248"/>
            <a:ext cx="225029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CN" dirty="0">
                <a:solidFill>
                  <a:schemeClr val="bg1">
                    <a:lumMod val="75000"/>
                  </a:schemeClr>
                </a:solidFill>
                <a:effectLst/>
                <a:latin typeface="Helvetica" pitchFamily="2" charset="0"/>
              </a:rPr>
              <a:t>Formalize approximate counting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7138CA-D1AF-8636-4A5E-1DB3C085A3AE}"/>
              </a:ext>
            </a:extLst>
          </p:cNvPr>
          <p:cNvSpPr txBox="1"/>
          <p:nvPr/>
        </p:nvSpPr>
        <p:spPr>
          <a:xfrm>
            <a:off x="467815" y="5734596"/>
            <a:ext cx="257984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CN" b="1" dirty="0">
                <a:effectLst/>
                <a:latin typeface="Helvetica" pitchFamily="2" charset="0"/>
              </a:rPr>
              <a:t>dWPHP</a:t>
            </a:r>
            <a:r>
              <a:rPr lang="en-CN" dirty="0">
                <a:effectLst/>
                <a:latin typeface="Helvetica" pitchFamily="2" charset="0"/>
              </a:rPr>
              <a:t> itself is a strong </a:t>
            </a:r>
            <a:r>
              <a:rPr lang="en-US" altLang="zh-CN" dirty="0">
                <a:latin typeface="Helvetica" pitchFamily="2" charset="0"/>
              </a:rPr>
              <a:t>combinatorial</a:t>
            </a:r>
            <a:r>
              <a:rPr lang="zh-CN" altLang="en-US" dirty="0">
                <a:latin typeface="Helvetica" pitchFamily="2" charset="0"/>
              </a:rPr>
              <a:t> </a:t>
            </a:r>
            <a:r>
              <a:rPr lang="en-US" altLang="zh-CN" dirty="0">
                <a:latin typeface="Helvetica" pitchFamily="2" charset="0"/>
              </a:rPr>
              <a:t>principle</a:t>
            </a:r>
            <a:endParaRPr lang="en-CN" dirty="0">
              <a:effectLst/>
              <a:latin typeface="Helvetic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EBA98F-D867-CEA3-6B08-FE9D2783A49C}"/>
                  </a:ext>
                </a:extLst>
              </p:cNvPr>
              <p:cNvSpPr txBox="1"/>
              <p:nvPr/>
            </p:nvSpPr>
            <p:spPr>
              <a:xfrm>
                <a:off x="3542728" y="4810248"/>
                <a:ext cx="8016682" cy="1477328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l"/>
                <a:r>
                  <a:rPr lang="en-CN" b="1" dirty="0">
                    <a:latin typeface="Helvetica" pitchFamily="2" charset="0"/>
                  </a:rPr>
                  <a:t>Range Avoidance Problem </a:t>
                </a:r>
                <a:r>
                  <a:rPr lang="en-CN" dirty="0">
                    <a:latin typeface="Helvetica" pitchFamily="2" charset="0"/>
                  </a:rPr>
                  <a:t>([KKMP20, Korten21, RSW22, …])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N" dirty="0">
                    <a:effectLst/>
                    <a:latin typeface="Helvetica" pitchFamily="2" charset="0"/>
                  </a:rPr>
                  <a:t>Given a circuit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, find a string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CN" dirty="0">
                    <a:latin typeface="Helvetica" pitchFamily="2" charset="0"/>
                  </a:rPr>
                  <a:t> s.t.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CN" dirty="0">
                  <a:effectLst/>
                  <a:latin typeface="Helvetica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N" dirty="0">
                  <a:latin typeface="Helvetica" pitchFamily="2" charset="0"/>
                </a:endParaRPr>
              </a:p>
              <a:p>
                <a:r>
                  <a:rPr lang="en-CN" dirty="0">
                    <a:latin typeface="Helvetica" pitchFamily="2" charset="0"/>
                  </a:rPr>
                  <a:t>[I</a:t>
                </a:r>
                <a:r>
                  <a:rPr lang="en-CN" i="1" dirty="0">
                    <a:latin typeface="Helvetica" pitchFamily="2" charset="0"/>
                  </a:rPr>
                  <a:t>L</a:t>
                </a:r>
                <a:r>
                  <a:rPr lang="en-CN" dirty="0">
                    <a:latin typeface="Helvetica" pitchFamily="2" charset="0"/>
                  </a:rPr>
                  <a:t>W23, C</a:t>
                </a:r>
                <a:r>
                  <a:rPr lang="en-CN" i="1" dirty="0">
                    <a:latin typeface="Helvetica" pitchFamily="2" charset="0"/>
                  </a:rPr>
                  <a:t>L</a:t>
                </a:r>
                <a:r>
                  <a:rPr lang="en-CN" dirty="0">
                    <a:latin typeface="Helvetica" pitchFamily="2" charset="0"/>
                  </a:rPr>
                  <a:t>24, Ila25, HWZ26]: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N" dirty="0">
                    <a:effectLst/>
                    <a:latin typeface="Helvetica" pitchFamily="2" charset="0"/>
                  </a:rPr>
                  <a:t>Unlikely in </a:t>
                </a:r>
                <a:r>
                  <a:rPr lang="en-CN" b="1" dirty="0">
                    <a:effectLst/>
                    <a:latin typeface="Helvetica" pitchFamily="2" charset="0"/>
                  </a:rPr>
                  <a:t>FP</a:t>
                </a:r>
                <a:r>
                  <a:rPr lang="en-CN" dirty="0">
                    <a:effectLst/>
                    <a:latin typeface="Helvetica" pitchFamily="2" charset="0"/>
                  </a:rPr>
                  <a:t>, or even </a:t>
                </a:r>
                <a:r>
                  <a:rPr lang="en-CN" b="1" dirty="0">
                    <a:effectLst/>
                    <a:latin typeface="Helvetica" pitchFamily="2" charset="0"/>
                  </a:rPr>
                  <a:t>FNP</a:t>
                </a:r>
                <a:r>
                  <a:rPr lang="en-CN" dirty="0">
                    <a:effectLst/>
                    <a:latin typeface="Helvetica" pitchFamily="2" charset="0"/>
                  </a:rPr>
                  <a:t>, even if </a:t>
                </a:r>
                <a:r>
                  <a:rPr lang="en-CN" b="1" dirty="0">
                    <a:effectLst/>
                    <a:latin typeface="Helvetica" pitchFamily="2" charset="0"/>
                  </a:rPr>
                  <a:t>prBPP</a:t>
                </a:r>
                <a:r>
                  <a:rPr lang="en-CN" dirty="0">
                    <a:effectLst/>
                    <a:latin typeface="Helvetica" pitchFamily="2" charset="0"/>
                  </a:rPr>
                  <a:t> = </a:t>
                </a:r>
                <a:r>
                  <a:rPr lang="en-CN" b="1" dirty="0">
                    <a:effectLst/>
                    <a:latin typeface="Helvetica" pitchFamily="2" charset="0"/>
                  </a:rPr>
                  <a:t>prP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EBA98F-D867-CEA3-6B08-FE9D2783A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728" y="4810248"/>
                <a:ext cx="8016682" cy="1477328"/>
              </a:xfrm>
              <a:prstGeom prst="rect">
                <a:avLst/>
              </a:prstGeom>
              <a:blipFill>
                <a:blip r:embed="rId4"/>
                <a:stretch>
                  <a:fillRect l="-1738" t="-1709" r="-316" b="-598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09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7821B-5F1C-DD01-30C9-68861F82B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30131DD-5891-F629-CE83-8BDF086FA38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843" t="8082" r="7279" b="10563"/>
          <a:stretch>
            <a:fillRect/>
          </a:stretch>
        </p:blipFill>
        <p:spPr>
          <a:xfrm>
            <a:off x="9482784" y="1396351"/>
            <a:ext cx="2068474" cy="2299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B37798-F8E9-DB34-836E-B9817A806CE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671" y="489098"/>
            <a:ext cx="6788653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sz="2800" b="1" dirty="0">
                <a:solidFill>
                  <a:schemeClr val="tx2"/>
                </a:solidFill>
                <a:effectLst/>
                <a:latin typeface="+mj-lt"/>
              </a:rPr>
              <a:t>Motivation</a:t>
            </a:r>
            <a:r>
              <a:rPr lang="en-CN" sz="2800" dirty="0">
                <a:solidFill>
                  <a:schemeClr val="tx2"/>
                </a:solidFill>
                <a:effectLst/>
                <a:latin typeface="+mj-lt"/>
              </a:rPr>
              <a:t>: Limitation of Existing Theories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72EB73-7400-F858-192B-15C96E952A4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14671" y="1129276"/>
            <a:ext cx="427168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0C9832C-B78C-68B6-3714-6DE74AD2F484}"/>
              </a:ext>
            </a:extLst>
          </p:cNvPr>
          <p:cNvSpPr txBox="1"/>
          <p:nvPr/>
        </p:nvSpPr>
        <p:spPr>
          <a:xfrm>
            <a:off x="632590" y="1945759"/>
            <a:ext cx="6395982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sz="2000" b="1" dirty="0">
                <a:effectLst/>
                <a:latin typeface="Helvetica" pitchFamily="2" charset="0"/>
              </a:rPr>
              <a:t>PV</a:t>
            </a:r>
            <a:r>
              <a:rPr lang="en-CN" sz="2000" dirty="0">
                <a:effectLst/>
                <a:latin typeface="Helvetica" pitchFamily="2" charset="0"/>
              </a:rPr>
              <a:t>: a theory where we play with only poly-time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6F26249-FBAC-89AD-64A4-E74355660CFE}"/>
                  </a:ext>
                </a:extLst>
              </p:cNvPr>
              <p:cNvSpPr txBox="1"/>
              <p:nvPr/>
            </p:nvSpPr>
            <p:spPr>
              <a:xfrm>
                <a:off x="632590" y="2451640"/>
                <a:ext cx="7331196" cy="70788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l"/>
                <a:r>
                  <a:rPr lang="en-CN" sz="2000" b="1" dirty="0">
                    <a:latin typeface="Helvetica" pitchFamily="2" charset="0"/>
                  </a:rPr>
                  <a:t>Question</a:t>
                </a:r>
                <a:r>
                  <a:rPr lang="en-CN" sz="2000" dirty="0">
                    <a:latin typeface="Helvetica" pitchFamily="2" charset="0"/>
                  </a:rPr>
                  <a:t>: Given a circuit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CN" sz="2000" dirty="0">
                    <a:latin typeface="Helvetica" pitchFamily="2" charset="0"/>
                  </a:rPr>
                  <a:t>, how to formalize its</a:t>
                </a:r>
              </a:p>
              <a:p>
                <a:pPr algn="l"/>
                <a:r>
                  <a:rPr lang="en-CN" sz="2000" i="1" dirty="0">
                    <a:latin typeface="Helvetica" pitchFamily="2" charset="0"/>
                  </a:rPr>
                  <a:t>	acceptance probability </a:t>
                </a:r>
                <a:r>
                  <a:rPr lang="en-CN" sz="2000" dirty="0">
                    <a:latin typeface="Helvetica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6F26249-FBAC-89AD-64A4-E74355660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90" y="2451640"/>
                <a:ext cx="7331196" cy="707886"/>
              </a:xfrm>
              <a:prstGeom prst="rect">
                <a:avLst/>
              </a:prstGeom>
              <a:blipFill>
                <a:blip r:embed="rId4"/>
                <a:stretch>
                  <a:fillRect l="-2076" t="-1754" b="-1403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D90AF6-9546-B091-F645-0CB238CA9DC8}"/>
                  </a:ext>
                </a:extLst>
              </p:cNvPr>
              <p:cNvSpPr txBox="1"/>
              <p:nvPr/>
            </p:nvSpPr>
            <p:spPr>
              <a:xfrm>
                <a:off x="632589" y="3429000"/>
                <a:ext cx="8428283" cy="104644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sz="2400" dirty="0">
                    <a:effectLst/>
                    <a:latin typeface="Helvetica" pitchFamily="2" charset="0"/>
                  </a:rPr>
                  <a:t>Jeřábek’s </a:t>
                </a:r>
                <a:r>
                  <a:rPr lang="en-US" sz="2400" b="1" dirty="0">
                    <a:effectLst/>
                    <a:latin typeface="Helvetica" pitchFamily="2" charset="0"/>
                  </a:rPr>
                  <a:t>APC</a:t>
                </a:r>
                <a:r>
                  <a:rPr lang="en-US" sz="2400" b="1" baseline="-25000" dirty="0">
                    <a:effectLst/>
                    <a:latin typeface="Helvetica" pitchFamily="2" charset="0"/>
                  </a:rPr>
                  <a:t>1 </a:t>
                </a:r>
                <a:r>
                  <a:rPr lang="en-US" sz="2400" dirty="0">
                    <a:effectLst/>
                    <a:latin typeface="Helvetica" pitchFamily="2" charset="0"/>
                  </a:rPr>
                  <a:t>(2007)</a:t>
                </a:r>
              </a:p>
              <a:p>
                <a:endParaRPr lang="en-CN" sz="2000" dirty="0">
                  <a:effectLst/>
                  <a:latin typeface="Helvetica" pitchFamily="2" charset="0"/>
                </a:endParaRPr>
              </a:p>
              <a:p>
                <a:r>
                  <a:rPr lang="en-CN" b="1" dirty="0">
                    <a:latin typeface="Helvetica" pitchFamily="2" charset="0"/>
                  </a:rPr>
                  <a:t>dWPHP</a:t>
                </a:r>
                <a:r>
                  <a:rPr lang="en-CN" dirty="0">
                    <a:latin typeface="Helvetica" pitchFamily="2" charset="0"/>
                  </a:rPr>
                  <a:t> Axiom: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CN" dirty="0">
                    <a:latin typeface="Helvetica" pitchFamily="2" charset="0"/>
                  </a:rPr>
                  <a:t>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CN" dirty="0">
                    <a:effectLst/>
                    <a:latin typeface="Helvetica" pitchFamily="2" charset="0"/>
                  </a:rPr>
                  <a:t> s.t.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CN" dirty="0"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D90AF6-9546-B091-F645-0CB238CA9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89" y="3429000"/>
                <a:ext cx="8428283" cy="1046440"/>
              </a:xfrm>
              <a:prstGeom prst="rect">
                <a:avLst/>
              </a:prstGeom>
              <a:blipFill>
                <a:blip r:embed="rId5"/>
                <a:stretch>
                  <a:fillRect l="-2105" t="-6024" b="-843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959FF39C-FAF4-8C81-370E-AE2C44998605}"/>
              </a:ext>
            </a:extLst>
          </p:cNvPr>
          <p:cNvSpPr txBox="1"/>
          <p:nvPr/>
        </p:nvSpPr>
        <p:spPr>
          <a:xfrm>
            <a:off x="632590" y="4810248"/>
            <a:ext cx="225029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CN" dirty="0">
                <a:effectLst/>
                <a:latin typeface="Helvetica" pitchFamily="2" charset="0"/>
              </a:rPr>
              <a:t>Formalize approximate counting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D94825-E25B-8FDC-83D2-61D6C264256D}"/>
              </a:ext>
            </a:extLst>
          </p:cNvPr>
          <p:cNvSpPr txBox="1"/>
          <p:nvPr/>
        </p:nvSpPr>
        <p:spPr>
          <a:xfrm>
            <a:off x="3877962" y="5143946"/>
            <a:ext cx="5712288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CN" sz="2000" dirty="0">
                <a:effectLst/>
                <a:latin typeface="Helvetica" pitchFamily="2" charset="0"/>
              </a:rPr>
              <a:t>There should be a theory that is between</a:t>
            </a:r>
            <a:r>
              <a:rPr lang="zh-CN" altLang="en-US" sz="2000" dirty="0">
                <a:effectLst/>
                <a:latin typeface="Helvetica" pitchFamily="2" charset="0"/>
              </a:rPr>
              <a:t> </a:t>
            </a:r>
            <a:r>
              <a:rPr lang="en-US" altLang="zh-CN" sz="2000" b="1" dirty="0">
                <a:latin typeface="Helvetica" pitchFamily="2" charset="0"/>
              </a:rPr>
              <a:t>PV</a:t>
            </a:r>
            <a:r>
              <a:rPr lang="en-US" altLang="zh-CN" sz="2000" dirty="0">
                <a:latin typeface="Helvetica" pitchFamily="2" charset="0"/>
              </a:rPr>
              <a:t> and </a:t>
            </a:r>
            <a:r>
              <a:rPr lang="en-US" sz="2000" b="1" dirty="0">
                <a:latin typeface="Helvetica" pitchFamily="2" charset="0"/>
              </a:rPr>
              <a:t>APC</a:t>
            </a:r>
            <a:r>
              <a:rPr lang="en-US" sz="2000" b="1" baseline="-25000" dirty="0">
                <a:latin typeface="Helvetica" pitchFamily="2" charset="0"/>
              </a:rPr>
              <a:t>1 </a:t>
            </a:r>
            <a:r>
              <a:rPr lang="en-US" sz="2000" dirty="0">
                <a:latin typeface="Helvetica" pitchFamily="2" charset="0"/>
              </a:rPr>
              <a:t>that better characterizes “the minimal theory for poly-time approximate counting”. </a:t>
            </a:r>
            <a:endParaRPr lang="en-CN" sz="2000" dirty="0">
              <a:effectLst/>
              <a:latin typeface="Helvetica" pitchFamily="2" charset="0"/>
            </a:endParaRPr>
          </a:p>
        </p:txBody>
      </p:sp>
      <p:pic>
        <p:nvPicPr>
          <p:cNvPr id="8" name="Graphic 7" descr="Badge Tick1 with solid fill">
            <a:extLst>
              <a:ext uri="{FF2B5EF4-FFF2-40B4-BE49-F238E27FC236}">
                <a16:creationId xmlns:a16="http://schemas.microsoft.com/office/drawing/2014/main" id="{B0445C65-7FDF-5271-EFD0-7CF4EBF3EE9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29145" y="4861141"/>
            <a:ext cx="540177" cy="540177"/>
          </a:xfrm>
          <a:prstGeom prst="rect">
            <a:avLst/>
          </a:prstGeom>
        </p:spPr>
      </p:pic>
      <p:pic>
        <p:nvPicPr>
          <p:cNvPr id="14" name="Graphic 13" descr="Badge Cross with solid fill">
            <a:extLst>
              <a:ext uri="{FF2B5EF4-FFF2-40B4-BE49-F238E27FC236}">
                <a16:creationId xmlns:a16="http://schemas.microsoft.com/office/drawing/2014/main" id="{7776349C-C951-7C96-14F5-A5309B34E1E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29145" y="5751020"/>
            <a:ext cx="540177" cy="54017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9366C7F-2DCE-6838-C2AF-391930E3A5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342" t="8082" r="59522" b="10563"/>
          <a:stretch>
            <a:fillRect/>
          </a:stretch>
        </p:blipFill>
        <p:spPr>
          <a:xfrm>
            <a:off x="8303592" y="1460183"/>
            <a:ext cx="1286658" cy="22998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9607B9-1526-BDD4-6317-B9EC3654F09F}"/>
              </a:ext>
            </a:extLst>
          </p:cNvPr>
          <p:cNvSpPr txBox="1"/>
          <p:nvPr/>
        </p:nvSpPr>
        <p:spPr>
          <a:xfrm>
            <a:off x="8729330" y="3696198"/>
            <a:ext cx="572273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b="1" dirty="0">
                <a:effectLst/>
                <a:latin typeface="Helvetica" pitchFamily="2" charset="0"/>
              </a:rPr>
              <a:t>APC</a:t>
            </a:r>
            <a:r>
              <a:rPr lang="en-CN" b="1" baseline="-25000" dirty="0">
                <a:effectLst/>
                <a:latin typeface="Helvetica" pitchFamily="2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4F987-DA05-7626-5603-8FD94D313F1A}"/>
              </a:ext>
            </a:extLst>
          </p:cNvPr>
          <p:cNvSpPr txBox="1"/>
          <p:nvPr/>
        </p:nvSpPr>
        <p:spPr>
          <a:xfrm>
            <a:off x="10743298" y="3696198"/>
            <a:ext cx="423193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b="1" dirty="0">
                <a:effectLst/>
                <a:latin typeface="Helvetica" pitchFamily="2" charset="0"/>
              </a:rPr>
              <a:t>???</a:t>
            </a:r>
            <a:endParaRPr lang="en-CN" b="1" baseline="-25000" dirty="0">
              <a:effectLst/>
              <a:latin typeface="Helvetica" pitchFamily="2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E261134-E60C-2FF0-8E89-5A203B45ED50}"/>
              </a:ext>
            </a:extLst>
          </p:cNvPr>
          <p:cNvCxnSpPr/>
          <p:nvPr/>
        </p:nvCxnSpPr>
        <p:spPr>
          <a:xfrm>
            <a:off x="8908473" y="1945759"/>
            <a:ext cx="152400" cy="21555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ACAC33B-4852-E046-6172-9DA51503986A}"/>
              </a:ext>
            </a:extLst>
          </p:cNvPr>
          <p:cNvSpPr txBox="1"/>
          <p:nvPr/>
        </p:nvSpPr>
        <p:spPr>
          <a:xfrm rot="3123103">
            <a:off x="8944672" y="1761618"/>
            <a:ext cx="649217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CN" sz="1400" b="1" dirty="0">
                <a:solidFill>
                  <a:schemeClr val="bg2">
                    <a:lumMod val="25000"/>
                  </a:schemeClr>
                </a:solidFill>
                <a:effectLst/>
                <a:latin typeface="Helvetica" pitchFamily="2" charset="0"/>
              </a:rPr>
              <a:t>dWPHP</a:t>
            </a:r>
            <a:endParaRPr lang="en-CN" b="1" dirty="0">
              <a:solidFill>
                <a:schemeClr val="bg2">
                  <a:lumMod val="25000"/>
                </a:schemeClr>
              </a:solidFill>
              <a:effectLst/>
              <a:latin typeface="Helvetic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4CED7-B1DA-92CD-1162-ABBC562064C2}"/>
              </a:ext>
            </a:extLst>
          </p:cNvPr>
          <p:cNvSpPr txBox="1"/>
          <p:nvPr/>
        </p:nvSpPr>
        <p:spPr>
          <a:xfrm>
            <a:off x="467815" y="5734596"/>
            <a:ext cx="257984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CN" b="1" dirty="0">
                <a:effectLst/>
                <a:latin typeface="Helvetica" pitchFamily="2" charset="0"/>
              </a:rPr>
              <a:t>dWPHP</a:t>
            </a:r>
            <a:r>
              <a:rPr lang="en-CN" dirty="0">
                <a:effectLst/>
                <a:latin typeface="Helvetica" pitchFamily="2" charset="0"/>
              </a:rPr>
              <a:t> itself is a strong </a:t>
            </a:r>
            <a:r>
              <a:rPr lang="en-US" altLang="zh-CN" dirty="0">
                <a:latin typeface="Helvetica" pitchFamily="2" charset="0"/>
              </a:rPr>
              <a:t>combinatorial</a:t>
            </a:r>
            <a:r>
              <a:rPr lang="zh-CN" altLang="en-US" dirty="0">
                <a:latin typeface="Helvetica" pitchFamily="2" charset="0"/>
              </a:rPr>
              <a:t> </a:t>
            </a:r>
            <a:r>
              <a:rPr lang="en-US" altLang="zh-CN" dirty="0">
                <a:latin typeface="Helvetica" pitchFamily="2" charset="0"/>
              </a:rPr>
              <a:t>principle</a:t>
            </a:r>
            <a:endParaRPr lang="en-CN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53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9" grpId="0"/>
    </p:bldLst>
  </p:timing>
</p:sld>
</file>

<file path=ppt/theme/theme1.xml><?xml version="1.0" encoding="utf-8"?>
<a:theme xmlns:a="http://schemas.openxmlformats.org/drawingml/2006/main" name="Main Theme">
  <a:themeElements>
    <a:clrScheme name="MIT 1">
      <a:dk1>
        <a:srgbClr val="000000"/>
      </a:dk1>
      <a:lt1>
        <a:srgbClr val="FFFFFF"/>
      </a:lt1>
      <a:dk2>
        <a:srgbClr val="750014"/>
      </a:dk2>
      <a:lt2>
        <a:srgbClr val="F2F3F8"/>
      </a:lt2>
      <a:accent1>
        <a:srgbClr val="750014"/>
      </a:accent1>
      <a:accent2>
        <a:srgbClr val="FF1423"/>
      </a:accent2>
      <a:accent3>
        <a:srgbClr val="8B959E"/>
      </a:accent3>
      <a:accent4>
        <a:srgbClr val="40464C"/>
      </a:accent4>
      <a:accent5>
        <a:srgbClr val="1966FF"/>
      </a:accent5>
      <a:accent6>
        <a:srgbClr val="001980"/>
      </a:accent6>
      <a:hlink>
        <a:srgbClr val="FF1423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rIns="0" rtlCol="0">
        <a:spAutoFit/>
      </a:bodyPr>
      <a:lstStyle>
        <a:defPPr algn="l">
          <a:defRPr dirty="0" smtClean="0">
            <a:effectLst/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ck">
  <a:themeElements>
    <a:clrScheme name="MIT 1">
      <a:dk1>
        <a:srgbClr val="000000"/>
      </a:dk1>
      <a:lt1>
        <a:srgbClr val="FFFFFF"/>
      </a:lt1>
      <a:dk2>
        <a:srgbClr val="750014"/>
      </a:dk2>
      <a:lt2>
        <a:srgbClr val="F2F3F8"/>
      </a:lt2>
      <a:accent1>
        <a:srgbClr val="750014"/>
      </a:accent1>
      <a:accent2>
        <a:srgbClr val="FF1423"/>
      </a:accent2>
      <a:accent3>
        <a:srgbClr val="8B959E"/>
      </a:accent3>
      <a:accent4>
        <a:srgbClr val="40464C"/>
      </a:accent4>
      <a:accent5>
        <a:srgbClr val="1966FF"/>
      </a:accent5>
      <a:accent6>
        <a:srgbClr val="001980"/>
      </a:accent6>
      <a:hlink>
        <a:srgbClr val="FF1423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rIns="0" rtlCol="0">
        <a:spAutoFit/>
      </a:bodyPr>
      <a:lstStyle>
        <a:defPPr algn="l">
          <a:defRPr dirty="0" smtClean="0">
            <a:effectLst/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 – Red Text">
  <a:themeElements>
    <a:clrScheme name="MIT 1">
      <a:dk1>
        <a:srgbClr val="000000"/>
      </a:dk1>
      <a:lt1>
        <a:srgbClr val="FFFFFF"/>
      </a:lt1>
      <a:dk2>
        <a:srgbClr val="750014"/>
      </a:dk2>
      <a:lt2>
        <a:srgbClr val="F2F3F8"/>
      </a:lt2>
      <a:accent1>
        <a:srgbClr val="750014"/>
      </a:accent1>
      <a:accent2>
        <a:srgbClr val="FF1423"/>
      </a:accent2>
      <a:accent3>
        <a:srgbClr val="8B959E"/>
      </a:accent3>
      <a:accent4>
        <a:srgbClr val="40464C"/>
      </a:accent4>
      <a:accent5>
        <a:srgbClr val="1966FF"/>
      </a:accent5>
      <a:accent6>
        <a:srgbClr val="001980"/>
      </a:accent6>
      <a:hlink>
        <a:srgbClr val="FF1423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rIns="0" rtlCol="0">
        <a:spAutoFit/>
      </a:bodyPr>
      <a:lstStyle>
        <a:defPPr algn="l">
          <a:defRPr dirty="0" smtClean="0">
            <a:effectLst/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ite – Gray Text">
  <a:themeElements>
    <a:clrScheme name="MIT 1">
      <a:dk1>
        <a:srgbClr val="000000"/>
      </a:dk1>
      <a:lt1>
        <a:srgbClr val="FFFFFF"/>
      </a:lt1>
      <a:dk2>
        <a:srgbClr val="750014"/>
      </a:dk2>
      <a:lt2>
        <a:srgbClr val="F2F3F8"/>
      </a:lt2>
      <a:accent1>
        <a:srgbClr val="750014"/>
      </a:accent1>
      <a:accent2>
        <a:srgbClr val="FF1423"/>
      </a:accent2>
      <a:accent3>
        <a:srgbClr val="8B959E"/>
      </a:accent3>
      <a:accent4>
        <a:srgbClr val="40464C"/>
      </a:accent4>
      <a:accent5>
        <a:srgbClr val="1966FF"/>
      </a:accent5>
      <a:accent6>
        <a:srgbClr val="001980"/>
      </a:accent6>
      <a:hlink>
        <a:srgbClr val="FF1423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rIns="0" rtlCol="0">
        <a:spAutoFit/>
      </a:bodyPr>
      <a:lstStyle>
        <a:defPPr algn="l">
          <a:defRPr dirty="0" smtClean="0">
            <a:effectLst/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MIT-PowerPoint-template-Arial</Template>
  <TotalTime>1984</TotalTime>
  <Words>2136</Words>
  <Application>Microsoft Macintosh PowerPoint</Application>
  <PresentationFormat>Widescreen</PresentationFormat>
  <Paragraphs>255</Paragraphs>
  <Slides>20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Aptos</vt:lpstr>
      <vt:lpstr>Arial</vt:lpstr>
      <vt:lpstr>Cambria Math</vt:lpstr>
      <vt:lpstr>Helvetica</vt:lpstr>
      <vt:lpstr>Main Theme</vt:lpstr>
      <vt:lpstr>Black</vt:lpstr>
      <vt:lpstr>White – Red Text</vt:lpstr>
      <vt:lpstr>White – Gray Text</vt:lpstr>
      <vt:lpstr>A Theory for Polynomial Time Approximate Counting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Jiatu Li</dc:creator>
  <cp:lastModifiedBy>Jiatu Li</cp:lastModifiedBy>
  <cp:revision>144</cp:revision>
  <cp:lastPrinted>2026-06-20T23:52:39Z</cp:lastPrinted>
  <dcterms:created xsi:type="dcterms:W3CDTF">2026-06-09T17:49:34Z</dcterms:created>
  <dcterms:modified xsi:type="dcterms:W3CDTF">2026-06-28T05:36:38Z</dcterms:modified>
</cp:coreProperties>
</file>