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38" r:id="rId3"/>
    <p:sldId id="480" r:id="rId4"/>
    <p:sldId id="481" r:id="rId5"/>
    <p:sldId id="482" r:id="rId6"/>
    <p:sldId id="484" r:id="rId7"/>
    <p:sldId id="478" r:id="rId8"/>
    <p:sldId id="485" r:id="rId9"/>
    <p:sldId id="498" r:id="rId10"/>
    <p:sldId id="339" r:id="rId11"/>
    <p:sldId id="495" r:id="rId12"/>
    <p:sldId id="487" r:id="rId13"/>
    <p:sldId id="488" r:id="rId14"/>
    <p:sldId id="450" r:id="rId15"/>
    <p:sldId id="418" r:id="rId16"/>
    <p:sldId id="455" r:id="rId17"/>
    <p:sldId id="490" r:id="rId18"/>
    <p:sldId id="496" r:id="rId19"/>
    <p:sldId id="497" r:id="rId20"/>
    <p:sldId id="499" r:id="rId21"/>
    <p:sldId id="500" r:id="rId22"/>
    <p:sldId id="501" r:id="rId23"/>
    <p:sldId id="502" r:id="rId24"/>
    <p:sldId id="503" r:id="rId25"/>
    <p:sldId id="50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B8C"/>
    <a:srgbClr val="FFD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5A415-5D02-44E9-A77F-76CCC966F8E8}" v="4941" dt="2023-06-03T03:04:14.15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71809" autoAdjust="0"/>
  </p:normalViewPr>
  <p:slideViewPr>
    <p:cSldViewPr snapToGrid="0">
      <p:cViewPr varScale="1">
        <p:scale>
          <a:sx n="80" d="100"/>
          <a:sy n="80" d="100"/>
        </p:scale>
        <p:origin x="1552" y="176"/>
      </p:cViewPr>
      <p:guideLst/>
    </p:cSldViewPr>
  </p:slideViewPr>
  <p:outlineViewPr>
    <p:cViewPr>
      <p:scale>
        <a:sx n="33" d="100"/>
        <a:sy n="33" d="100"/>
      </p:scale>
      <p:origin x="0" y="-1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84526-97AA-498D-A22F-D887AF6DB932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8D3D8-E7F9-49D9-9B87-9898D0C7D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23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Plan: Mostly talking about range avoidance, mentioning remote point, and won’t discuss HPTT. </a:t>
            </a:r>
          </a:p>
          <a:p>
            <a:r>
              <a:rPr lang="en-US" altLang="zh-CN" dirty="0"/>
              <a:t>See </a:t>
            </a:r>
            <a:r>
              <a:rPr lang="en-US" altLang="zh-CN" dirty="0" err="1"/>
              <a:t>Hanlin’s</a:t>
            </a:r>
            <a:r>
              <a:rPr lang="en-US" altLang="zh-CN" dirty="0"/>
              <a:t> talk on Simon’s Institute for results related to HPTT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8D3D8-E7F9-49D9-9B87-9898D0C7D4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23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1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98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26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1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37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Explain our results on remote point problem.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46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ignore the “almost” for simplicity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90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8D3D8-E7F9-49D9-9B87-9898D0C7D4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95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6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 final step, we can use the NP oracle to find out a non-output.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69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585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Open 1. The only known application of our results beyond ACC0 lower bounds is to prove hard partial truth table (and the impossibility of mapping reduction). </a:t>
            </a:r>
          </a:p>
          <a:p>
            <a:r>
              <a:rPr lang="en-US" altLang="zh-CN" dirty="0"/>
              <a:t>Can we use it to solve concrete explicit constructions, e.g., Ramsey graphs? </a:t>
            </a:r>
          </a:p>
          <a:p>
            <a:endParaRPr lang="en-US" altLang="zh-CN" dirty="0"/>
          </a:p>
          <a:p>
            <a:r>
              <a:rPr lang="en-US" altLang="zh-CN" dirty="0"/>
              <a:t>Open 2. We don’t know non-trivial algorithms for </a:t>
            </a:r>
            <a:r>
              <a:rPr lang="en-US" altLang="zh-CN" dirty="0" err="1"/>
              <a:t>SatPair</a:t>
            </a:r>
            <a:r>
              <a:rPr lang="en-US" altLang="zh-CN" dirty="0"/>
              <a:t> of stronger classes. </a:t>
            </a:r>
          </a:p>
          <a:p>
            <a:r>
              <a:rPr lang="en-US" altLang="zh-CN" dirty="0"/>
              <a:t>Also the parameter of ACC0 Satisfying Pairs algorithm only gives us </a:t>
            </a:r>
            <a:r>
              <a:rPr lang="en-US" altLang="zh-CN"/>
              <a:t>algorithms for quasi-poly </a:t>
            </a:r>
            <a:r>
              <a:rPr lang="en-US" altLang="zh-CN" dirty="0"/>
              <a:t>stretch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8D3D8-E7F9-49D9-9B87-9898D0C7D49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4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46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Shannon proved in 1950s that most Boolean functions require exponentially large circuits to compute.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19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Circuit lower bound is not the only example of “finding a hay in a haystack”.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5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Following the paradigm of circuit complexity, we can also consider the weaker version of the problem, </a:t>
            </a:r>
          </a:p>
          <a:p>
            <a:r>
              <a:rPr lang="en-US" altLang="zh-CN" dirty="0"/>
              <a:t>where the input circuit is from a restricted class.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0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introduce a conditional upper bound for range avoidance.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75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33955-A473-5855-8DCE-33D58210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221A63-0F7B-B950-E34B-99826242D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E43116-45B5-C773-5B85-5A9EA8FA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27042-3702-E701-503D-A48CDCD2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063830-BFEF-30B3-E3B0-EA4901DF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2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F42759-15F7-151B-4B28-E5291F58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158F87-321F-9B85-F491-3120ACC7F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33547-625F-A02A-66AA-60E26796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DDF9B5-B7F4-89D1-9A1F-7D562687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518B4C-8998-A802-0BC6-FB99D75D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BC6802-75BE-7D89-7908-AC7427369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216306-C5AA-4DB7-5120-F0BA55FB9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8EC6D-AA92-BF00-0899-16D7EDF9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19D73F-08A3-EA28-CCE5-17FC3527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160487-A55D-72FF-A99A-B3E44795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8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9D7F70-81D6-18DD-4618-F7F7539F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10567-ED28-C9B9-5E46-30B37422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CBBBD4-4E91-FC10-392A-33B412D3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554578-5E7D-B127-B290-46F8340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DC90B-C991-B7DE-D6F0-31D586F3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64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F88B8-19C7-F68B-B59F-346E2CC4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D3C0D3-3FDF-EA43-B7C0-4A6B1CA8F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DBC2F-E73F-B5C0-89BD-E9089A27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E6DD41-6039-A8AB-D4F8-10A4B909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0FE71B-66A1-9902-0092-EAFD38F3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8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DC257-D966-B9C7-0D56-C00B0459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E1A5BD-652B-97E2-6B92-F6049DA58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9A9E59-20AE-3D4C-FFA9-2E08359C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894974-3FB6-3D19-AB01-E94729B7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6E6D99-FD83-D086-C43C-B4CEB1EA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A9D5A2-4FD5-9A50-7E06-79363B54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5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3E8AE-13E0-9AC4-1BDF-7735090D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743309-E9C7-8CD9-8A33-DE6EF8266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C59883-233E-CF03-9357-442C94387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7F7075-EDC2-5004-02D9-FDA00E8E9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5B7F7D-D6DD-6053-B4F0-2C9842A1E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A1BADDF-6F02-847F-5016-704F8EE9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8D3490-251C-27D2-F970-6D2C13BE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058245-C66C-5EAA-6800-E7BD9738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9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B259D-01E3-7DD9-71BD-DA40DA1F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B5A91A-A10C-217A-61C0-401BCAC5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0AFF24-BD0B-A669-FE9B-EA62E495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B956C8-4C4C-A8BE-763A-C68FDA4D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5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C201DE-9206-9B09-FD09-8B3A1741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29E43B-33BF-1034-1B4C-0B56211A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BEB01-5FA2-D1F1-BEE8-66C62A0D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2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D871D-116E-FDC6-DC22-4CB0ED32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1A2509-2F47-8027-E0B4-7182FA74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620251-7A1C-B97F-2046-9465A78D4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EF864-8648-A1C0-41B9-F193243B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009996-CE62-80F9-CCEF-A042DB4C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C72020-0206-D96D-D16C-805A28F2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73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7B3F6-BA8C-333E-378A-41D98252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4D5D5D-A72E-FDD3-99C5-012859964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723E78-812D-45AC-6D9D-D97AAAC3F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137C8E-A8D9-120B-948E-B2A0BABB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4A65C0-1E52-32F4-0D1E-285DC548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F6FE11-F715-70E3-0DE2-40744FE2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04A1C6-1174-4A74-0D2F-BD392B8F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2F909A-D88B-FB74-4DF8-3766154AE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56A82-20E7-EDEB-4506-6CB0F7E2A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48B1-BB4E-452E-B169-6C172AC7486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3B2598-CFFC-4681-434D-F96642FE8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259523-D02C-C599-DE72-3B464DA5A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88BA-54A7-42E4-B828-71AF5FE77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80.png"/><Relationship Id="rId10" Type="http://schemas.openxmlformats.org/officeDocument/2006/relationships/image" Target="../media/image75.png"/><Relationship Id="rId4" Type="http://schemas.openxmlformats.org/officeDocument/2006/relationships/image" Target="../media/image9.jpe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6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9.png"/><Relationship Id="rId5" Type="http://schemas.openxmlformats.org/officeDocument/2006/relationships/image" Target="../media/image71.png"/><Relationship Id="rId10" Type="http://schemas.openxmlformats.org/officeDocument/2006/relationships/image" Target="../media/image9.jpeg"/><Relationship Id="rId4" Type="http://schemas.openxmlformats.org/officeDocument/2006/relationships/image" Target="../media/image77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600.png"/><Relationship Id="rId4" Type="http://schemas.openxmlformats.org/officeDocument/2006/relationships/image" Target="../media/image5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671.png"/><Relationship Id="rId18" Type="http://schemas.openxmlformats.org/officeDocument/2006/relationships/image" Target="../media/image720.png"/><Relationship Id="rId26" Type="http://schemas.openxmlformats.org/officeDocument/2006/relationships/image" Target="../media/image800.png"/><Relationship Id="rId3" Type="http://schemas.openxmlformats.org/officeDocument/2006/relationships/image" Target="../media/image430.png"/><Relationship Id="rId21" Type="http://schemas.openxmlformats.org/officeDocument/2006/relationships/image" Target="../media/image750.png"/><Relationship Id="rId7" Type="http://schemas.openxmlformats.org/officeDocument/2006/relationships/image" Target="../media/image611.png"/><Relationship Id="rId12" Type="http://schemas.openxmlformats.org/officeDocument/2006/relationships/image" Target="../media/image661.png"/><Relationship Id="rId17" Type="http://schemas.openxmlformats.org/officeDocument/2006/relationships/image" Target="../media/image711.png"/><Relationship Id="rId25" Type="http://schemas.openxmlformats.org/officeDocument/2006/relationships/image" Target="../media/image7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01.png"/><Relationship Id="rId20" Type="http://schemas.openxmlformats.org/officeDocument/2006/relationships/image" Target="../media/image74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52.png"/><Relationship Id="rId24" Type="http://schemas.openxmlformats.org/officeDocument/2006/relationships/image" Target="../media/image780.png"/><Relationship Id="rId5" Type="http://schemas.openxmlformats.org/officeDocument/2006/relationships/image" Target="../media/image450.png"/><Relationship Id="rId15" Type="http://schemas.openxmlformats.org/officeDocument/2006/relationships/image" Target="../media/image690.png"/><Relationship Id="rId23" Type="http://schemas.openxmlformats.org/officeDocument/2006/relationships/image" Target="../media/image770.png"/><Relationship Id="rId28" Type="http://schemas.openxmlformats.org/officeDocument/2006/relationships/image" Target="../media/image820.png"/><Relationship Id="rId10" Type="http://schemas.openxmlformats.org/officeDocument/2006/relationships/image" Target="../media/image641.png"/><Relationship Id="rId19" Type="http://schemas.openxmlformats.org/officeDocument/2006/relationships/image" Target="../media/image730.png"/><Relationship Id="rId4" Type="http://schemas.openxmlformats.org/officeDocument/2006/relationships/image" Target="../media/image260.png"/><Relationship Id="rId9" Type="http://schemas.openxmlformats.org/officeDocument/2006/relationships/image" Target="../media/image631.png"/><Relationship Id="rId14" Type="http://schemas.openxmlformats.org/officeDocument/2006/relationships/image" Target="../media/image680.png"/><Relationship Id="rId22" Type="http://schemas.openxmlformats.org/officeDocument/2006/relationships/image" Target="../media/image760.png"/><Relationship Id="rId27" Type="http://schemas.openxmlformats.org/officeDocument/2006/relationships/image" Target="../media/image812.png"/><Relationship Id="rId30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661.png"/><Relationship Id="rId18" Type="http://schemas.openxmlformats.org/officeDocument/2006/relationships/image" Target="../media/image711.png"/><Relationship Id="rId26" Type="http://schemas.openxmlformats.org/officeDocument/2006/relationships/image" Target="../media/image790.png"/><Relationship Id="rId3" Type="http://schemas.openxmlformats.org/officeDocument/2006/relationships/image" Target="../media/image90.png"/><Relationship Id="rId21" Type="http://schemas.openxmlformats.org/officeDocument/2006/relationships/image" Target="../media/image740.png"/><Relationship Id="rId7" Type="http://schemas.openxmlformats.org/officeDocument/2006/relationships/image" Target="../media/image590.png"/><Relationship Id="rId12" Type="http://schemas.openxmlformats.org/officeDocument/2006/relationships/image" Target="../media/image652.png"/><Relationship Id="rId17" Type="http://schemas.openxmlformats.org/officeDocument/2006/relationships/image" Target="../media/image701.png"/><Relationship Id="rId25" Type="http://schemas.openxmlformats.org/officeDocument/2006/relationships/image" Target="../media/image78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29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641.png"/><Relationship Id="rId24" Type="http://schemas.openxmlformats.org/officeDocument/2006/relationships/image" Target="../media/image770.png"/><Relationship Id="rId32" Type="http://schemas.openxmlformats.org/officeDocument/2006/relationships/image" Target="../media/image93.png"/><Relationship Id="rId5" Type="http://schemas.openxmlformats.org/officeDocument/2006/relationships/image" Target="../media/image260.png"/><Relationship Id="rId15" Type="http://schemas.openxmlformats.org/officeDocument/2006/relationships/image" Target="../media/image680.png"/><Relationship Id="rId23" Type="http://schemas.openxmlformats.org/officeDocument/2006/relationships/image" Target="../media/image760.png"/><Relationship Id="rId28" Type="http://schemas.openxmlformats.org/officeDocument/2006/relationships/image" Target="../media/image812.png"/><Relationship Id="rId10" Type="http://schemas.openxmlformats.org/officeDocument/2006/relationships/image" Target="../media/image631.png"/><Relationship Id="rId19" Type="http://schemas.openxmlformats.org/officeDocument/2006/relationships/image" Target="../media/image720.png"/><Relationship Id="rId31" Type="http://schemas.openxmlformats.org/officeDocument/2006/relationships/image" Target="../media/image280.png"/><Relationship Id="rId4" Type="http://schemas.openxmlformats.org/officeDocument/2006/relationships/image" Target="../media/image91.png"/><Relationship Id="rId9" Type="http://schemas.openxmlformats.org/officeDocument/2006/relationships/image" Target="../media/image621.png"/><Relationship Id="rId14" Type="http://schemas.openxmlformats.org/officeDocument/2006/relationships/image" Target="../media/image671.png"/><Relationship Id="rId22" Type="http://schemas.openxmlformats.org/officeDocument/2006/relationships/image" Target="../media/image750.png"/><Relationship Id="rId27" Type="http://schemas.openxmlformats.org/officeDocument/2006/relationships/image" Target="../media/image800.png"/><Relationship Id="rId30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14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15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41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Avoidance, </a:t>
            </a:r>
            <a:r>
              <a:rPr lang="en-US" altLang="zh-CN" sz="4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Point</a:t>
            </a:r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48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Partial Truth Table </a:t>
            </a:r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b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Satisfying Pairs</a:t>
            </a:r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738" y="6068461"/>
            <a:ext cx="4325240" cy="30032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* This slide is based on earlier slides of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3BCA07A-2B41-452A-9CCC-35DDD604CA42}"/>
                  </a:ext>
                </a:extLst>
              </p:cNvPr>
              <p:cNvSpPr txBox="1"/>
              <p:nvPr/>
            </p:nvSpPr>
            <p:spPr>
              <a:xfrm>
                <a:off x="2320900" y="4565434"/>
                <a:ext cx="3288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Jiatu Li</a:t>
                </a: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Tsinghua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MIT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3BCA07A-2B41-452A-9CCC-35DDD604C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00" y="4565434"/>
                <a:ext cx="3288194" cy="830997"/>
              </a:xfrm>
              <a:prstGeom prst="rect">
                <a:avLst/>
              </a:prstGeom>
              <a:blipFill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81153FF-F66E-8C22-423C-17F087F624ED}"/>
                  </a:ext>
                </a:extLst>
              </p:cNvPr>
              <p:cNvSpPr txBox="1"/>
              <p:nvPr/>
            </p:nvSpPr>
            <p:spPr>
              <a:xfrm>
                <a:off x="1957388" y="3668254"/>
                <a:ext cx="41879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Yeyuan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Chen</a:t>
                </a: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Xi’an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Jiaotong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UMich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81153FF-F66E-8C22-423C-17F087F6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88" y="3668254"/>
                <a:ext cx="4187928" cy="830997"/>
              </a:xfrm>
              <a:prstGeom prst="rect">
                <a:avLst/>
              </a:prstGeom>
              <a:blipFill>
                <a:blip r:embed="rId4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67D4FDB-12D8-9511-D0EE-627F8B5FE887}"/>
                  </a:ext>
                </a:extLst>
              </p:cNvPr>
              <p:cNvSpPr txBox="1"/>
              <p:nvPr/>
            </p:nvSpPr>
            <p:spPr>
              <a:xfrm>
                <a:off x="6145316" y="3668253"/>
                <a:ext cx="3288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Yizhi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Huang</a:t>
                </a: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Tsinghua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Columbia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67D4FDB-12D8-9511-D0EE-627F8B5F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16" y="3668253"/>
                <a:ext cx="3288194" cy="830997"/>
              </a:xfrm>
              <a:prstGeom prst="rect">
                <a:avLst/>
              </a:prstGeom>
              <a:blipFill>
                <a:blip r:embed="rId5"/>
                <a:stretch>
                  <a:fillRect l="-371" t="-5147" r="-371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0C4167A-1959-1D23-10DA-D0120021C192}"/>
              </a:ext>
            </a:extLst>
          </p:cNvPr>
          <p:cNvSpPr txBox="1"/>
          <p:nvPr/>
        </p:nvSpPr>
        <p:spPr>
          <a:xfrm>
            <a:off x="6095999" y="4565434"/>
            <a:ext cx="328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DF3034F-2DF1-C7D1-E8D5-4BD173D6866E}"/>
              </a:ext>
            </a:extLst>
          </p:cNvPr>
          <p:cNvCxnSpPr>
            <a:cxnSpLocks/>
          </p:cNvCxnSpPr>
          <p:nvPr/>
        </p:nvCxnSpPr>
        <p:spPr>
          <a:xfrm>
            <a:off x="938738" y="5990756"/>
            <a:ext cx="4325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546143D-C496-23FD-D1E3-D94D361AFE5F}"/>
              </a:ext>
            </a:extLst>
          </p:cNvPr>
          <p:cNvSpPr txBox="1">
            <a:spLocks/>
          </p:cNvSpPr>
          <p:nvPr/>
        </p:nvSpPr>
        <p:spPr>
          <a:xfrm>
            <a:off x="838199" y="1915297"/>
            <a:ext cx="10515600" cy="4695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 propose a framework that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8A01DFC-A998-51EA-B1A0-56498F40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2769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Main Results (TLDR)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88DE85B-B91B-0A7A-1972-01F8ABB5350C}"/>
              </a:ext>
            </a:extLst>
          </p:cNvPr>
          <p:cNvGrpSpPr/>
          <p:nvPr/>
        </p:nvGrpSpPr>
        <p:grpSpPr>
          <a:xfrm>
            <a:off x="1600806" y="2933823"/>
            <a:ext cx="3124714" cy="1284163"/>
            <a:chOff x="2004535" y="2948774"/>
            <a:chExt cx="3124714" cy="128416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89654FC-9E27-F7BA-9707-E31794DBDA46}"/>
                </a:ext>
              </a:extLst>
            </p:cNvPr>
            <p:cNvSpPr txBox="1"/>
            <p:nvPr/>
          </p:nvSpPr>
          <p:spPr>
            <a:xfrm>
              <a:off x="2369739" y="2948774"/>
              <a:ext cx="23943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Range Avoidance</a:t>
              </a:r>
              <a:endParaRPr lang="zh-CN" altLang="en-US" sz="20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6F260E3-3A9D-B0D7-57DA-9BF38133FFFF}"/>
                </a:ext>
              </a:extLst>
            </p:cNvPr>
            <p:cNvSpPr txBox="1"/>
            <p:nvPr/>
          </p:nvSpPr>
          <p:spPr>
            <a:xfrm>
              <a:off x="2576542" y="3389512"/>
              <a:ext cx="23943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e Point</a:t>
              </a:r>
              <a:endParaRPr lang="zh-CN" altLang="en-US" sz="20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338FD07-EF19-C405-86DC-F8C906B0FFD8}"/>
                </a:ext>
              </a:extLst>
            </p:cNvPr>
            <p:cNvSpPr txBox="1"/>
            <p:nvPr/>
          </p:nvSpPr>
          <p:spPr>
            <a:xfrm>
              <a:off x="2004535" y="3832827"/>
              <a:ext cx="31247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 Partia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l Truth Table</a:t>
              </a:r>
              <a:endParaRPr lang="zh-CN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8B88E28-977C-1B6C-53F4-3735F45B6D66}"/>
                  </a:ext>
                </a:extLst>
              </p:cNvPr>
              <p:cNvSpPr txBox="1"/>
              <p:nvPr/>
            </p:nvSpPr>
            <p:spPr>
              <a:xfrm>
                <a:off x="4305566" y="3373092"/>
                <a:ext cx="1253016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8B88E28-977C-1B6C-53F4-3735F45B6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66" y="3373092"/>
                <a:ext cx="1253016" cy="405624"/>
              </a:xfrm>
              <a:prstGeom prst="rect">
                <a:avLst/>
              </a:prstGeom>
              <a:blipFill>
                <a:blip r:embed="rId3"/>
                <a:stretch>
                  <a:fillRect l="-4854" t="-5970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E0026342-DC72-D113-F8A3-59067733B1C0}"/>
              </a:ext>
            </a:extLst>
          </p:cNvPr>
          <p:cNvSpPr txBox="1"/>
          <p:nvPr/>
        </p:nvSpPr>
        <p:spPr>
          <a:xfrm>
            <a:off x="673509" y="3348884"/>
            <a:ext cx="912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endParaRPr lang="zh-CN" altLang="en-US" sz="20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3815E24-B726-4CC1-295D-D8CD763C14DB}"/>
              </a:ext>
            </a:extLst>
          </p:cNvPr>
          <p:cNvSpPr txBox="1"/>
          <p:nvPr/>
        </p:nvSpPr>
        <p:spPr>
          <a:xfrm>
            <a:off x="5191260" y="3273888"/>
            <a:ext cx="3815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better-than-trivial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algorithms for 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Satisfying Pairs</a:t>
            </a:r>
            <a:endParaRPr lang="zh-CN" altLang="en-US" sz="2000" b="1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8E0B3FF-224A-892D-323F-A63D86123C6F}"/>
              </a:ext>
            </a:extLst>
          </p:cNvPr>
          <p:cNvSpPr/>
          <p:nvPr/>
        </p:nvSpPr>
        <p:spPr>
          <a:xfrm>
            <a:off x="1288113" y="4873440"/>
            <a:ext cx="4591193" cy="1002198"/>
          </a:xfrm>
          <a:prstGeom prst="roundRect">
            <a:avLst/>
          </a:prstGeom>
          <a:solidFill>
            <a:srgbClr val="FFD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ysClr val="windowText" lastClr="000000"/>
                </a:solidFill>
              </a:rPr>
              <a:t>As an analogue of the </a:t>
            </a:r>
            <a:r>
              <a:rPr lang="en-US" altLang="zh-CN" sz="2000" b="1" dirty="0">
                <a:solidFill>
                  <a:sysClr val="windowText" lastClr="000000"/>
                </a:solidFill>
              </a:rPr>
              <a:t>Algorithmic Method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 in circuit complexity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5970C7E9-B5E3-7237-9FA8-5E9A433345D3}"/>
                  </a:ext>
                </a:extLst>
              </p:cNvPr>
              <p:cNvSpPr/>
              <p:nvPr/>
            </p:nvSpPr>
            <p:spPr>
              <a:xfrm>
                <a:off x="6870358" y="4873440"/>
                <a:ext cx="4924166" cy="1002198"/>
              </a:xfrm>
              <a:prstGeom prst="roundRect">
                <a:avLst/>
              </a:prstGeom>
              <a:solidFill>
                <a:srgbClr val="FFDB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ysClr val="windowText" lastClr="000000"/>
                    </a:solidFill>
                  </a:rPr>
                  <a:t>Obtain unconditional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ysClr val="windowText" lastClr="000000"/>
                    </a:solidFill>
                  </a:rPr>
                  <a:t> algorithms for the problems restricted to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ysClr val="windowText" lastClr="000000"/>
                    </a:solidFill>
                  </a:rPr>
                  <a:t>circuits</a:t>
                </a:r>
                <a:endParaRPr lang="zh-CN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5970C7E9-B5E3-7237-9FA8-5E9A43334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58" y="4873440"/>
                <a:ext cx="4924166" cy="1002198"/>
              </a:xfrm>
              <a:prstGeom prst="roundRect">
                <a:avLst/>
              </a:prstGeom>
              <a:blipFill>
                <a:blip r:embed="rId4"/>
                <a:stretch>
                  <a:fillRect r="-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50D9911-B556-928A-F84D-20776529319B}"/>
              </a:ext>
            </a:extLst>
          </p:cNvPr>
          <p:cNvCxnSpPr>
            <a:cxnSpLocks/>
          </p:cNvCxnSpPr>
          <p:nvPr/>
        </p:nvCxnSpPr>
        <p:spPr>
          <a:xfrm>
            <a:off x="7457303" y="4263081"/>
            <a:ext cx="281028" cy="39460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5763379C-F080-3A15-C2BF-04AD26E6BAA9}"/>
              </a:ext>
            </a:extLst>
          </p:cNvPr>
          <p:cNvSpPr txBox="1"/>
          <p:nvPr/>
        </p:nvSpPr>
        <p:spPr>
          <a:xfrm>
            <a:off x="7682129" y="424294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76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2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Every lower bound is an algorithm!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307104"/>
            <a:ext cx="2068304" cy="86184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9279146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Technical Overview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[Williams’11]: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steps in the proof: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admits a non-trivial algorithm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algorithms imply circuit lower bounds!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http://people.csail.mit.edu/rrw/me.jpg">
            <a:extLst>
              <a:ext uri="{FF2B5EF4-FFF2-40B4-BE49-F238E27FC236}">
                <a16:creationId xmlns:a16="http://schemas.microsoft.com/office/drawing/2014/main" id="{BA5D5058-670A-BF28-3C3A-C71A21F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41" y="1690688"/>
            <a:ext cx="1636904" cy="109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/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a frontier circuit class that we don’t know how to prove lower bounds otherwise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30AF4959-3C82-21F7-6F5D-BBFFB2B1A0BC}"/>
              </a:ext>
            </a:extLst>
          </p:cNvPr>
          <p:cNvSpPr/>
          <p:nvPr/>
        </p:nvSpPr>
        <p:spPr>
          <a:xfrm>
            <a:off x="955040" y="3708400"/>
            <a:ext cx="6705600" cy="2621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CAPP (Circuit Acceptance Probability Problem)</a:t>
            </a:r>
            <a:endParaRPr lang="zh-CN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/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/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blipFill>
                <a:blip r:embed="rId7"/>
                <a:stretch>
                  <a:fillRect l="-2970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/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estimation of the accept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additive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1/6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blipFill>
                <a:blip r:embed="rId8"/>
                <a:stretch>
                  <a:fillRect l="-1923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/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038A24-C3E1-920E-08E6-A9FD144FB734}"/>
              </a:ext>
            </a:extLst>
          </p:cNvPr>
          <p:cNvCxnSpPr>
            <a:cxnSpLocks/>
          </p:cNvCxnSpPr>
          <p:nvPr/>
        </p:nvCxnSpPr>
        <p:spPr>
          <a:xfrm>
            <a:off x="3840480" y="4172370"/>
            <a:ext cx="0" cy="215731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/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algorithms: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6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21" grpId="0"/>
      <p:bldP spid="22" grpId="0"/>
      <p:bldP spid="2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[Williams’10, 11]: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non-trivial algorithm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-CAPP, then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𝐍𝐄𝐗𝐏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b="0" i="1" smtClean="0">
                          <a:solidFill>
                            <a:srgbClr val="F359D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ℭ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AF4959-3C82-21F7-6F5D-BBFFB2B1A0BC}"/>
                  </a:ext>
                </a:extLst>
              </p:cNvPr>
              <p:cNvSpPr/>
              <p:nvPr/>
            </p:nvSpPr>
            <p:spPr>
              <a:xfrm>
                <a:off x="955040" y="3708400"/>
                <a:ext cx="6705600" cy="26212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000" b="1" i="0" u="sng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-CAPP (Circuit Acceptance Probability Problem)</a:t>
                </a:r>
                <a:endParaRPr lang="zh-CN" altLang="en-US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AF4959-3C82-21F7-6F5D-BBFFB2B1A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" y="3708400"/>
                <a:ext cx="6705600" cy="2621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/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/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blipFill>
                <a:blip r:embed="rId6"/>
                <a:stretch>
                  <a:fillRect l="-2970" t="-5660" r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/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estimation of the accept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additive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1/6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blipFill>
                <a:blip r:embed="rId7"/>
                <a:stretch>
                  <a:fillRect l="-1923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/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038A24-C3E1-920E-08E6-A9FD144FB734}"/>
              </a:ext>
            </a:extLst>
          </p:cNvPr>
          <p:cNvCxnSpPr>
            <a:cxnSpLocks/>
          </p:cNvCxnSpPr>
          <p:nvPr/>
        </p:nvCxnSpPr>
        <p:spPr>
          <a:xfrm>
            <a:off x="3840480" y="4172370"/>
            <a:ext cx="0" cy="215731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/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algorithms: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://people.csail.mit.edu/rrw/me.jpg">
            <a:extLst>
              <a:ext uri="{FF2B5EF4-FFF2-40B4-BE49-F238E27FC236}">
                <a16:creationId xmlns:a16="http://schemas.microsoft.com/office/drawing/2014/main" id="{C515316D-C3CA-2366-3EDE-B0B39E90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41" y="1690688"/>
            <a:ext cx="1636904" cy="109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0623528-D548-E10D-D7E2-0FB8F4D4298F}"/>
              </a:ext>
            </a:extLst>
          </p:cNvPr>
          <p:cNvCxnSpPr/>
          <p:nvPr/>
        </p:nvCxnSpPr>
        <p:spPr>
          <a:xfrm>
            <a:off x="5059680" y="2672080"/>
            <a:ext cx="1564640" cy="24384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354B9E-6846-442B-4254-EA71739AF5F4}"/>
                  </a:ext>
                </a:extLst>
              </p:cNvPr>
              <p:cNvSpPr txBox="1"/>
              <p:nvPr/>
            </p:nvSpPr>
            <p:spPr>
              <a:xfrm>
                <a:off x="5175066" y="2943827"/>
                <a:ext cx="2394134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(for this talk)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354B9E-6846-442B-4254-EA71739AF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66" y="2943827"/>
                <a:ext cx="2394134" cy="468205"/>
              </a:xfrm>
              <a:prstGeom prst="rect">
                <a:avLst/>
              </a:prstGeom>
              <a:blipFill>
                <a:blip r:embed="rId11"/>
                <a:stretch>
                  <a:fillRect l="-763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2394BC-96E2-6800-3E44-714AB9240014}"/>
                  </a:ext>
                </a:extLst>
              </p:cNvPr>
              <p:cNvSpPr txBox="1"/>
              <p:nvPr/>
            </p:nvSpPr>
            <p:spPr>
              <a:xfrm>
                <a:off x="8451667" y="2876113"/>
                <a:ext cx="2394134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“typical”)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2394BC-96E2-6800-3E44-714AB9240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67" y="2876113"/>
                <a:ext cx="239413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</a:t>
                </a:r>
                <a:b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3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Range Avoidance for Truth Table Generator</a:t>
                </a:r>
                <a:endParaRPr lang="zh-CN" altLang="en-US" sz="3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7B27B7-6C61-8110-852E-B8B6181C82B7}"/>
              </a:ext>
            </a:extLst>
          </p:cNvPr>
          <p:cNvGrpSpPr/>
          <p:nvPr/>
        </p:nvGrpSpPr>
        <p:grpSpPr>
          <a:xfrm>
            <a:off x="472440" y="2316480"/>
            <a:ext cx="4998720" cy="3606800"/>
            <a:chOff x="838200" y="2082800"/>
            <a:chExt cx="4998720" cy="36068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3AC1DD4-7CD0-FB8A-8DF6-05D022D4F9EE}"/>
                </a:ext>
              </a:extLst>
            </p:cNvPr>
            <p:cNvSpPr/>
            <p:nvPr/>
          </p:nvSpPr>
          <p:spPr>
            <a:xfrm>
              <a:off x="838200" y="2082800"/>
              <a:ext cx="4998720" cy="3606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Truth table generator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34FD714-B5F3-7F96-0D54-5B4AD41F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4420" y="4760252"/>
              <a:ext cx="841684" cy="888444"/>
            </a:xfrm>
            <a:prstGeom prst="rect">
              <a:avLst/>
            </a:prstGeom>
          </p:spPr>
        </p:pic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C72873E6-7451-0111-972D-DF69F00164FB}"/>
                </a:ext>
              </a:extLst>
            </p:cNvPr>
            <p:cNvSpPr/>
            <p:nvPr/>
          </p:nvSpPr>
          <p:spPr>
            <a:xfrm rot="10800000">
              <a:off x="1776423" y="3391610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75FA22B-E62A-9E87-7775-E172DDBAB131}"/>
                    </a:ext>
                  </a:extLst>
                </p:cNvPr>
                <p:cNvSpPr txBox="1"/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1" i="0" smtClean="0">
                                    <a:latin typeface="Cambria Math" panose="02040503050406030204" pitchFamily="18" charset="0"/>
                                  </a:rPr>
                                  <m:t>𝐀𝐂𝐂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75FA22B-E62A-9E87-7775-E172DDBAB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blipFill>
                  <a:blip r:embed="rId5"/>
                  <a:stretch>
                    <a:fillRect r="-195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EAA8D5-1CCD-9B12-5CFA-F835F0D13025}"/>
                    </a:ext>
                  </a:extLst>
                </p:cNvPr>
                <p:cNvSpPr txBox="1"/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Description of 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EAA8D5-1CCD-9B12-5CFA-F835F0D13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410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675E959-1EFB-F1F1-F537-1DA1A4C25DAA}"/>
                    </a:ext>
                  </a:extLst>
                </p:cNvPr>
                <p:cNvSpPr txBox="1"/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01100010011………………001010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675E959-1EFB-F1F1-F537-1DA1A4C25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347C3E9-B4E7-9825-DFDE-AD4C5F5514FC}"/>
                    </a:ext>
                  </a:extLst>
                </p:cNvPr>
                <p:cNvSpPr txBox="1"/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Truth table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347C3E9-B4E7-9825-DFDE-AD4C5F551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125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6BD1BC7-7B7D-28F8-668D-980DF014BDC2}"/>
                  </a:ext>
                </a:extLst>
              </p:cNvPr>
              <p:cNvSpPr txBox="1"/>
              <p:nvPr/>
            </p:nvSpPr>
            <p:spPr>
              <a:xfrm>
                <a:off x="6355082" y="2082800"/>
                <a:ext cx="4824680" cy="121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range avoidance problem, for the specific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6BD1BC7-7B7D-28F8-668D-980DF014B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2" y="2082800"/>
                <a:ext cx="4824680" cy="1211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862A86-FAF2-E5F1-7AF9-DC032AA00CA7}"/>
                  </a:ext>
                </a:extLst>
              </p:cNvPr>
              <p:cNvSpPr txBox="1"/>
              <p:nvPr/>
            </p:nvSpPr>
            <p:spPr>
              <a:xfrm>
                <a:off x="6064610" y="3599702"/>
                <a:ext cx="292257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just a reformulation of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862A86-FAF2-E5F1-7AF9-DC032AA0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10" y="3599702"/>
                <a:ext cx="292257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7AF5B5-E6F5-6EB4-EFF9-0DAF255902A0}"/>
                  </a:ext>
                </a:extLst>
              </p:cNvPr>
              <p:cNvSpPr txBox="1"/>
              <p:nvPr/>
            </p:nvSpPr>
            <p:spPr>
              <a:xfrm>
                <a:off x="6064610" y="4584624"/>
                <a:ext cx="5836628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anything special about the truth table generator?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about other instances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7AF5B5-E6F5-6EB4-EFF9-0DAF2559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10" y="4584624"/>
                <a:ext cx="5836628" cy="1569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79363-BE14-ED09-4171-5DA9E7EA0E63}"/>
                  </a:ext>
                </a:extLst>
              </p:cNvPr>
              <p:cNvSpPr txBox="1"/>
              <p:nvPr/>
            </p:nvSpPr>
            <p:spPr>
              <a:xfrm>
                <a:off x="9283347" y="3310026"/>
                <a:ext cx="2617891" cy="5270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1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means poly-time algorithms with an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79363-BE14-ED09-4171-5DA9E7EA0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347" y="3310026"/>
                <a:ext cx="2617891" cy="527004"/>
              </a:xfrm>
              <a:prstGeom prst="rect">
                <a:avLst/>
              </a:prstGeom>
              <a:blipFill>
                <a:blip r:embed="rId12"/>
                <a:stretch>
                  <a:fillRect l="-699" t="-1163" b="-116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RSW22: Algorithmic Method for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structures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梯形 4">
            <a:extLst>
              <a:ext uri="{FF2B5EF4-FFF2-40B4-BE49-F238E27FC236}">
                <a16:creationId xmlns:a16="http://schemas.microsoft.com/office/drawing/2014/main" id="{25C67B60-244F-843B-4E98-886D55B2BD19}"/>
              </a:ext>
            </a:extLst>
          </p:cNvPr>
          <p:cNvSpPr/>
          <p:nvPr/>
        </p:nvSpPr>
        <p:spPr>
          <a:xfrm rot="10800000">
            <a:off x="902883" y="3401236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5DAB50-2E63-DD20-1AF2-AB64EDC666A4}"/>
              </a:ext>
            </a:extLst>
          </p:cNvPr>
          <p:cNvSpPr txBox="1"/>
          <p:nvPr/>
        </p:nvSpPr>
        <p:spPr>
          <a:xfrm>
            <a:off x="902880" y="3008920"/>
            <a:ext cx="3687419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779384-1FB5-CE91-77A2-C34E4ADB5407}"/>
              </a:ext>
            </a:extLst>
          </p:cNvPr>
          <p:cNvSpPr txBox="1"/>
          <p:nvPr/>
        </p:nvSpPr>
        <p:spPr>
          <a:xfrm>
            <a:off x="1413089" y="4809468"/>
            <a:ext cx="2681833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/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a data 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Hamming weight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oracle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/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/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Hamming Weight Est.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truth table generator)!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5FF16C0-BCD9-CCB0-D150-AF7353A71B7D}"/>
              </a:ext>
            </a:extLst>
          </p:cNvPr>
          <p:cNvSpPr txBox="1"/>
          <p:nvPr/>
        </p:nvSpPr>
        <p:spPr>
          <a:xfrm>
            <a:off x="6358139" y="5674449"/>
            <a:ext cx="403241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 generalizes Williams’s Algorithmic Method!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1813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from Satisfying-Pairs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 is hard and RSW didn’t have good unconditional results, but…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algorithms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3656" y="3648299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624572" y="5607447"/>
                <a:ext cx="3974738" cy="7194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Satisfying-Pairs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72" y="5607447"/>
                <a:ext cx="3974738" cy="7194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6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-Avoidance from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(Implicit in previous work): There is a non-trivial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3656" y="3648299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562356" y="5404230"/>
                <a:ext cx="3974738" cy="10211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result recovers the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(Chen-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-Williams, FOCS’20)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356" y="5404230"/>
                <a:ext cx="3974738" cy="10211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7B5C0C-491D-C6FE-843A-7FF4824429E3}"/>
                  </a:ext>
                </a:extLst>
              </p:cNvPr>
              <p:cNvSpPr txBox="1"/>
              <p:nvPr/>
            </p:nvSpPr>
            <p:spPr>
              <a:xfrm>
                <a:off x="7072774" y="2699279"/>
                <a:ext cx="3568148" cy="355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input circuits of stretch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polylog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7B5C0C-491D-C6FE-843A-7FF48244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774" y="2699279"/>
                <a:ext cx="3568148" cy="35522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1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CN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Circuit Lower Bounds</a:t>
                </a:r>
                <a:br>
                  <a:rPr lang="en-US" altLang="zh-CN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Remote Point for Truth Table Generator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99722912-E86C-ADE1-2656-1134B9A630E9}"/>
              </a:ext>
            </a:extLst>
          </p:cNvPr>
          <p:cNvGrpSpPr/>
          <p:nvPr/>
        </p:nvGrpSpPr>
        <p:grpSpPr>
          <a:xfrm>
            <a:off x="472440" y="2316480"/>
            <a:ext cx="4998720" cy="3606800"/>
            <a:chOff x="838200" y="2082800"/>
            <a:chExt cx="4998720" cy="36068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1F674BD-615F-8E7D-3FFD-AEAB4DC86AB1}"/>
                </a:ext>
              </a:extLst>
            </p:cNvPr>
            <p:cNvSpPr/>
            <p:nvPr/>
          </p:nvSpPr>
          <p:spPr>
            <a:xfrm>
              <a:off x="838200" y="2082800"/>
              <a:ext cx="4998720" cy="3606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Truth table generator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C0DD426-215B-4E7E-1EA1-1F1FC693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4420" y="4760252"/>
              <a:ext cx="841684" cy="888444"/>
            </a:xfrm>
            <a:prstGeom prst="rect">
              <a:avLst/>
            </a:prstGeom>
          </p:spPr>
        </p:pic>
        <p:sp>
          <p:nvSpPr>
            <p:cNvPr id="45" name="梯形 44">
              <a:extLst>
                <a:ext uri="{FF2B5EF4-FFF2-40B4-BE49-F238E27FC236}">
                  <a16:creationId xmlns:a16="http://schemas.microsoft.com/office/drawing/2014/main" id="{A8F917FF-790E-5118-E848-0CCE93701117}"/>
                </a:ext>
              </a:extLst>
            </p:cNvPr>
            <p:cNvSpPr/>
            <p:nvPr/>
          </p:nvSpPr>
          <p:spPr>
            <a:xfrm rot="10800000">
              <a:off x="1776423" y="3391610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EA2BE28E-B0A6-2087-16E1-A3AE05D9D326}"/>
                    </a:ext>
                  </a:extLst>
                </p:cNvPr>
                <p:cNvSpPr txBox="1"/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1" i="0" smtClean="0">
                                    <a:latin typeface="Cambria Math" panose="02040503050406030204" pitchFamily="18" charset="0"/>
                                  </a:rPr>
                                  <m:t>𝐀𝐂𝐂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75FA22B-E62A-9E87-7775-E172DDBAB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blipFill>
                  <a:blip r:embed="rId5"/>
                  <a:stretch>
                    <a:fillRect r="-195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35A5C4F7-1853-8AFA-C992-B20455B49BEA}"/>
                    </a:ext>
                  </a:extLst>
                </p:cNvPr>
                <p:cNvSpPr txBox="1"/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Description of 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EAA8D5-1CCD-9B12-5CFA-F835F0D13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410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5BCDDAAD-504D-A7C4-3C3F-E374E33C98F8}"/>
                    </a:ext>
                  </a:extLst>
                </p:cNvPr>
                <p:cNvSpPr txBox="1"/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01100010011………………001010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675E959-1EFB-F1F1-F537-1DA1A4C25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0F1CB7A4-6650-A03C-70D8-7866D1324701}"/>
                    </a:ext>
                  </a:extLst>
                </p:cNvPr>
                <p:cNvSpPr txBox="1"/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Truth table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347C3E9-B4E7-9825-DFDE-AD4C5F551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125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17314CD-59E3-0572-F8C1-E6FE74544369}"/>
                  </a:ext>
                </a:extLst>
              </p:cNvPr>
              <p:cNvSpPr txBox="1"/>
              <p:nvPr/>
            </p:nvSpPr>
            <p:spPr>
              <a:xfrm>
                <a:off x="6355080" y="2681076"/>
                <a:ext cx="4782025" cy="121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remote point problem, for the specific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17314CD-59E3-0572-F8C1-E6FE74544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0" y="2681076"/>
                <a:ext cx="4782025" cy="1211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82F4A2C-09B2-CF9C-3093-9C9E3E1C142F}"/>
                  </a:ext>
                </a:extLst>
              </p:cNvPr>
              <p:cNvSpPr txBox="1"/>
              <p:nvPr/>
            </p:nvSpPr>
            <p:spPr>
              <a:xfrm>
                <a:off x="6355080" y="4379600"/>
                <a:ext cx="4846319" cy="129817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just a reformulation of almost-everywhere average-case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circuits </a:t>
                </a:r>
              </a:p>
              <a:p>
                <a:pPr algn="r"/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Chen-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-Williams, FOCS’20)</a:t>
                </a:r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82F4A2C-09B2-CF9C-3093-9C9E3E1C1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0" y="4379600"/>
                <a:ext cx="4846319" cy="1298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8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Remote Point from Satisfying Pairs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circuit class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A4DD118-8A96-A1EE-55D2-E890626D9793}"/>
                  </a:ext>
                </a:extLst>
              </p:cNvPr>
              <p:cNvSpPr txBox="1"/>
              <p:nvPr/>
            </p:nvSpPr>
            <p:spPr>
              <a:xfrm>
                <a:off x="838198" y="2554530"/>
                <a:ext cx="8034339" cy="2639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(Informal)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non-trivial algorithm for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-Satisfying-Pairs, then there is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for Remote Point Problem of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circuit, when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output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much larger than the input length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remoteness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𝑝𝑜𝑙𝑦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A4DD118-8A96-A1EE-55D2-E890626D9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554530"/>
                <a:ext cx="8034339" cy="2639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思想气泡: 云 9">
            <a:extLst>
              <a:ext uri="{FF2B5EF4-FFF2-40B4-BE49-F238E27FC236}">
                <a16:creationId xmlns:a16="http://schemas.microsoft.com/office/drawing/2014/main" id="{CB1B3D59-CE56-4F72-4F77-B6B8A2B4EE54}"/>
              </a:ext>
            </a:extLst>
          </p:cNvPr>
          <p:cNvSpPr/>
          <p:nvPr/>
        </p:nvSpPr>
        <p:spPr>
          <a:xfrm>
            <a:off x="6394845" y="1950244"/>
            <a:ext cx="4727974" cy="1478756"/>
          </a:xfrm>
          <a:prstGeom prst="cloudCallout">
            <a:avLst>
              <a:gd name="adj1" fmla="val -90914"/>
              <a:gd name="adj2" fmla="val 103080"/>
            </a:avLst>
          </a:prstGeom>
          <a:solidFill>
            <a:srgbClr val="A1CB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Depending on the parameter of the Satisfying Pairs algorithm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思想气泡: 云 10">
            <a:extLst>
              <a:ext uri="{FF2B5EF4-FFF2-40B4-BE49-F238E27FC236}">
                <a16:creationId xmlns:a16="http://schemas.microsoft.com/office/drawing/2014/main" id="{8BF40278-6A23-3CF3-3F5B-A31D60484848}"/>
              </a:ext>
            </a:extLst>
          </p:cNvPr>
          <p:cNvSpPr/>
          <p:nvPr/>
        </p:nvSpPr>
        <p:spPr>
          <a:xfrm>
            <a:off x="1103707" y="5379244"/>
            <a:ext cx="3425431" cy="1478756"/>
          </a:xfrm>
          <a:prstGeom prst="cloudCallout">
            <a:avLst>
              <a:gd name="adj1" fmla="val 35347"/>
              <a:gd name="adj2" fmla="val -66002"/>
            </a:avLst>
          </a:prstGeom>
          <a:solidFill>
            <a:srgbClr val="A1CB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“Strong average-case lower bounds”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78841F-A76B-274D-F152-B2D4D7D981BB}"/>
                  </a:ext>
                </a:extLst>
              </p:cNvPr>
              <p:cNvSpPr txBox="1"/>
              <p:nvPr/>
            </p:nvSpPr>
            <p:spPr>
              <a:xfrm>
                <a:off x="4794646" y="4409356"/>
                <a:ext cx="6874670" cy="20835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 (Informal)</a:t>
                </a:r>
              </a:p>
              <a:p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an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algorithm for Remote Point Problem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𝐀𝐂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circuits with parameters strong enough to recover best known strong average-case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[CLW20].</a:t>
                </a:r>
                <a:endParaRPr lang="en-US" altLang="zh-C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78841F-A76B-274D-F152-B2D4D7D98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646" y="4409356"/>
                <a:ext cx="6874670" cy="2083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3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Or: How hard is it to find a hay in a haystack?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07104"/>
            <a:ext cx="2068304" cy="86184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9279146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Technical Overview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Technical Overview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Very rough intuition…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307104"/>
            <a:ext cx="2068304" cy="86184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9279146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Technical Overview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intable Warning Sign – Free Printable Signs">
            <a:extLst>
              <a:ext uri="{FF2B5EF4-FFF2-40B4-BE49-F238E27FC236}">
                <a16:creationId xmlns:a16="http://schemas.microsoft.com/office/drawing/2014/main" id="{3DF6E783-7FA0-19B3-E990-788C36A1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77" b="87348" l="16156" r="83608">
                        <a14:foregroundMark x1="49764" y1="14177" x2="49764" y2="14482"/>
                        <a14:foregroundMark x1="49292" y1="16006" x2="50825" y2="16006"/>
                        <a14:foregroundMark x1="20873" y1="77591" x2="22524" y2="85366"/>
                        <a14:foregroundMark x1="22524" y1="85366" x2="22524" y2="85366"/>
                        <a14:foregroundMark x1="18986" y1="81707" x2="18632" y2="85976"/>
                        <a14:foregroundMark x1="17217" y1="80793" x2="16156" y2="85366"/>
                        <a14:foregroundMark x1="20401" y1="87195" x2="25825" y2="87348"/>
                        <a14:foregroundMark x1="83608" y1="82622" x2="82901" y2="8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8499" r="12618" b="8613"/>
          <a:stretch/>
        </p:blipFill>
        <p:spPr bwMode="auto">
          <a:xfrm>
            <a:off x="831850" y="4653756"/>
            <a:ext cx="354013" cy="3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Main Idea for Range Avoidance</a:t>
            </a:r>
            <a:endParaRPr lang="zh-CN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76D170-56D9-7CB7-523F-8058DD450918}"/>
                  </a:ext>
                </a:extLst>
              </p:cNvPr>
              <p:cNvSpPr txBox="1"/>
              <p:nvPr/>
            </p:nvSpPr>
            <p:spPr>
              <a:xfrm>
                <a:off x="836215" y="2730413"/>
                <a:ext cx="3354785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any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NTIME[T]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76D170-56D9-7CB7-523F-8058DD45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15" y="2730413"/>
                <a:ext cx="335478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:a16="http://schemas.microsoft.com/office/drawing/2014/main" id="{DF3A95E7-8D0C-03A3-BE66-AE09E7708FE3}"/>
              </a:ext>
            </a:extLst>
          </p:cNvPr>
          <p:cNvSpPr txBox="1"/>
          <p:nvPr/>
        </p:nvSpPr>
        <p:spPr>
          <a:xfrm>
            <a:off x="4389075" y="2115393"/>
            <a:ext cx="6964725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(Almost) Rectangular PCPP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PCPP system with the following feature: </a:t>
            </a:r>
          </a:p>
          <a:p>
            <a:pPr marL="457200" indent="-457200"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proof is a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  <a:p>
            <a:pPr marL="457200" indent="-457200"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queries are (almost)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rectangularly</a:t>
            </a:r>
          </a:p>
        </p:txBody>
      </p:sp>
      <p:sp>
        <p:nvSpPr>
          <p:cNvPr id="47" name="思想气泡: 云 46">
            <a:extLst>
              <a:ext uri="{FF2B5EF4-FFF2-40B4-BE49-F238E27FC236}">
                <a16:creationId xmlns:a16="http://schemas.microsoft.com/office/drawing/2014/main" id="{C4A62573-AE32-0161-9F08-AB53A4BD2690}"/>
              </a:ext>
            </a:extLst>
          </p:cNvPr>
          <p:cNvSpPr/>
          <p:nvPr/>
        </p:nvSpPr>
        <p:spPr>
          <a:xfrm>
            <a:off x="7560069" y="3995825"/>
            <a:ext cx="4225531" cy="1478756"/>
          </a:xfrm>
          <a:prstGeom prst="cloudCallout">
            <a:avLst>
              <a:gd name="adj1" fmla="val -38666"/>
              <a:gd name="adj2" fmla="val -60921"/>
            </a:avLst>
          </a:prstGeom>
          <a:solidFill>
            <a:srgbClr val="A1CB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The row and column index are generated (almost) independently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51" name="箭头: 下 50">
            <a:extLst>
              <a:ext uri="{FF2B5EF4-FFF2-40B4-BE49-F238E27FC236}">
                <a16:creationId xmlns:a16="http://schemas.microsoft.com/office/drawing/2014/main" id="{7D1E9136-C5AF-1115-3BD6-2B16F573150A}"/>
              </a:ext>
            </a:extLst>
          </p:cNvPr>
          <p:cNvSpPr/>
          <p:nvPr/>
        </p:nvSpPr>
        <p:spPr>
          <a:xfrm>
            <a:off x="2234207" y="3445192"/>
            <a:ext cx="558800" cy="550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B9E9835-3249-D0AB-A83F-C562A46564EB}"/>
                  </a:ext>
                </a:extLst>
              </p:cNvPr>
              <p:cNvSpPr txBox="1"/>
              <p:nvPr/>
            </p:nvSpPr>
            <p:spPr>
              <a:xfrm>
                <a:off x="836215" y="4047067"/>
                <a:ext cx="6208052" cy="25124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“Easy Witness” = proof matrix of form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B9E9835-3249-D0AB-A83F-C562A465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15" y="4047067"/>
                <a:ext cx="6208052" cy="2512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108858A-B69E-393B-50BB-B9013AC87FBC}"/>
                  </a:ext>
                </a:extLst>
              </p:cNvPr>
              <p:cNvSpPr txBox="1"/>
              <p:nvPr/>
            </p:nvSpPr>
            <p:spPr>
              <a:xfrm>
                <a:off x="836215" y="2115393"/>
                <a:ext cx="3354785" cy="4748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0" dirty="0"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108858A-B69E-393B-50BB-B9013AC87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15" y="2115393"/>
                <a:ext cx="3354785" cy="474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思想气泡: 云 53">
                <a:extLst>
                  <a:ext uri="{FF2B5EF4-FFF2-40B4-BE49-F238E27FC236}">
                    <a16:creationId xmlns:a16="http://schemas.microsoft.com/office/drawing/2014/main" id="{EC413259-76C4-7B85-A5CA-9AC6558E6125}"/>
                  </a:ext>
                </a:extLst>
              </p:cNvPr>
              <p:cNvSpPr/>
              <p:nvPr/>
            </p:nvSpPr>
            <p:spPr>
              <a:xfrm>
                <a:off x="6417735" y="5442914"/>
                <a:ext cx="4995332" cy="1357754"/>
              </a:xfrm>
              <a:prstGeom prst="cloudCallout">
                <a:avLst>
                  <a:gd name="adj1" fmla="val -67119"/>
                  <a:gd name="adj2" fmla="val -42599"/>
                </a:avLst>
              </a:prstGeom>
              <a:solidFill>
                <a:srgbClr val="A1CB8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ysClr val="windowText" lastClr="00000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th</a:t>
                </a:r>
                <a:r>
                  <a:rPr lang="en-US" altLang="zh-CN" dirty="0">
                    <a:solidFill>
                      <a:sysClr val="windowText" lastClr="000000"/>
                    </a:solidFill>
                  </a:rPr>
                  <a:t> row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th</a:t>
                </a:r>
                <a:r>
                  <a:rPr lang="en-US" altLang="zh-CN" dirty="0">
                    <a:solidFill>
                      <a:sysClr val="windowText" lastClr="000000"/>
                    </a:solidFill>
                  </a:rPr>
                  <a:t> column is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US" altLang="zh-CN" dirty="0" err="1">
                    <a:solidFill>
                      <a:sysClr val="windowText" lastClr="000000"/>
                    </a:solidFill>
                  </a:rPr>
                  <a:t>th</a:t>
                </a:r>
                <a:r>
                  <a:rPr lang="en-US" altLang="zh-CN" dirty="0">
                    <a:solidFill>
                      <a:sysClr val="windowText" lastClr="000000"/>
                    </a:solidFill>
                  </a:rPr>
                  <a:t> output bit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思想气泡: 云 53">
                <a:extLst>
                  <a:ext uri="{FF2B5EF4-FFF2-40B4-BE49-F238E27FC236}">
                    <a16:creationId xmlns:a16="http://schemas.microsoft.com/office/drawing/2014/main" id="{EC413259-76C4-7B85-A5CA-9AC6558E6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735" y="5442914"/>
                <a:ext cx="4995332" cy="1357754"/>
              </a:xfrm>
              <a:prstGeom prst="cloudCallout">
                <a:avLst>
                  <a:gd name="adj1" fmla="val -67119"/>
                  <a:gd name="adj2" fmla="val -4259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1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5" grpId="0" animBg="1"/>
      <p:bldP spid="47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Main Idea for Range Avoidance</a:t>
            </a:r>
            <a:endParaRPr lang="zh-CN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B9E9835-3249-D0AB-A83F-C562A46564EB}"/>
                  </a:ext>
                </a:extLst>
              </p:cNvPr>
              <p:cNvSpPr txBox="1"/>
              <p:nvPr/>
            </p:nvSpPr>
            <p:spPr>
              <a:xfrm>
                <a:off x="465667" y="2172758"/>
                <a:ext cx="5257800" cy="25124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“Easy Witness” = proof matrix of form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B9E9835-3249-D0AB-A83F-C562A465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7" y="2172758"/>
                <a:ext cx="5257800" cy="2512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248A7D-F590-E484-4F3E-9E52A2819FB9}"/>
                  </a:ext>
                </a:extLst>
              </p:cNvPr>
              <p:cNvSpPr txBox="1"/>
              <p:nvPr/>
            </p:nvSpPr>
            <p:spPr>
              <a:xfrm>
                <a:off x="6112933" y="2172758"/>
                <a:ext cx="5613400" cy="322505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PCPP Verification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be # of queries, 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→{0,1}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decision circuit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𝜄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seed.row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𝜄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∈[ℓ]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by </a:t>
                </a:r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seed.col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0" i="0" dirty="0">
                    <a:latin typeface="+mj-lt"/>
                    <a:cs typeface="Arial" panose="020B0604020202020204" pitchFamily="34" charset="0"/>
                  </a:rPr>
                  <a:t>(Let’s ignore the queries to input    )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iff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248A7D-F590-E484-4F3E-9E52A2819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33" y="2172758"/>
                <a:ext cx="5613400" cy="3225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形 6" descr="露齿笑的脸轮廓 纯色填充">
            <a:extLst>
              <a:ext uri="{FF2B5EF4-FFF2-40B4-BE49-F238E27FC236}">
                <a16:creationId xmlns:a16="http://schemas.microsoft.com/office/drawing/2014/main" id="{AE74EAC3-8826-6C70-99E8-BF2D6846D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6399" y="4555064"/>
            <a:ext cx="372533" cy="372533"/>
          </a:xfrm>
          <a:prstGeom prst="rect">
            <a:avLst/>
          </a:prstGeom>
        </p:spPr>
      </p:pic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945E5F42-C965-E280-B526-54FB3DF5B423}"/>
              </a:ext>
            </a:extLst>
          </p:cNvPr>
          <p:cNvSpPr/>
          <p:nvPr/>
        </p:nvSpPr>
        <p:spPr>
          <a:xfrm>
            <a:off x="177799" y="4812237"/>
            <a:ext cx="6104469" cy="1866904"/>
          </a:xfrm>
          <a:prstGeom prst="cloudCallout">
            <a:avLst>
              <a:gd name="adj1" fmla="val 49957"/>
              <a:gd name="adj2" fmla="val -606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PCPP verification of “easy witnesses” can be modeled as Satisfying Pairs!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76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Main Idea for Range Avoidance</a:t>
            </a:r>
            <a:endParaRPr lang="zh-CN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B2CDD7-791C-25D6-2FBA-E5576B76A3BF}"/>
              </a:ext>
            </a:extLst>
          </p:cNvPr>
          <p:cNvSpPr txBox="1"/>
          <p:nvPr/>
        </p:nvSpPr>
        <p:spPr>
          <a:xfrm>
            <a:off x="6460066" y="2151544"/>
            <a:ext cx="42164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Non-trivial algorithm for Satisfying Pairs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1C678C-C25B-9E4C-3532-860600A8C8D3}"/>
              </a:ext>
            </a:extLst>
          </p:cNvPr>
          <p:cNvSpPr txBox="1"/>
          <p:nvPr/>
        </p:nvSpPr>
        <p:spPr>
          <a:xfrm>
            <a:off x="1142999" y="2151545"/>
            <a:ext cx="44365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PCPP Verification of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 easy witness by Satisfying Pairs</a:t>
            </a:r>
          </a:p>
        </p:txBody>
      </p:sp>
      <p:sp>
        <p:nvSpPr>
          <p:cNvPr id="6" name="加号 5">
            <a:extLst>
              <a:ext uri="{FF2B5EF4-FFF2-40B4-BE49-F238E27FC236}">
                <a16:creationId xmlns:a16="http://schemas.microsoft.com/office/drawing/2014/main" id="{A3F1C489-5A00-C92B-5EDF-5F94E73F409B}"/>
              </a:ext>
            </a:extLst>
          </p:cNvPr>
          <p:cNvSpPr/>
          <p:nvPr/>
        </p:nvSpPr>
        <p:spPr>
          <a:xfrm>
            <a:off x="5805037" y="2345267"/>
            <a:ext cx="531127" cy="5311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C6EF9ADE-109C-20DF-690A-EF7EB5615058}"/>
              </a:ext>
            </a:extLst>
          </p:cNvPr>
          <p:cNvSpPr/>
          <p:nvPr/>
        </p:nvSpPr>
        <p:spPr>
          <a:xfrm rot="16200000">
            <a:off x="1389887" y="3181192"/>
            <a:ext cx="484632" cy="978408"/>
          </a:xfrm>
          <a:prstGeom prst="downArrow">
            <a:avLst>
              <a:gd name="adj1" fmla="val 290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02AE41-F034-CF27-D785-A9D1B0E12717}"/>
              </a:ext>
            </a:extLst>
          </p:cNvPr>
          <p:cNvSpPr txBox="1"/>
          <p:nvPr/>
        </p:nvSpPr>
        <p:spPr>
          <a:xfrm>
            <a:off x="2243666" y="3251391"/>
            <a:ext cx="356137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Speedup over inputs with easy witness</a:t>
            </a:r>
          </a:p>
        </p:txBody>
      </p:sp>
      <p:sp>
        <p:nvSpPr>
          <p:cNvPr id="11" name="加号 10">
            <a:extLst>
              <a:ext uri="{FF2B5EF4-FFF2-40B4-BE49-F238E27FC236}">
                <a16:creationId xmlns:a16="http://schemas.microsoft.com/office/drawing/2014/main" id="{DA00748A-65C3-FD41-6B2F-C7294E8DAB10}"/>
              </a:ext>
            </a:extLst>
          </p:cNvPr>
          <p:cNvSpPr/>
          <p:nvPr/>
        </p:nvSpPr>
        <p:spPr>
          <a:xfrm>
            <a:off x="5999769" y="3428080"/>
            <a:ext cx="531127" cy="5311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B00001-8A59-1457-BD8B-2379F6BF0FB6}"/>
              </a:ext>
            </a:extLst>
          </p:cNvPr>
          <p:cNvSpPr txBox="1"/>
          <p:nvPr/>
        </p:nvSpPr>
        <p:spPr>
          <a:xfrm>
            <a:off x="6725628" y="3251390"/>
            <a:ext cx="42164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Non-deterministic time hierarchy [FS16,CLW20]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CEBF18-A0A7-6E92-CBA3-C78F2A4684B3}"/>
              </a:ext>
            </a:extLst>
          </p:cNvPr>
          <p:cNvSpPr txBox="1"/>
          <p:nvPr/>
        </p:nvSpPr>
        <p:spPr>
          <a:xfrm>
            <a:off x="2243665" y="4400059"/>
            <a:ext cx="356137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Existence of inputs without easy witness</a:t>
            </a: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C9C88CE7-8D8B-AB56-2E6D-41D38D20AD07}"/>
              </a:ext>
            </a:extLst>
          </p:cNvPr>
          <p:cNvSpPr/>
          <p:nvPr/>
        </p:nvSpPr>
        <p:spPr>
          <a:xfrm rot="16200000">
            <a:off x="1389887" y="4353677"/>
            <a:ext cx="484632" cy="978408"/>
          </a:xfrm>
          <a:prstGeom prst="downArrow">
            <a:avLst>
              <a:gd name="adj1" fmla="val 290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1E70860F-0245-1110-52C6-8FDBBB9992CF}"/>
              </a:ext>
            </a:extLst>
          </p:cNvPr>
          <p:cNvSpPr/>
          <p:nvPr/>
        </p:nvSpPr>
        <p:spPr>
          <a:xfrm rot="16200000">
            <a:off x="1389887" y="5525925"/>
            <a:ext cx="484632" cy="978408"/>
          </a:xfrm>
          <a:prstGeom prst="downArrow">
            <a:avLst>
              <a:gd name="adj1" fmla="val 290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F6B9105-E9F0-974E-75DB-45C52D9C956E}"/>
              </a:ext>
            </a:extLst>
          </p:cNvPr>
          <p:cNvSpPr txBox="1"/>
          <p:nvPr/>
        </p:nvSpPr>
        <p:spPr>
          <a:xfrm>
            <a:off x="2243665" y="5599631"/>
            <a:ext cx="356137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“Hard” witness must consist of a non-output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9656B1D-5C08-BD21-61AB-48E12F04C60C}"/>
                  </a:ext>
                </a:extLst>
              </p:cNvPr>
              <p:cNvSpPr txBox="1"/>
              <p:nvPr/>
            </p:nvSpPr>
            <p:spPr>
              <a:xfrm>
                <a:off x="6336164" y="4301006"/>
                <a:ext cx="4663998" cy="2129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Easy Witness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“Easy Witness” = proof matrix of form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9656B1D-5C08-BD21-61AB-48E12F04C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64" y="4301006"/>
                <a:ext cx="4663998" cy="2129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Main Idea for Remote Point</a:t>
            </a:r>
            <a:endParaRPr lang="zh-CN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33CE02D-F350-FF0B-A0FA-AA85EDDA0776}"/>
                  </a:ext>
                </a:extLst>
              </p:cNvPr>
              <p:cNvSpPr txBox="1"/>
              <p:nvPr/>
            </p:nvSpPr>
            <p:spPr>
              <a:xfrm>
                <a:off x="838200" y="2163193"/>
                <a:ext cx="4411133" cy="2129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Easy Witness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“Easy Witness” = proof matrix of form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33CE02D-F350-FF0B-A0FA-AA85EDDA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63193"/>
                <a:ext cx="4411133" cy="2129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下 9">
            <a:extLst>
              <a:ext uri="{FF2B5EF4-FFF2-40B4-BE49-F238E27FC236}">
                <a16:creationId xmlns:a16="http://schemas.microsoft.com/office/drawing/2014/main" id="{4668B441-655E-5D37-186A-F71E328874A6}"/>
              </a:ext>
            </a:extLst>
          </p:cNvPr>
          <p:cNvSpPr/>
          <p:nvPr/>
        </p:nvSpPr>
        <p:spPr>
          <a:xfrm rot="16200000">
            <a:off x="5673974" y="3001822"/>
            <a:ext cx="238178" cy="690541"/>
          </a:xfrm>
          <a:prstGeom prst="downArrow">
            <a:avLst>
              <a:gd name="adj1" fmla="val 29036"/>
              <a:gd name="adj2" fmla="val 107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CC3E63B-9C0D-24FC-72A6-D3F0DCF4B0C8}"/>
                  </a:ext>
                </a:extLst>
              </p:cNvPr>
              <p:cNvSpPr txBox="1"/>
              <p:nvPr/>
            </p:nvSpPr>
            <p:spPr>
              <a:xfrm>
                <a:off x="6336793" y="2009303"/>
                <a:ext cx="5101674" cy="24373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Easy Witness’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“Easy Witness” = proof matrix that is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close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be of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CC3E63B-9C0D-24FC-72A6-D3F0DCF4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3" y="2009303"/>
                <a:ext cx="5101674" cy="2437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55F22BC-714A-FF2E-068B-3337A50F5C97}"/>
              </a:ext>
            </a:extLst>
          </p:cNvPr>
          <p:cNvSpPr txBox="1"/>
          <p:nvPr/>
        </p:nvSpPr>
        <p:spPr>
          <a:xfrm>
            <a:off x="838200" y="4598501"/>
            <a:ext cx="6662351" cy="206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Smooth &amp; Rectangular PCPP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PCPP system with the following feature: </a:t>
            </a:r>
          </a:p>
          <a:p>
            <a:pPr marL="457200" indent="-457200"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proof is a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  <a:p>
            <a:pPr marL="457200" indent="-457200"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queries are (almost)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rectangularly</a:t>
            </a:r>
          </a:p>
          <a:p>
            <a:pPr marL="457200" indent="-457200">
              <a:buAutoNum type="arabi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tolerates errors in the proofs.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176B00-30EB-49EB-E6AB-6760BB25AD20}"/>
              </a:ext>
            </a:extLst>
          </p:cNvPr>
          <p:cNvSpPr txBox="1"/>
          <p:nvPr/>
        </p:nvSpPr>
        <p:spPr>
          <a:xfrm>
            <a:off x="7792429" y="5829607"/>
            <a:ext cx="364603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“Hard” witness must consist of a remote point</a:t>
            </a: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9D38E4BB-AEB9-6973-A69F-4B0E3B2AB9E7}"/>
              </a:ext>
            </a:extLst>
          </p:cNvPr>
          <p:cNvSpPr/>
          <p:nvPr/>
        </p:nvSpPr>
        <p:spPr>
          <a:xfrm>
            <a:off x="9454025" y="4871812"/>
            <a:ext cx="238178" cy="690541"/>
          </a:xfrm>
          <a:prstGeom prst="downArrow">
            <a:avLst>
              <a:gd name="adj1" fmla="val 29036"/>
              <a:gd name="adj2" fmla="val 107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20226548-CABD-F390-8477-C1A827C28755}"/>
                  </a:ext>
                </a:extLst>
              </p:cNvPr>
              <p:cNvSpPr/>
              <p:nvPr/>
            </p:nvSpPr>
            <p:spPr>
              <a:xfrm>
                <a:off x="3669957" y="3871007"/>
                <a:ext cx="7115433" cy="1576500"/>
              </a:xfrm>
              <a:prstGeom prst="cloudCallout">
                <a:avLst>
                  <a:gd name="adj1" fmla="val 34409"/>
                  <a:gd name="adj2" fmla="val 93852"/>
                </a:avLst>
              </a:prstGeom>
              <a:solidFill>
                <a:srgbClr val="A1CB8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ysClr val="windowText" lastClr="000000"/>
                    </a:solidFill>
                  </a:rPr>
                  <a:t>Yields remoteness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dirty="0">
                    <a:solidFill>
                      <a:sysClr val="windowText" lastClr="000000"/>
                    </a:solidFill>
                  </a:rPr>
                  <a:t>Can be amplified to ½-1/poly(n) with linear-sum decodable XOR lemma [CLW20]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20226548-CABD-F390-8477-C1A827C28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957" y="3871007"/>
                <a:ext cx="7115433" cy="1576500"/>
              </a:xfrm>
              <a:prstGeom prst="cloudCallout">
                <a:avLst>
                  <a:gd name="adj1" fmla="val 34409"/>
                  <a:gd name="adj2" fmla="val 93852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546143D-C496-23FD-D1E3-D94D361AFE5F}"/>
              </a:ext>
            </a:extLst>
          </p:cNvPr>
          <p:cNvSpPr txBox="1">
            <a:spLocks/>
          </p:cNvSpPr>
          <p:nvPr/>
        </p:nvSpPr>
        <p:spPr>
          <a:xfrm>
            <a:off x="838199" y="1915297"/>
            <a:ext cx="10515600" cy="4695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8A01DFC-A998-51EA-B1A0-56498F40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2769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88DE85B-B91B-0A7A-1972-01F8ABB5350C}"/>
              </a:ext>
            </a:extLst>
          </p:cNvPr>
          <p:cNvGrpSpPr/>
          <p:nvPr/>
        </p:nvGrpSpPr>
        <p:grpSpPr>
          <a:xfrm>
            <a:off x="1606985" y="3090778"/>
            <a:ext cx="3124714" cy="1284163"/>
            <a:chOff x="2004535" y="2948774"/>
            <a:chExt cx="3124714" cy="128416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89654FC-9E27-F7BA-9707-E31794DBDA46}"/>
                </a:ext>
              </a:extLst>
            </p:cNvPr>
            <p:cNvSpPr txBox="1"/>
            <p:nvPr/>
          </p:nvSpPr>
          <p:spPr>
            <a:xfrm>
              <a:off x="2369739" y="2948774"/>
              <a:ext cx="23943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Range Avoidance</a:t>
              </a:r>
              <a:endParaRPr lang="zh-CN" altLang="en-US" sz="20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6F260E3-3A9D-B0D7-57DA-9BF38133FFFF}"/>
                </a:ext>
              </a:extLst>
            </p:cNvPr>
            <p:cNvSpPr txBox="1"/>
            <p:nvPr/>
          </p:nvSpPr>
          <p:spPr>
            <a:xfrm>
              <a:off x="2576542" y="3389512"/>
              <a:ext cx="23943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e Point</a:t>
              </a:r>
              <a:endParaRPr lang="zh-CN" altLang="en-US" sz="20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338FD07-EF19-C405-86DC-F8C906B0FFD8}"/>
                </a:ext>
              </a:extLst>
            </p:cNvPr>
            <p:cNvSpPr txBox="1"/>
            <p:nvPr/>
          </p:nvSpPr>
          <p:spPr>
            <a:xfrm>
              <a:off x="2004535" y="3832827"/>
              <a:ext cx="31247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 Partia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l Truth Table</a:t>
              </a:r>
              <a:endParaRPr lang="zh-CN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8B88E28-977C-1B6C-53F4-3735F45B6D66}"/>
                  </a:ext>
                </a:extLst>
              </p:cNvPr>
              <p:cNvSpPr txBox="1"/>
              <p:nvPr/>
            </p:nvSpPr>
            <p:spPr>
              <a:xfrm>
                <a:off x="4311745" y="3530047"/>
                <a:ext cx="1253016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8B88E28-977C-1B6C-53F4-3735F45B6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45" y="3530047"/>
                <a:ext cx="1253016" cy="405624"/>
              </a:xfrm>
              <a:prstGeom prst="rect">
                <a:avLst/>
              </a:prstGeom>
              <a:blipFill>
                <a:blip r:embed="rId3"/>
                <a:stretch>
                  <a:fillRect l="-4854" t="-5970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E0026342-DC72-D113-F8A3-59067733B1C0}"/>
              </a:ext>
            </a:extLst>
          </p:cNvPr>
          <p:cNvSpPr txBox="1"/>
          <p:nvPr/>
        </p:nvSpPr>
        <p:spPr>
          <a:xfrm>
            <a:off x="679688" y="3505839"/>
            <a:ext cx="912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endParaRPr lang="zh-CN" altLang="en-US" sz="20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3815E24-B726-4CC1-295D-D8CD763C14DB}"/>
              </a:ext>
            </a:extLst>
          </p:cNvPr>
          <p:cNvSpPr txBox="1"/>
          <p:nvPr/>
        </p:nvSpPr>
        <p:spPr>
          <a:xfrm>
            <a:off x="5197439" y="3430843"/>
            <a:ext cx="3815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better-than-trivial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algorithms for 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Satisfying Pairs</a:t>
            </a:r>
            <a:endParaRPr lang="zh-CN" altLang="en-US" sz="2000" b="1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8E0B3FF-224A-892D-323F-A63D86123C6F}"/>
              </a:ext>
            </a:extLst>
          </p:cNvPr>
          <p:cNvSpPr/>
          <p:nvPr/>
        </p:nvSpPr>
        <p:spPr>
          <a:xfrm>
            <a:off x="1028622" y="1942866"/>
            <a:ext cx="4661664" cy="1053648"/>
          </a:xfrm>
          <a:prstGeom prst="roundRect">
            <a:avLst/>
          </a:prstGeom>
          <a:solidFill>
            <a:srgbClr val="FFD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ysClr val="windowText" lastClr="000000"/>
                </a:solidFill>
              </a:rPr>
              <a:t>As an analogue of the </a:t>
            </a:r>
            <a:r>
              <a:rPr lang="en-US" altLang="zh-CN" sz="2000" b="1" dirty="0">
                <a:solidFill>
                  <a:sysClr val="windowText" lastClr="000000"/>
                </a:solidFill>
              </a:rPr>
              <a:t>Algorithmic Method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 in circuit complexity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5970C7E9-B5E3-7237-9FA8-5E9A433345D3}"/>
                  </a:ext>
                </a:extLst>
              </p:cNvPr>
              <p:cNvSpPr/>
              <p:nvPr/>
            </p:nvSpPr>
            <p:spPr>
              <a:xfrm>
                <a:off x="6870359" y="5078484"/>
                <a:ext cx="4924166" cy="1002198"/>
              </a:xfrm>
              <a:prstGeom prst="roundRect">
                <a:avLst/>
              </a:prstGeom>
              <a:solidFill>
                <a:srgbClr val="FFDB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ysClr val="windowText" lastClr="000000"/>
                    </a:solidFill>
                  </a:rPr>
                  <a:t>Obtain unconditional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ysClr val="windowText" lastClr="000000"/>
                    </a:solidFill>
                  </a:rPr>
                  <a:t> algorithms for the problems restricted to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ysClr val="windowText" lastClr="000000"/>
                    </a:solidFill>
                  </a:rPr>
                  <a:t>circuits</a:t>
                </a:r>
                <a:endParaRPr lang="zh-CN" alt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5970C7E9-B5E3-7237-9FA8-5E9A43334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59" y="5078484"/>
                <a:ext cx="4924166" cy="1002198"/>
              </a:xfrm>
              <a:prstGeom prst="roundRect">
                <a:avLst/>
              </a:prstGeom>
              <a:blipFill>
                <a:blip r:embed="rId4"/>
                <a:stretch>
                  <a:fillRect r="-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50D9911-B556-928A-F84D-20776529319B}"/>
              </a:ext>
            </a:extLst>
          </p:cNvPr>
          <p:cNvCxnSpPr>
            <a:cxnSpLocks/>
          </p:cNvCxnSpPr>
          <p:nvPr/>
        </p:nvCxnSpPr>
        <p:spPr>
          <a:xfrm>
            <a:off x="7463482" y="4420036"/>
            <a:ext cx="281028" cy="39460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5763379C-F080-3A15-C2BF-04AD26E6BAA9}"/>
              </a:ext>
            </a:extLst>
          </p:cNvPr>
          <p:cNvSpPr txBox="1"/>
          <p:nvPr/>
        </p:nvSpPr>
        <p:spPr>
          <a:xfrm>
            <a:off x="7688308" y="43998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AND</a:t>
            </a:r>
            <a:endParaRPr lang="zh-CN" altLang="en-US" dirty="0"/>
          </a:p>
        </p:txBody>
      </p: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3E6EC3C9-72E2-F1BE-0D32-4201551FD9FC}"/>
              </a:ext>
            </a:extLst>
          </p:cNvPr>
          <p:cNvCxnSpPr>
            <a:cxnSpLocks/>
          </p:cNvCxnSpPr>
          <p:nvPr/>
        </p:nvCxnSpPr>
        <p:spPr>
          <a:xfrm flipV="1">
            <a:off x="10074875" y="3333933"/>
            <a:ext cx="0" cy="132387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EB8CDA7-DDDC-A744-4FF8-EDCC50DB61D6}"/>
              </a:ext>
            </a:extLst>
          </p:cNvPr>
          <p:cNvSpPr/>
          <p:nvPr/>
        </p:nvSpPr>
        <p:spPr>
          <a:xfrm>
            <a:off x="7457303" y="1939499"/>
            <a:ext cx="4188940" cy="11151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ysClr val="windowText" lastClr="000000"/>
                </a:solidFill>
              </a:rPr>
              <a:t>Open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: Imply solutions to concrete explicit construction problem?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85097F4-9AC9-1D70-34FF-38C463AE8565}"/>
              </a:ext>
            </a:extLst>
          </p:cNvPr>
          <p:cNvCxnSpPr>
            <a:cxnSpLocks/>
          </p:cNvCxnSpPr>
          <p:nvPr/>
        </p:nvCxnSpPr>
        <p:spPr>
          <a:xfrm flipH="1">
            <a:off x="5362832" y="5579583"/>
            <a:ext cx="1273382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645EFED-0F94-84EB-D394-4FA9D47449D0}"/>
              </a:ext>
            </a:extLst>
          </p:cNvPr>
          <p:cNvSpPr/>
          <p:nvPr/>
        </p:nvSpPr>
        <p:spPr>
          <a:xfrm>
            <a:off x="1006046" y="4984714"/>
            <a:ext cx="4188940" cy="11151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ysClr val="windowText" lastClr="000000"/>
                </a:solidFill>
              </a:rPr>
              <a:t>Open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: Unconditional results for stronger circuit classes &amp; stronger parameters (e.g. smaller stretch)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circuit class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Find explicit functions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PARITY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that requires large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general circuits, this is a difficult task 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 [LY22]: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 lower bound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any function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4"/>
                <a:stretch>
                  <a:fillRect l="-986" t="-2166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896" y="3914496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/>
              <p:nvPr/>
            </p:nvSpPr>
            <p:spPr>
              <a:xfrm>
                <a:off x="9652575" y="5752615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75" y="5752615"/>
                <a:ext cx="2262451" cy="631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rinning Face with Sweat on Google Noto Color Emoji ">
            <a:extLst>
              <a:ext uri="{FF2B5EF4-FFF2-40B4-BE49-F238E27FC236}">
                <a16:creationId xmlns:a16="http://schemas.microsoft.com/office/drawing/2014/main" id="{9039BAC9-5EA9-4B84-999A-FBE79240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76" y="2825198"/>
            <a:ext cx="484533" cy="4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B4BA330-AB03-73A3-4829-B906A08BE7C9}"/>
              </a:ext>
            </a:extLst>
          </p:cNvPr>
          <p:cNvSpPr/>
          <p:nvPr/>
        </p:nvSpPr>
        <p:spPr>
          <a:xfrm>
            <a:off x="4552122" y="3737113"/>
            <a:ext cx="695739" cy="4472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弯曲线形 6">
                <a:extLst>
                  <a:ext uri="{FF2B5EF4-FFF2-40B4-BE49-F238E27FC236}">
                    <a16:creationId xmlns:a16="http://schemas.microsoft.com/office/drawing/2014/main" id="{2C55970C-FFB9-8ABF-0EE3-3337A9840069}"/>
                  </a:ext>
                </a:extLst>
              </p:cNvPr>
              <p:cNvSpPr/>
              <p:nvPr/>
            </p:nvSpPr>
            <p:spPr>
              <a:xfrm>
                <a:off x="5466107" y="4406487"/>
                <a:ext cx="3488635" cy="1107106"/>
              </a:xfrm>
              <a:prstGeom prst="borderCallout2">
                <a:avLst>
                  <a:gd name="adj1" fmla="val 31319"/>
                  <a:gd name="adj2" fmla="val 214"/>
                  <a:gd name="adj3" fmla="val 31319"/>
                  <a:gd name="adj4" fmla="val -10399"/>
                  <a:gd name="adj5" fmla="val -18573"/>
                  <a:gd name="adj6" fmla="val -1646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标注: 弯曲线形 6">
                <a:extLst>
                  <a:ext uri="{FF2B5EF4-FFF2-40B4-BE49-F238E27FC236}">
                    <a16:creationId xmlns:a16="http://schemas.microsoft.com/office/drawing/2014/main" id="{2C55970C-FFB9-8ABF-0EE3-3337A9840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07" y="4406487"/>
                <a:ext cx="3488635" cy="1107106"/>
              </a:xfrm>
              <a:prstGeom prst="borderCallout2">
                <a:avLst>
                  <a:gd name="adj1" fmla="val 31319"/>
                  <a:gd name="adj2" fmla="val 214"/>
                  <a:gd name="adj3" fmla="val 31319"/>
                  <a:gd name="adj4" fmla="val -10399"/>
                  <a:gd name="adj5" fmla="val -18573"/>
                  <a:gd name="adj6" fmla="val -16468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04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any function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2102C41E-86F1-8753-8B0A-0EA17B13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4" y="2685949"/>
            <a:ext cx="209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7917DE7-429D-B2D9-9873-960638A9EE1E}"/>
              </a:ext>
            </a:extLst>
          </p:cNvPr>
          <p:cNvSpPr txBox="1"/>
          <p:nvPr/>
        </p:nvSpPr>
        <p:spPr>
          <a:xfrm>
            <a:off x="1796296" y="570299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Shannon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9">
                <a:extLst>
                  <a:ext uri="{FF2B5EF4-FFF2-40B4-BE49-F238E27FC236}">
                    <a16:creationId xmlns:a16="http://schemas.microsoft.com/office/drawing/2014/main" id="{76FC0AC3-0B36-48F4-AB02-977CFFBF17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754632"/>
                  </p:ext>
                </p:extLst>
              </p:nvPr>
            </p:nvGraphicFramePr>
            <p:xfrm>
              <a:off x="3862389" y="2685949"/>
              <a:ext cx="6159498" cy="91335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79749">
                      <a:extLst>
                        <a:ext uri="{9D8B030D-6E8A-4147-A177-3AD203B41FA5}">
                          <a16:colId xmlns:a16="http://schemas.microsoft.com/office/drawing/2014/main" val="2596686865"/>
                        </a:ext>
                      </a:extLst>
                    </a:gridCol>
                    <a:gridCol w="3079749">
                      <a:extLst>
                        <a:ext uri="{9D8B030D-6E8A-4147-A177-3AD203B41FA5}">
                          <a16:colId xmlns:a16="http://schemas.microsoft.com/office/drawing/2014/main" val="3865986094"/>
                        </a:ext>
                      </a:extLst>
                    </a:gridCol>
                  </a:tblGrid>
                  <a:tr h="462419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Functions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b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→{</m:t>
                              </m:r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Circuits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b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b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5967804"/>
                      </a:ext>
                    </a:extLst>
                  </a:tr>
                  <a:tr h="4509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rgbClr val="FFDB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/5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rgbClr val="FFDB9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0094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9">
                <a:extLst>
                  <a:ext uri="{FF2B5EF4-FFF2-40B4-BE49-F238E27FC236}">
                    <a16:creationId xmlns:a16="http://schemas.microsoft.com/office/drawing/2014/main" id="{76FC0AC3-0B36-48F4-AB02-977CFFBF17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754632"/>
                  </p:ext>
                </p:extLst>
              </p:nvPr>
            </p:nvGraphicFramePr>
            <p:xfrm>
              <a:off x="3862389" y="2685949"/>
              <a:ext cx="6159498" cy="91335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79749">
                      <a:extLst>
                        <a:ext uri="{9D8B030D-6E8A-4147-A177-3AD203B41FA5}">
                          <a16:colId xmlns:a16="http://schemas.microsoft.com/office/drawing/2014/main" val="2596686865"/>
                        </a:ext>
                      </a:extLst>
                    </a:gridCol>
                    <a:gridCol w="3079749">
                      <a:extLst>
                        <a:ext uri="{9D8B030D-6E8A-4147-A177-3AD203B41FA5}">
                          <a16:colId xmlns:a16="http://schemas.microsoft.com/office/drawing/2014/main" val="3865986094"/>
                        </a:ext>
                      </a:extLst>
                    </a:gridCol>
                  </a:tblGrid>
                  <a:tr h="4624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8" t="-6579" r="-100791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198" t="-6579" r="-791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5967804"/>
                      </a:ext>
                    </a:extLst>
                  </a:tr>
                  <a:tr h="4509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8" t="-108000" r="-10079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198" t="-108000" r="-791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0094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880D4E10-49CA-2920-7146-84BE282BDD58}"/>
              </a:ext>
            </a:extLst>
          </p:cNvPr>
          <p:cNvSpPr txBox="1"/>
          <p:nvPr/>
        </p:nvSpPr>
        <p:spPr>
          <a:xfrm>
            <a:off x="3662498" y="3951262"/>
            <a:ext cx="6559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random function requires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exponential 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size circuits with high probability!</a:t>
            </a:r>
            <a:endParaRPr lang="zh-CN" altLang="en-US" sz="2400" dirty="0"/>
          </a:p>
        </p:txBody>
      </p:sp>
      <p:sp>
        <p:nvSpPr>
          <p:cNvPr id="26" name="云形 25">
            <a:extLst>
              <a:ext uri="{FF2B5EF4-FFF2-40B4-BE49-F238E27FC236}">
                <a16:creationId xmlns:a16="http://schemas.microsoft.com/office/drawing/2014/main" id="{C1AD37FD-2F7F-A21C-9C34-E38CC2F22BAC}"/>
              </a:ext>
            </a:extLst>
          </p:cNvPr>
          <p:cNvSpPr/>
          <p:nvPr/>
        </p:nvSpPr>
        <p:spPr>
          <a:xfrm>
            <a:off x="5987652" y="5006477"/>
            <a:ext cx="4901804" cy="1264444"/>
          </a:xfrm>
          <a:prstGeom prst="cloud">
            <a:avLst/>
          </a:prstGeom>
          <a:solidFill>
            <a:srgbClr val="FFD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ysClr val="windowText" lastClr="000000"/>
                </a:solidFill>
              </a:rPr>
              <a:t>Finding a hay in </a:t>
            </a:r>
          </a:p>
          <a:p>
            <a:pPr algn="ctr"/>
            <a:r>
              <a:rPr lang="en-US" altLang="zh-CN" sz="2400" dirty="0">
                <a:solidFill>
                  <a:sysClr val="windowText" lastClr="000000"/>
                </a:solidFill>
              </a:rPr>
              <a:t>a haystack!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Other Examples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5518AE-5F4E-3E69-9C31-1A391533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00" y="2753576"/>
            <a:ext cx="209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ul Erdős Biography - Facts, Childhood, Family Life, Achievements">
            <a:extLst>
              <a:ext uri="{FF2B5EF4-FFF2-40B4-BE49-F238E27FC236}">
                <a16:creationId xmlns:a16="http://schemas.microsoft.com/office/drawing/2014/main" id="{E7260791-6BE4-BB3D-1CE7-1B4CD71138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40" y="3460913"/>
            <a:ext cx="329755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aliant, Leslie G. - GTI - Glosario Terminología Informática">
            <a:extLst>
              <a:ext uri="{FF2B5EF4-FFF2-40B4-BE49-F238E27FC236}">
                <a16:creationId xmlns:a16="http://schemas.microsoft.com/office/drawing/2014/main" id="{D1EB30BA-1CCC-6FBE-D2E4-3B33FDEA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79" y="3688756"/>
            <a:ext cx="2566699" cy="28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6290B359-5961-D7E4-30A4-18E0F1CB1E0A}"/>
              </a:ext>
            </a:extLst>
          </p:cNvPr>
          <p:cNvSpPr/>
          <p:nvPr/>
        </p:nvSpPr>
        <p:spPr>
          <a:xfrm>
            <a:off x="8564355" y="3144133"/>
            <a:ext cx="3627645" cy="997350"/>
          </a:xfrm>
          <a:prstGeom prst="wedgeEllipseCallout">
            <a:avLst/>
          </a:prstGeom>
          <a:solidFill>
            <a:srgbClr val="FFDB97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random matrix is far from being low-rank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68C209-FC5A-6827-7145-225CABB427E0}"/>
              </a:ext>
            </a:extLst>
          </p:cNvPr>
          <p:cNvSpPr txBox="1"/>
          <p:nvPr/>
        </p:nvSpPr>
        <p:spPr>
          <a:xfrm>
            <a:off x="1664352" y="577410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Shannon</a:t>
            </a:r>
            <a:endParaRPr lang="zh-CN" altLang="en-US" b="1" dirty="0"/>
          </a:p>
        </p:txBody>
      </p:sp>
      <p:sp>
        <p:nvSpPr>
          <p:cNvPr id="11" name="对话气泡: 椭圆形 10">
            <a:extLst>
              <a:ext uri="{FF2B5EF4-FFF2-40B4-BE49-F238E27FC236}">
                <a16:creationId xmlns:a16="http://schemas.microsoft.com/office/drawing/2014/main" id="{5CE56B1B-D7B0-7FAC-7BAE-B4DD1BD88FF9}"/>
              </a:ext>
            </a:extLst>
          </p:cNvPr>
          <p:cNvSpPr/>
          <p:nvPr/>
        </p:nvSpPr>
        <p:spPr>
          <a:xfrm>
            <a:off x="4229815" y="2615423"/>
            <a:ext cx="5083747" cy="997350"/>
          </a:xfrm>
          <a:prstGeom prst="wedgeEllipseCallout">
            <a:avLst/>
          </a:prstGeom>
          <a:solidFill>
            <a:srgbClr val="FFDB97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random graph has neither large clique nor large independent set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6D0410-EE36-7970-65E3-D21D9D70DD6C}"/>
              </a:ext>
            </a:extLst>
          </p:cNvPr>
          <p:cNvSpPr txBox="1"/>
          <p:nvPr/>
        </p:nvSpPr>
        <p:spPr>
          <a:xfrm>
            <a:off x="5045321" y="62088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Erdős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AEF900-298B-7DDD-8C01-096AA47078C0}"/>
              </a:ext>
            </a:extLst>
          </p:cNvPr>
          <p:cNvSpPr txBox="1"/>
          <p:nvPr/>
        </p:nvSpPr>
        <p:spPr>
          <a:xfrm>
            <a:off x="8630566" y="6506707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Valiant</a:t>
            </a:r>
            <a:endParaRPr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D1E32F-73C2-13BC-A63D-BF6661008962}"/>
              </a:ext>
            </a:extLst>
          </p:cNvPr>
          <p:cNvSpPr txBox="1"/>
          <p:nvPr/>
        </p:nvSpPr>
        <p:spPr>
          <a:xfrm>
            <a:off x="6066534" y="2251780"/>
            <a:ext cx="204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“Ramsey Graph”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DF656F8-F760-366E-F0F2-028403C30EB3}"/>
              </a:ext>
            </a:extLst>
          </p:cNvPr>
          <p:cNvSpPr txBox="1"/>
          <p:nvPr/>
        </p:nvSpPr>
        <p:spPr>
          <a:xfrm>
            <a:off x="9717200" y="2799912"/>
            <a:ext cx="16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“Rigid Matrix”</a:t>
            </a:r>
            <a:endParaRPr lang="zh-CN" altLang="en-US" dirty="0"/>
          </a:p>
        </p:txBody>
      </p:sp>
      <p:sp>
        <p:nvSpPr>
          <p:cNvPr id="19" name="对话气泡: 椭圆形 18">
            <a:extLst>
              <a:ext uri="{FF2B5EF4-FFF2-40B4-BE49-F238E27FC236}">
                <a16:creationId xmlns:a16="http://schemas.microsoft.com/office/drawing/2014/main" id="{0A4DB0FF-7104-7C5E-6475-D1970488C727}"/>
              </a:ext>
            </a:extLst>
          </p:cNvPr>
          <p:cNvSpPr/>
          <p:nvPr/>
        </p:nvSpPr>
        <p:spPr>
          <a:xfrm>
            <a:off x="1260388" y="1857251"/>
            <a:ext cx="4334037" cy="1081242"/>
          </a:xfrm>
          <a:prstGeom prst="wedgeEllipseCallout">
            <a:avLst>
              <a:gd name="adj1" fmla="val -15642"/>
              <a:gd name="adj2" fmla="val 71897"/>
            </a:avLst>
          </a:prstGeom>
          <a:solidFill>
            <a:srgbClr val="FFDB97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random binary linear code has super good distance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95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386A6EF7-CDC2-00F1-B1E0-F4A35B2D03B0}"/>
              </a:ext>
            </a:extLst>
          </p:cNvPr>
          <p:cNvSpPr/>
          <p:nvPr/>
        </p:nvSpPr>
        <p:spPr>
          <a:xfrm>
            <a:off x="5658464" y="3976920"/>
            <a:ext cx="6016630" cy="1396829"/>
          </a:xfrm>
          <a:prstGeom prst="cloudCallout">
            <a:avLst>
              <a:gd name="adj1" fmla="val -62807"/>
              <a:gd name="adj2" fmla="val -29391"/>
            </a:avLst>
          </a:prstGeom>
          <a:solidFill>
            <a:srgbClr val="FFDB97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lt"/>
              </a:rPr>
              <a:t>Deterministic algorithm for this will solve explicit construction problems mentioned above! [Korten21]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7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b="1" dirty="0">
                    <a:latin typeface="Script MT Bold" panose="03040602040607080904" pitchFamily="66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038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386A6EF7-CDC2-00F1-B1E0-F4A35B2D03B0}"/>
                  </a:ext>
                </a:extLst>
              </p:cNvPr>
              <p:cNvSpPr/>
              <p:nvPr/>
            </p:nvSpPr>
            <p:spPr>
              <a:xfrm>
                <a:off x="5807868" y="3676298"/>
                <a:ext cx="6384131" cy="1697452"/>
              </a:xfrm>
              <a:prstGeom prst="cloudCallout">
                <a:avLst>
                  <a:gd name="adj1" fmla="val -62807"/>
                  <a:gd name="adj2" fmla="val -29391"/>
                </a:avLst>
              </a:prstGeom>
              <a:solidFill>
                <a:srgbClr val="FFDB9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+mj-lt"/>
                  </a:rPr>
                  <a:t>For weak classes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b="1" dirty="0">
                    <a:latin typeface="Script MT Bold" panose="03040602040607080904" pitchFamily="66" charset="0"/>
                    <a:cs typeface="Arial" panose="020B0604020202020204" pitchFamily="34" charset="0"/>
                  </a:rPr>
                  <a:t>,</a:t>
                </a:r>
                <a:r>
                  <a:rPr lang="en-US" altLang="zh-CN" dirty="0">
                    <a:latin typeface="Script MT Bold" panose="03040602040607080904" pitchFamily="66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+mj-lt"/>
                    <a:cs typeface="Arial" panose="020B0604020202020204" pitchFamily="34" charset="0"/>
                  </a:rPr>
                  <a:t>say,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+mj-lt"/>
                  </a:rPr>
                  <a:t>, the problem could be used to construct rigid matrix and good code [RSW22,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GLW22, GGNS23</a:t>
                </a:r>
                <a:r>
                  <a:rPr lang="en-US" altLang="zh-CN" dirty="0">
                    <a:latin typeface="+mj-lt"/>
                  </a:rPr>
                  <a:t>]</a:t>
                </a:r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386A6EF7-CDC2-00F1-B1E0-F4A35B2D0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868" y="3676298"/>
                <a:ext cx="6384131" cy="1697452"/>
              </a:xfrm>
              <a:prstGeom prst="cloudCallout">
                <a:avLst>
                  <a:gd name="adj1" fmla="val -62807"/>
                  <a:gd name="adj2" fmla="val -29391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7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+mj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b="1" dirty="0">
                    <a:latin typeface="Script MT Bold" panose="03040602040607080904" pitchFamily="66" charset="0"/>
                    <a:cs typeface="Arial" panose="020B0604020202020204" pitchFamily="34" charset="0"/>
                  </a:rPr>
                  <a:t>-</a:t>
                </a:r>
                <a:r>
                  <a:rPr lang="en-US" altLang="zh-CN" b="1" dirty="0">
                    <a:latin typeface="+mj-lt"/>
                    <a:cs typeface="Arial" panose="020B0604020202020204" pitchFamily="34" charset="0"/>
                  </a:rPr>
                  <a:t>)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Remote Point Problem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is 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even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GF(2) linear functions (i.e. single layer XOR)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[APY09]: poly-time algorithm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want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even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≈1/2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interesting applications…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1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0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Algorithms for 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&amp; Remote Point</a:t>
            </a:r>
            <a:endParaRPr lang="zh-CN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563FD3E-E9B7-F552-3FB9-DACA6F0B064B}"/>
                  </a:ext>
                </a:extLst>
              </p:cNvPr>
              <p:cNvSpPr txBox="1"/>
              <p:nvPr/>
            </p:nvSpPr>
            <p:spPr>
              <a:xfrm>
                <a:off x="838199" y="2276502"/>
                <a:ext cx="8034339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</a:t>
                </a:r>
                <a:r>
                  <a:rPr lang="en-US" altLang="zh-CN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Korten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FOCS 21)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altLang="zh-CN" sz="2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NP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size circuits, there is an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FP</a:t>
                </a:r>
                <a:r>
                  <a:rPr lang="en-US" altLang="zh-CN" sz="2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NP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range avoidance &amp; remote point problems.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563FD3E-E9B7-F552-3FB9-DACA6F0B0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76502"/>
                <a:ext cx="8034339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BCEDFE7F-545E-47C6-26CB-8387173298FA}"/>
              </a:ext>
            </a:extLst>
          </p:cNvPr>
          <p:cNvSpPr txBox="1"/>
          <p:nvPr/>
        </p:nvSpPr>
        <p:spPr>
          <a:xfrm>
            <a:off x="838199" y="3988847"/>
            <a:ext cx="8034339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Corollary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Under the same assumption, good binary linear code, Ramsey graphs, rigid matrix, etc., can be constructed in polynomial-time with an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oracle.</a:t>
            </a:r>
          </a:p>
        </p:txBody>
      </p:sp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03BFDBCA-5697-4D0A-A908-680D60E20711}"/>
              </a:ext>
            </a:extLst>
          </p:cNvPr>
          <p:cNvSpPr/>
          <p:nvPr/>
        </p:nvSpPr>
        <p:spPr>
          <a:xfrm>
            <a:off x="6709911" y="3988847"/>
            <a:ext cx="4998116" cy="1692770"/>
          </a:xfrm>
          <a:prstGeom prst="cloudCallout">
            <a:avLst>
              <a:gd name="adj1" fmla="val -43244"/>
              <a:gd name="adj2" fmla="val -83958"/>
            </a:avLst>
          </a:prstGeom>
          <a:solidFill>
            <a:srgbClr val="FFDB97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+mj-lt"/>
              </a:rPr>
              <a:t>Question</a:t>
            </a:r>
            <a:r>
              <a:rPr lang="en-US" altLang="zh-CN" dirty="0">
                <a:latin typeface="+mj-lt"/>
              </a:rPr>
              <a:t>: Can we solve  range avoidance and remote point in FP</a:t>
            </a:r>
            <a:r>
              <a:rPr lang="en-US" altLang="zh-CN" baseline="30000" dirty="0">
                <a:latin typeface="+mj-lt"/>
              </a:rPr>
              <a:t>NP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unconditionally</a:t>
            </a:r>
            <a:r>
              <a:rPr lang="en-US" altLang="zh-CN" dirty="0">
                <a:latin typeface="+mj-lt"/>
              </a:rPr>
              <a:t>, at least for restricted circuits?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0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2238</Words>
  <Application>Microsoft Macintosh PowerPoint</Application>
  <PresentationFormat>Widescreen</PresentationFormat>
  <Paragraphs>359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等线</vt:lpstr>
      <vt:lpstr>Arial</vt:lpstr>
      <vt:lpstr>Cambria Math</vt:lpstr>
      <vt:lpstr>Script MT Bold</vt:lpstr>
      <vt:lpstr>Office 主题​​</vt:lpstr>
      <vt:lpstr>Range Avoidance, Remote Point, and Hard Partial Truth Table via Satisfying Pairs*</vt:lpstr>
      <vt:lpstr>Explicit Constructions</vt:lpstr>
      <vt:lpstr>Circuit Lower Bounds</vt:lpstr>
      <vt:lpstr>Circuit Lower Bounds</vt:lpstr>
      <vt:lpstr>Other Examples </vt:lpstr>
      <vt:lpstr>Range Avoidance Problem</vt:lpstr>
      <vt:lpstr>C-Avoid</vt:lpstr>
      <vt:lpstr>(C-)Remote Point Problem</vt:lpstr>
      <vt:lpstr>FPNP Algorithms for  Range Avoidance &amp; Remote Point</vt:lpstr>
      <vt:lpstr>Main Results (TLDR)</vt:lpstr>
      <vt:lpstr>The Algorithmic Method</vt:lpstr>
      <vt:lpstr>Circuit Lower Bounds via “Algorithmic Method”</vt:lpstr>
      <vt:lpstr>Circuit Lower Bounds via “Algorithmic Method”</vt:lpstr>
      <vt:lpstr>Circuit Lower Bounds = Range Avoidance for Truth Table Generator</vt:lpstr>
      <vt:lpstr>RSW22: Algorithmic Method for Range Avoidance</vt:lpstr>
      <vt:lpstr>Range Avoidance from Satisfying-Pairs</vt:lpstr>
      <vt:lpstr>〖ACC〗^0-Avoidance from 〖ACC〗^0-Satisfying-Pairs</vt:lpstr>
      <vt:lpstr>Average-Case Circuit Lower Bounds = Remote Point for Truth Table Generator</vt:lpstr>
      <vt:lpstr>Remote Point from Satisfying Pairs</vt:lpstr>
      <vt:lpstr>Technical Overview</vt:lpstr>
      <vt:lpstr>Main Idea for Range Avoidance</vt:lpstr>
      <vt:lpstr>Main Idea for Range Avoidance</vt:lpstr>
      <vt:lpstr>Main Idea for Range Avoidance</vt:lpstr>
      <vt:lpstr>Main Idea for Remote Point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Avoidance, Remote Point, and Hard Partial Truth Table via Satisfying Pairs*</dc:title>
  <dc:creator>Jiatu Li</dc:creator>
  <cp:lastModifiedBy>Jiatu Li</cp:lastModifiedBy>
  <cp:revision>2</cp:revision>
  <dcterms:created xsi:type="dcterms:W3CDTF">2023-06-01T13:28:11Z</dcterms:created>
  <dcterms:modified xsi:type="dcterms:W3CDTF">2026-01-24T14:04:43Z</dcterms:modified>
</cp:coreProperties>
</file>