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6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4" r:id="rId3"/>
    <p:sldId id="292" r:id="rId4"/>
    <p:sldId id="259" r:id="rId5"/>
    <p:sldId id="328" r:id="rId6"/>
    <p:sldId id="257" r:id="rId7"/>
    <p:sldId id="335" r:id="rId8"/>
    <p:sldId id="258" r:id="rId9"/>
    <p:sldId id="334" r:id="rId10"/>
    <p:sldId id="336" r:id="rId11"/>
    <p:sldId id="340" r:id="rId12"/>
    <p:sldId id="338" r:id="rId13"/>
    <p:sldId id="339" r:id="rId14"/>
    <p:sldId id="287" r:id="rId15"/>
    <p:sldId id="341" r:id="rId16"/>
    <p:sldId id="342" r:id="rId17"/>
    <p:sldId id="270" r:id="rId18"/>
    <p:sldId id="262" r:id="rId19"/>
    <p:sldId id="266" r:id="rId20"/>
    <p:sldId id="267" r:id="rId21"/>
    <p:sldId id="271" r:id="rId22"/>
    <p:sldId id="273" r:id="rId23"/>
    <p:sldId id="343" r:id="rId24"/>
    <p:sldId id="291" r:id="rId25"/>
    <p:sldId id="344" r:id="rId26"/>
    <p:sldId id="345" r:id="rId27"/>
    <p:sldId id="295" r:id="rId28"/>
    <p:sldId id="298" r:id="rId29"/>
    <p:sldId id="297" r:id="rId30"/>
    <p:sldId id="285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9" r:id="rId39"/>
    <p:sldId id="310" r:id="rId40"/>
    <p:sldId id="311" r:id="rId41"/>
    <p:sldId id="312" r:id="rId42"/>
    <p:sldId id="346" r:id="rId43"/>
    <p:sldId id="279" r:id="rId44"/>
    <p:sldId id="34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E5FAC-C89F-4F2F-BD94-46C85ADAA6BE}" v="11676" dt="2024-06-10T09:48:22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1.png"/><Relationship Id="rId1" Type="http://schemas.openxmlformats.org/officeDocument/2006/relationships/image" Target="../media/image34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image" Target="../media/image39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C1579-3433-4198-9B14-26091360AE5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87E6F050-A389-4661-87C4-1B46E50414BD}">
      <dgm:prSet phldrT="[文本]" custT="1"/>
      <dgm:spPr/>
      <dgm:t>
        <a:bodyPr/>
        <a:lstStyle/>
        <a:p>
          <a:r>
            <a:rPr lang="en-US" altLang="zh-CN" sz="2400" dirty="0"/>
            <a:t>Stronger as…</a:t>
          </a:r>
        </a:p>
      </dgm:t>
    </dgm:pt>
    <dgm:pt modelId="{96131A2B-49C5-4EBC-8D0A-6B62BEEC798E}" type="parTrans" cxnId="{27C05980-EB8E-4351-A3AB-5FA17DDD7340}">
      <dgm:prSet/>
      <dgm:spPr/>
      <dgm:t>
        <a:bodyPr/>
        <a:lstStyle/>
        <a:p>
          <a:endParaRPr lang="zh-CN" altLang="en-US"/>
        </a:p>
      </dgm:t>
    </dgm:pt>
    <dgm:pt modelId="{EAECD828-33A9-402C-92E6-1AF3DBCADF1F}" type="sibTrans" cxnId="{27C05980-EB8E-4351-A3AB-5FA17DDD7340}">
      <dgm:prSet/>
      <dgm:spPr/>
      <dgm:t>
        <a:bodyPr/>
        <a:lstStyle/>
        <a:p>
          <a:endParaRPr lang="zh-CN" altLang="en-US"/>
        </a:p>
      </dgm:t>
    </dgm:pt>
    <dgm:pt modelId="{6FDFCA77-A29A-45D7-8EBC-48145C0D8B97}">
      <dgm:prSet phldrT="[文本]" custT="1"/>
      <dgm:spPr/>
      <dgm:t>
        <a:bodyPr/>
        <a:lstStyle/>
        <a:p>
          <a:r>
            <a:rPr lang="en-US" altLang="zh-CN" sz="1800" dirty="0"/>
            <a:t>We need </a:t>
          </a:r>
          <a:r>
            <a:rPr lang="en-US" altLang="zh-CN" sz="1800" b="1" dirty="0"/>
            <a:t>two assumptions </a:t>
          </a:r>
          <a:r>
            <a:rPr lang="en-US" altLang="zh-CN" sz="1800" dirty="0"/>
            <a:t>(LWE and ISIS) instead of only one assumption (e.g. Regev’s PKE). </a:t>
          </a:r>
          <a:endParaRPr lang="zh-CN" altLang="en-US" sz="1800" dirty="0"/>
        </a:p>
      </dgm:t>
    </dgm:pt>
    <dgm:pt modelId="{25F902A0-78C8-4968-9D55-AE04D0546B23}" type="parTrans" cxnId="{EE26BF23-5B97-4D9A-83D2-A5056BAA4162}">
      <dgm:prSet/>
      <dgm:spPr/>
      <dgm:t>
        <a:bodyPr/>
        <a:lstStyle/>
        <a:p>
          <a:endParaRPr lang="zh-CN" altLang="en-US"/>
        </a:p>
      </dgm:t>
    </dgm:pt>
    <dgm:pt modelId="{1E6DF950-D3C9-402E-9088-3C517DC26F11}" type="sibTrans" cxnId="{EE26BF23-5B97-4D9A-83D2-A5056BAA4162}">
      <dgm:prSet/>
      <dgm:spPr/>
      <dgm:t>
        <a:bodyPr/>
        <a:lstStyle/>
        <a:p>
          <a:endParaRPr lang="zh-CN" altLang="en-US"/>
        </a:p>
      </dgm:t>
    </dgm:pt>
    <dgm:pt modelId="{66429787-485A-4A6F-8B13-CD1635ADF9A4}">
      <dgm:prSet phldrT="[文本]" custT="1"/>
      <dgm:spPr/>
      <dgm:t>
        <a:bodyPr/>
        <a:lstStyle/>
        <a:p>
          <a:endParaRPr lang="zh-CN" altLang="en-US" sz="1600" dirty="0"/>
        </a:p>
      </dgm:t>
    </dgm:pt>
    <dgm:pt modelId="{36665DEE-B808-4FC3-AD22-79BFCA20859D}" type="parTrans" cxnId="{0696DC12-2712-41E1-B337-BEA658F5BDFB}">
      <dgm:prSet/>
      <dgm:spPr/>
      <dgm:t>
        <a:bodyPr/>
        <a:lstStyle/>
        <a:p>
          <a:endParaRPr lang="zh-CN" altLang="en-US"/>
        </a:p>
      </dgm:t>
    </dgm:pt>
    <dgm:pt modelId="{F2662EB2-E3E1-4D5B-809E-CA66EC768FAD}" type="sibTrans" cxnId="{0696DC12-2712-41E1-B337-BEA658F5BDFB}">
      <dgm:prSet/>
      <dgm:spPr/>
      <dgm:t>
        <a:bodyPr/>
        <a:lstStyle/>
        <a:p>
          <a:endParaRPr lang="zh-CN" altLang="en-US"/>
        </a:p>
      </dgm:t>
    </dgm:pt>
    <dgm:pt modelId="{7AC751A5-7867-4D83-8121-7F657251E974}">
      <dgm:prSet phldrT="[文本]" custT="1"/>
      <dgm:spPr/>
      <dgm:t>
        <a:bodyPr/>
        <a:lstStyle/>
        <a:p>
          <a:r>
            <a:rPr lang="en-US" altLang="zh-CN" sz="1800" dirty="0"/>
            <a:t>Security against </a:t>
          </a:r>
          <a:r>
            <a:rPr lang="en-US" altLang="zh-CN" sz="1800" b="1" i="1" dirty="0"/>
            <a:t>nondeterministic</a:t>
          </a:r>
          <a:r>
            <a:rPr lang="en-US" altLang="zh-CN" sz="1800" dirty="0"/>
            <a:t> adversaries</a:t>
          </a:r>
          <a:endParaRPr lang="zh-CN" altLang="en-US" sz="1800" dirty="0"/>
        </a:p>
      </dgm:t>
    </dgm:pt>
    <dgm:pt modelId="{EFBBAB55-4868-4D6C-9876-8C210EA04BF7}" type="parTrans" cxnId="{44C99005-E4BA-45FA-8ECE-E5FF033FF3C9}">
      <dgm:prSet/>
      <dgm:spPr/>
      <dgm:t>
        <a:bodyPr/>
        <a:lstStyle/>
        <a:p>
          <a:endParaRPr lang="zh-CN" altLang="en-US"/>
        </a:p>
      </dgm:t>
    </dgm:pt>
    <dgm:pt modelId="{7FA9DD2F-02B9-42E4-8238-7E8B17739730}" type="sibTrans" cxnId="{44C99005-E4BA-45FA-8ECE-E5FF033FF3C9}">
      <dgm:prSet/>
      <dgm:spPr/>
      <dgm:t>
        <a:bodyPr/>
        <a:lstStyle/>
        <a:p>
          <a:endParaRPr lang="zh-CN" altLang="en-US"/>
        </a:p>
      </dgm:t>
    </dgm:pt>
    <dgm:pt modelId="{914A807E-4A9A-4C24-A460-3394162DC723}">
      <dgm:prSet phldrT="[文本]" custT="1"/>
      <dgm:spPr/>
      <dgm:t>
        <a:bodyPr/>
        <a:lstStyle/>
        <a:p>
          <a:endParaRPr lang="zh-CN" altLang="en-US" sz="1800" dirty="0"/>
        </a:p>
      </dgm:t>
    </dgm:pt>
    <dgm:pt modelId="{3D4AB1B7-EBB2-483E-A12C-718C189FC502}" type="parTrans" cxnId="{FC2625DC-0981-4B3B-A85E-F195A600ADAD}">
      <dgm:prSet/>
      <dgm:spPr/>
      <dgm:t>
        <a:bodyPr/>
        <a:lstStyle/>
        <a:p>
          <a:endParaRPr lang="zh-CN" altLang="en-US"/>
        </a:p>
      </dgm:t>
    </dgm:pt>
    <dgm:pt modelId="{04F51D19-2523-49F0-B352-5DE8877FD1B8}" type="sibTrans" cxnId="{FC2625DC-0981-4B3B-A85E-F195A600ADAD}">
      <dgm:prSet/>
      <dgm:spPr/>
      <dgm:t>
        <a:bodyPr/>
        <a:lstStyle/>
        <a:p>
          <a:endParaRPr lang="zh-CN" altLang="en-US"/>
        </a:p>
      </dgm:t>
    </dgm:pt>
    <dgm:pt modelId="{03A4D31A-3B2B-4219-A9C3-3BA298831A55}">
      <dgm:prSet phldrT="[文本]" custT="1"/>
      <dgm:spPr/>
      <dgm:t>
        <a:bodyPr/>
        <a:lstStyle/>
        <a:p>
          <a:r>
            <a:rPr lang="en-US" altLang="zh-CN" sz="2400" dirty="0"/>
            <a:t>Weaker as…</a:t>
          </a:r>
        </a:p>
        <a:p>
          <a:r>
            <a:rPr lang="en-US" altLang="zh-CN" sz="1800" dirty="0"/>
            <a:t>The noise is </a:t>
          </a:r>
          <a:r>
            <a:rPr lang="en-US" altLang="zh-CN" sz="1800" i="1" dirty="0"/>
            <a:t>much higher </a:t>
          </a:r>
          <a:r>
            <a:rPr lang="en-US" altLang="zh-CN" sz="1800" i="0" dirty="0"/>
            <a:t>compared to standard assumptions. </a:t>
          </a:r>
          <a:endParaRPr lang="en-US" altLang="zh-CN" sz="2400" dirty="0"/>
        </a:p>
      </dgm:t>
    </dgm:pt>
    <dgm:pt modelId="{E00839BB-4A65-4206-AB58-FEFDFB09BDC6}" type="parTrans" cxnId="{B21205AD-610C-4370-961D-E2473C2619AA}">
      <dgm:prSet/>
      <dgm:spPr/>
      <dgm:t>
        <a:bodyPr/>
        <a:lstStyle/>
        <a:p>
          <a:endParaRPr lang="zh-CN" altLang="en-US"/>
        </a:p>
      </dgm:t>
    </dgm:pt>
    <dgm:pt modelId="{74038160-7FBD-4E2D-943E-DDBFE231E644}" type="sibTrans" cxnId="{B21205AD-610C-4370-961D-E2473C2619AA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4B9EC66-9AD4-4762-A872-27521295AFB7}">
          <dgm:prSet phldrT="[文本]" custT="1"/>
          <dgm:spPr/>
          <dgm:t>
            <a:bodyPr/>
            <a:lstStyle/>
            <a:p>
              <a:r>
                <a:rPr lang="en-US" altLang="zh-CN" sz="1800" dirty="0"/>
                <a:t>Security against </a:t>
              </a:r>
              <a:r>
                <a:rPr lang="en-US" altLang="zh-CN" sz="1800" b="1" i="1" dirty="0"/>
                <a:t>adaptive</a:t>
              </a:r>
              <a:r>
                <a:rPr lang="en-US" altLang="zh-CN" sz="1800" dirty="0"/>
                <a:t> adversary: an unbounded choosing phase after seeing the query matrix </a:t>
              </a:r>
              <a14:m>
                <m:oMath xmlns:m="http://schemas.openxmlformats.org/officeDocument/2006/math">
                  <m:r>
                    <a:rPr lang="en-US" altLang="zh-CN" sz="1800" b="0" i="0" smtClean="0">
                      <a:latin typeface="Cambria Math" panose="02040503050406030204" pitchFamily="18" charset="0"/>
                    </a:rPr>
                    <m:t>(</m:t>
                  </m:r>
                  <m:r>
                    <a:rPr lang="en-US" altLang="zh-CN" sz="1800" b="0" i="1" smtClean="0">
                      <a:latin typeface="Cambria Math" panose="02040503050406030204" pitchFamily="18" charset="0"/>
                    </a:rPr>
                    <m:t>𝐴</m:t>
                  </m:r>
                  <m:r>
                    <a:rPr lang="en-US" altLang="zh-CN" sz="1800" b="0" i="1" smtClean="0">
                      <a:latin typeface="Cambria Math" panose="02040503050406030204" pitchFamily="18" charset="0"/>
                    </a:rPr>
                    <m:t>;</m:t>
                  </m:r>
                  <m:r>
                    <a:rPr lang="en-US" altLang="zh-CN" sz="1800" b="0" i="1" smtClean="0">
                      <a:latin typeface="Cambria Math" panose="02040503050406030204" pitchFamily="18" charset="0"/>
                    </a:rPr>
                    <m:t>𝑣</m:t>
                  </m:r>
                  <m:r>
                    <a:rPr lang="en-US" altLang="zh-CN" sz="1800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zh-CN" altLang="en-US" sz="1800" dirty="0"/>
            </a:p>
          </dgm:t>
        </dgm:pt>
      </mc:Choice>
      <mc:Fallback xmlns="">
        <dgm:pt modelId="{04B9EC66-9AD4-4762-A872-27521295AFB7}">
          <dgm:prSet phldrT="[文本]" custT="1"/>
          <dgm:spPr/>
          <dgm:t>
            <a:bodyPr/>
            <a:lstStyle/>
            <a:p>
              <a:r>
                <a:rPr lang="en-US" altLang="zh-CN" sz="1800" dirty="0"/>
                <a:t>Security against </a:t>
              </a:r>
              <a:r>
                <a:rPr lang="en-US" altLang="zh-CN" sz="1800" b="1" i="1" dirty="0"/>
                <a:t>adaptive</a:t>
              </a:r>
              <a:r>
                <a:rPr lang="en-US" altLang="zh-CN" sz="1800" dirty="0"/>
                <a:t> adversary: an unbounded choosing phase after seeing the query matrix 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(𝐴;𝑣)</a:t>
              </a:r>
              <a:endParaRPr lang="zh-CN" altLang="en-US" sz="1800" dirty="0"/>
            </a:p>
          </dgm:t>
        </dgm:pt>
      </mc:Fallback>
    </mc:AlternateContent>
    <dgm:pt modelId="{62EECDD4-17E0-47D8-90C0-407B29E71E4F}" type="parTrans" cxnId="{6D5E5F07-BD36-45B9-8A77-BD5C654C7737}">
      <dgm:prSet/>
      <dgm:spPr/>
      <dgm:t>
        <a:bodyPr/>
        <a:lstStyle/>
        <a:p>
          <a:endParaRPr lang="zh-CN" altLang="en-US"/>
        </a:p>
      </dgm:t>
    </dgm:pt>
    <dgm:pt modelId="{13A37FC6-F9AB-41F4-8DCD-C7869C47CADF}" type="sibTrans" cxnId="{6D5E5F07-BD36-45B9-8A77-BD5C654C7737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6654D59-F090-49C4-9072-E318FD16554B}">
          <dgm:prSet phldrT="[文本]" custT="1"/>
          <dgm:spPr/>
          <dgm:t>
            <a:bodyPr/>
            <a:lstStyle/>
            <a:p>
              <a:r>
                <a:rPr lang="en-US" altLang="zh-CN" sz="1800" i="0" dirty="0"/>
                <a:t>Our assumption is </a:t>
              </a:r>
              <a:r>
                <a:rPr lang="en-US" altLang="zh-CN" sz="1800" b="1" i="0" dirty="0"/>
                <a:t>secure</a:t>
              </a:r>
              <a:r>
                <a:rPr lang="en-US" altLang="zh-CN" sz="1800" i="0" dirty="0"/>
                <a:t> even if </a:t>
              </a:r>
              <a:r>
                <a:rPr lang="en-US" altLang="zh-CN" sz="1800" b="1" i="0" dirty="0" err="1"/>
                <a:t>GapCVP</a:t>
              </a:r>
              <a:r>
                <a:rPr lang="en-US" altLang="zh-CN" sz="1800" i="0" dirty="0"/>
                <a:t> (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CN" sz="18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ℓ</m:t>
                      </m:r>
                    </m:e>
                    <m: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∞</m:t>
                      </m:r>
                    </m:sub>
                  </m:sSub>
                </m:oMath>
              </a14:m>
              <a:r>
                <a:rPr lang="en-US" altLang="zh-CN" sz="1800" i="0" dirty="0"/>
                <a:t>-norm) with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0.1</m:t>
                      </m:r>
                    </m:sup>
                  </m:sSup>
                </m:oMath>
              </a14:m>
              <a:r>
                <a:rPr lang="en-US" altLang="zh-CN" sz="1800" i="0" dirty="0"/>
                <a:t>-approximation ratio is in poly-time</a:t>
              </a:r>
              <a:endParaRPr lang="zh-CN" altLang="en-US" sz="1800" i="0" dirty="0"/>
            </a:p>
          </dgm:t>
        </dgm:pt>
      </mc:Choice>
      <mc:Fallback xmlns="">
        <dgm:pt modelId="{46654D59-F090-49C4-9072-E318FD16554B}">
          <dgm:prSet phldrT="[文本]" custT="1"/>
          <dgm:spPr/>
          <dgm:t>
            <a:bodyPr/>
            <a:lstStyle/>
            <a:p>
              <a:r>
                <a:rPr lang="en-US" altLang="zh-CN" sz="1800" i="0" dirty="0"/>
                <a:t>Our assumption is </a:t>
              </a:r>
              <a:r>
                <a:rPr lang="en-US" altLang="zh-CN" sz="1800" b="1" i="0" dirty="0"/>
                <a:t>secure</a:t>
              </a:r>
              <a:r>
                <a:rPr lang="en-US" altLang="zh-CN" sz="1800" i="0" dirty="0"/>
                <a:t> even if </a:t>
              </a:r>
              <a:r>
                <a:rPr lang="en-US" altLang="zh-CN" sz="1800" b="1" i="0" dirty="0" err="1"/>
                <a:t>GapCVP</a:t>
              </a:r>
              <a:r>
                <a:rPr lang="en-US" altLang="zh-CN" sz="1800" i="0" dirty="0"/>
                <a:t> (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ℓ_∞</a:t>
              </a:r>
              <a:r>
                <a:rPr lang="en-US" altLang="zh-CN" sz="1800" i="0" dirty="0"/>
                <a:t>-norm) with 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𝑛^0.1</a:t>
              </a:r>
              <a:r>
                <a:rPr lang="en-US" altLang="zh-CN" sz="1800" i="0" dirty="0"/>
                <a:t>-approximation ratio is in poly-time</a:t>
              </a:r>
              <a:endParaRPr lang="zh-CN" altLang="en-US" sz="1800" i="0" dirty="0"/>
            </a:p>
          </dgm:t>
        </dgm:pt>
      </mc:Fallback>
    </mc:AlternateContent>
    <dgm:pt modelId="{FEC5D72C-BC4A-497B-A472-1C30AFC882D9}" type="parTrans" cxnId="{6344CE7F-1F40-4910-8B2C-C1DBD0E0B4F2}">
      <dgm:prSet/>
      <dgm:spPr/>
      <dgm:t>
        <a:bodyPr/>
        <a:lstStyle/>
        <a:p>
          <a:endParaRPr lang="zh-CN" altLang="en-US"/>
        </a:p>
      </dgm:t>
    </dgm:pt>
    <dgm:pt modelId="{CC3E2225-EAA9-499C-9CEA-9DDF3FCFD4D3}" type="sibTrans" cxnId="{6344CE7F-1F40-4910-8B2C-C1DBD0E0B4F2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451D83F-8626-45B1-B1CD-42B22FCF1909}">
          <dgm:prSet phldrT="[文本]" custT="1"/>
          <dgm:spPr/>
          <dgm:t>
            <a:bodyPr/>
            <a:lstStyle/>
            <a:p>
              <a:r>
                <a:rPr lang="en-US" altLang="zh-CN" sz="1800" i="0" dirty="0"/>
                <a:t>Lattice-based PKEs are </a:t>
              </a:r>
              <a:r>
                <a:rPr lang="en-US" altLang="zh-CN" sz="1800" b="1" i="0" dirty="0"/>
                <a:t>insecure</a:t>
              </a:r>
              <a:r>
                <a:rPr lang="en-US" altLang="zh-CN" sz="1800" i="0" dirty="0"/>
                <a:t> if </a:t>
              </a:r>
              <a:r>
                <a:rPr lang="en-US" altLang="zh-CN" sz="1800" b="1" i="0" dirty="0" err="1"/>
                <a:t>GapCVP</a:t>
              </a:r>
              <a:r>
                <a:rPr lang="en-US" altLang="zh-CN" sz="1800" i="0" dirty="0"/>
                <a:t> with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sz="1800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</m:e>
                    <m:sup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n-US" altLang="zh-CN" sz="1800" i="0" dirty="0"/>
                <a:t>-approximation ratio is in poly-time</a:t>
              </a:r>
              <a:endParaRPr lang="zh-CN" altLang="en-US" sz="1800" i="0" dirty="0"/>
            </a:p>
          </dgm:t>
        </dgm:pt>
      </mc:Choice>
      <mc:Fallback xmlns="">
        <dgm:pt modelId="{1451D83F-8626-45B1-B1CD-42B22FCF1909}">
          <dgm:prSet phldrT="[文本]" custT="1"/>
          <dgm:spPr/>
          <dgm:t>
            <a:bodyPr/>
            <a:lstStyle/>
            <a:p>
              <a:r>
                <a:rPr lang="en-US" altLang="zh-CN" sz="1800" i="0" dirty="0"/>
                <a:t>Lattice-based PKEs are </a:t>
              </a:r>
              <a:r>
                <a:rPr lang="en-US" altLang="zh-CN" sz="1800" b="1" i="0" dirty="0"/>
                <a:t>insecure</a:t>
              </a:r>
              <a:r>
                <a:rPr lang="en-US" altLang="zh-CN" sz="1800" i="0" dirty="0"/>
                <a:t> if </a:t>
              </a:r>
              <a:r>
                <a:rPr lang="en-US" altLang="zh-CN" sz="1800" b="1" i="0" dirty="0" err="1"/>
                <a:t>GapCVP</a:t>
              </a:r>
              <a:r>
                <a:rPr lang="en-US" altLang="zh-CN" sz="1800" i="0" dirty="0"/>
                <a:t> with </a:t>
              </a:r>
              <a:r>
                <a:rPr lang="en-US" altLang="zh-CN" sz="1800" b="0" i="0">
                  <a:latin typeface="Cambria Math" panose="02040503050406030204" pitchFamily="18" charset="0"/>
                </a:rPr>
                <a:t>𝑛^2</a:t>
              </a:r>
              <a:r>
                <a:rPr lang="en-US" altLang="zh-CN" sz="1800" i="0" dirty="0"/>
                <a:t>-approximation ratio is in poly-time</a:t>
              </a:r>
              <a:endParaRPr lang="zh-CN" altLang="en-US" sz="1800" i="0" dirty="0"/>
            </a:p>
          </dgm:t>
        </dgm:pt>
      </mc:Fallback>
    </mc:AlternateContent>
    <dgm:pt modelId="{6B81F1EA-8BBD-4E43-805B-E573D6F27B63}" type="parTrans" cxnId="{EE0D432A-B0A0-45E7-A652-20243A3AE061}">
      <dgm:prSet/>
      <dgm:spPr/>
      <dgm:t>
        <a:bodyPr/>
        <a:lstStyle/>
        <a:p>
          <a:endParaRPr lang="zh-CN" altLang="en-US"/>
        </a:p>
      </dgm:t>
    </dgm:pt>
    <dgm:pt modelId="{8E5496C0-0C68-4E6F-9CB8-7CDCBC452E66}" type="sibTrans" cxnId="{EE0D432A-B0A0-45E7-A652-20243A3AE061}">
      <dgm:prSet/>
      <dgm:spPr/>
      <dgm:t>
        <a:bodyPr/>
        <a:lstStyle/>
        <a:p>
          <a:endParaRPr lang="zh-CN" altLang="en-US"/>
        </a:p>
      </dgm:t>
    </dgm:pt>
    <dgm:pt modelId="{F3D1A0E3-6994-4EDE-807D-1461AFDCAE89}" type="pres">
      <dgm:prSet presAssocID="{BEAC1579-3433-4198-9B14-26091360AE5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CBC0ADC-61C5-44EC-BE74-68C4E02A24E1}" type="pres">
      <dgm:prSet presAssocID="{BEAC1579-3433-4198-9B14-26091360AE52}" presName="Background" presStyleLbl="bgImgPlace1" presStyleIdx="0" presStyleCnt="1" custScaleX="111882"/>
      <dgm:spPr/>
    </dgm:pt>
    <dgm:pt modelId="{1F1C9EB2-329A-4483-8D9B-CC0EC617FC3E}" type="pres">
      <dgm:prSet presAssocID="{BEAC1579-3433-4198-9B14-26091360AE52}" presName="ParentText1" presStyleLbl="revTx" presStyleIdx="0" presStyleCnt="2" custScaleX="108297" custLinFactNeighborX="-9765" custLinFactNeighborY="-2959">
        <dgm:presLayoutVars>
          <dgm:chMax val="0"/>
          <dgm:chPref val="0"/>
          <dgm:bulletEnabled val="1"/>
        </dgm:presLayoutVars>
      </dgm:prSet>
      <dgm:spPr/>
    </dgm:pt>
    <dgm:pt modelId="{AC73D9E1-0726-4EAB-B90B-A6F79B38F3DB}" type="pres">
      <dgm:prSet presAssocID="{BEAC1579-3433-4198-9B14-26091360AE52}" presName="ParentText2" presStyleLbl="revTx" presStyleIdx="1" presStyleCnt="2" custScaleX="111537" custLinFactNeighborX="9201" custLinFactNeighborY="-3550">
        <dgm:presLayoutVars>
          <dgm:chMax val="0"/>
          <dgm:chPref val="0"/>
          <dgm:bulletEnabled val="1"/>
        </dgm:presLayoutVars>
      </dgm:prSet>
      <dgm:spPr/>
    </dgm:pt>
    <dgm:pt modelId="{9A9C1B07-89C8-4E57-BA4C-3F0E6EAC1E8F}" type="pres">
      <dgm:prSet presAssocID="{BEAC1579-3433-4198-9B14-26091360AE52}" presName="Plus" presStyleLbl="alignNode1" presStyleIdx="0" presStyleCnt="2" custScaleX="25720" custScaleY="25720" custLinFactNeighborX="-27223" custLinFactNeighborY="2667"/>
      <dgm:spPr/>
    </dgm:pt>
    <dgm:pt modelId="{CA22019A-0436-4231-ADBE-CB1410D6BB5C}" type="pres">
      <dgm:prSet presAssocID="{BEAC1579-3433-4198-9B14-26091360AE52}" presName="Minus" presStyleLbl="alignNode1" presStyleIdx="1" presStyleCnt="2" custFlipVert="1" custScaleX="30916" custScaleY="30916" custLinFactNeighborX="56082" custLinFactNeighborY="4908"/>
      <dgm:spPr/>
    </dgm:pt>
    <dgm:pt modelId="{7A53F994-C459-4B3F-A986-885502119907}" type="pres">
      <dgm:prSet presAssocID="{BEAC1579-3433-4198-9B14-26091360AE52}" presName="Divider" presStyleLbl="parChTrans1D1" presStyleIdx="0" presStyleCnt="1"/>
      <dgm:spPr/>
    </dgm:pt>
  </dgm:ptLst>
  <dgm:cxnLst>
    <dgm:cxn modelId="{47EBAB01-ECD1-42B1-95A1-A0FE07258EC5}" type="presOf" srcId="{87E6F050-A389-4661-87C4-1B46E50414BD}" destId="{1F1C9EB2-329A-4483-8D9B-CC0EC617FC3E}" srcOrd="0" destOrd="0" presId="urn:microsoft.com/office/officeart/2009/3/layout/PlusandMinus"/>
    <dgm:cxn modelId="{44C99005-E4BA-45FA-8ECE-E5FF033FF3C9}" srcId="{87E6F050-A389-4661-87C4-1B46E50414BD}" destId="{7AC751A5-7867-4D83-8121-7F657251E974}" srcOrd="1" destOrd="0" parTransId="{EFBBAB55-4868-4D6C-9876-8C210EA04BF7}" sibTransId="{7FA9DD2F-02B9-42E4-8238-7E8B17739730}"/>
    <dgm:cxn modelId="{6D5E5F07-BD36-45B9-8A77-BD5C654C7737}" srcId="{87E6F050-A389-4661-87C4-1B46E50414BD}" destId="{04B9EC66-9AD4-4762-A872-27521295AFB7}" srcOrd="2" destOrd="0" parTransId="{62EECDD4-17E0-47D8-90C0-407B29E71E4F}" sibTransId="{13A37FC6-F9AB-41F4-8DCD-C7869C47CADF}"/>
    <dgm:cxn modelId="{0696DC12-2712-41E1-B337-BEA658F5BDFB}" srcId="{87E6F050-A389-4661-87C4-1B46E50414BD}" destId="{66429787-485A-4A6F-8B13-CD1635ADF9A4}" srcOrd="4" destOrd="0" parTransId="{36665DEE-B808-4FC3-AD22-79BFCA20859D}" sibTransId="{F2662EB2-E3E1-4D5B-809E-CA66EC768FAD}"/>
    <dgm:cxn modelId="{EE26BF23-5B97-4D9A-83D2-A5056BAA4162}" srcId="{87E6F050-A389-4661-87C4-1B46E50414BD}" destId="{6FDFCA77-A29A-45D7-8EBC-48145C0D8B97}" srcOrd="0" destOrd="0" parTransId="{25F902A0-78C8-4968-9D55-AE04D0546B23}" sibTransId="{1E6DF950-D3C9-402E-9088-3C517DC26F11}"/>
    <dgm:cxn modelId="{EE0D432A-B0A0-45E7-A652-20243A3AE061}" srcId="{03A4D31A-3B2B-4219-A9C3-3BA298831A55}" destId="{1451D83F-8626-45B1-B1CD-42B22FCF1909}" srcOrd="1" destOrd="0" parTransId="{6B81F1EA-8BBD-4E43-805B-E573D6F27B63}" sibTransId="{8E5496C0-0C68-4E6F-9CB8-7CDCBC452E66}"/>
    <dgm:cxn modelId="{1913775E-9108-41AA-827F-C2D7C9824BF9}" type="presOf" srcId="{66429787-485A-4A6F-8B13-CD1635ADF9A4}" destId="{1F1C9EB2-329A-4483-8D9B-CC0EC617FC3E}" srcOrd="0" destOrd="5" presId="urn:microsoft.com/office/officeart/2009/3/layout/PlusandMinus"/>
    <dgm:cxn modelId="{18A2C96F-87F4-4827-8FE7-60523B295BF3}" type="presOf" srcId="{914A807E-4A9A-4C24-A460-3394162DC723}" destId="{1F1C9EB2-329A-4483-8D9B-CC0EC617FC3E}" srcOrd="0" destOrd="4" presId="urn:microsoft.com/office/officeart/2009/3/layout/PlusandMinus"/>
    <dgm:cxn modelId="{6A733B72-91E5-4034-938A-3C8EA5F6DF1C}" type="presOf" srcId="{04B9EC66-9AD4-4762-A872-27521295AFB7}" destId="{1F1C9EB2-329A-4483-8D9B-CC0EC617FC3E}" srcOrd="0" destOrd="3" presId="urn:microsoft.com/office/officeart/2009/3/layout/PlusandMinus"/>
    <dgm:cxn modelId="{6344CE7F-1F40-4910-8B2C-C1DBD0E0B4F2}" srcId="{03A4D31A-3B2B-4219-A9C3-3BA298831A55}" destId="{46654D59-F090-49C4-9072-E318FD16554B}" srcOrd="0" destOrd="0" parTransId="{FEC5D72C-BC4A-497B-A472-1C30AFC882D9}" sibTransId="{CC3E2225-EAA9-499C-9CEA-9DDF3FCFD4D3}"/>
    <dgm:cxn modelId="{27C05980-EB8E-4351-A3AB-5FA17DDD7340}" srcId="{BEAC1579-3433-4198-9B14-26091360AE52}" destId="{87E6F050-A389-4661-87C4-1B46E50414BD}" srcOrd="0" destOrd="0" parTransId="{96131A2B-49C5-4EBC-8D0A-6B62BEEC798E}" sibTransId="{EAECD828-33A9-402C-92E6-1AF3DBCADF1F}"/>
    <dgm:cxn modelId="{501F3D8A-4D06-49AE-818D-FA23A8716E2C}" type="presOf" srcId="{7AC751A5-7867-4D83-8121-7F657251E974}" destId="{1F1C9EB2-329A-4483-8D9B-CC0EC617FC3E}" srcOrd="0" destOrd="2" presId="urn:microsoft.com/office/officeart/2009/3/layout/PlusandMinus"/>
    <dgm:cxn modelId="{B21205AD-610C-4370-961D-E2473C2619AA}" srcId="{BEAC1579-3433-4198-9B14-26091360AE52}" destId="{03A4D31A-3B2B-4219-A9C3-3BA298831A55}" srcOrd="1" destOrd="0" parTransId="{E00839BB-4A65-4206-AB58-FEFDFB09BDC6}" sibTransId="{74038160-7FBD-4E2D-943E-DDBFE231E644}"/>
    <dgm:cxn modelId="{996C52AE-E44B-4A52-8991-DCAEAE7726EC}" type="presOf" srcId="{03A4D31A-3B2B-4219-A9C3-3BA298831A55}" destId="{AC73D9E1-0726-4EAB-B90B-A6F79B38F3DB}" srcOrd="0" destOrd="0" presId="urn:microsoft.com/office/officeart/2009/3/layout/PlusandMinus"/>
    <dgm:cxn modelId="{7B3F4DB8-FE00-4D9A-8F55-7D509D4738A1}" type="presOf" srcId="{6FDFCA77-A29A-45D7-8EBC-48145C0D8B97}" destId="{1F1C9EB2-329A-4483-8D9B-CC0EC617FC3E}" srcOrd="0" destOrd="1" presId="urn:microsoft.com/office/officeart/2009/3/layout/PlusandMinus"/>
    <dgm:cxn modelId="{2E5F73CF-B0F1-4318-B4A4-A2DCFFF78E62}" type="presOf" srcId="{46654D59-F090-49C4-9072-E318FD16554B}" destId="{AC73D9E1-0726-4EAB-B90B-A6F79B38F3DB}" srcOrd="0" destOrd="1" presId="urn:microsoft.com/office/officeart/2009/3/layout/PlusandMinus"/>
    <dgm:cxn modelId="{FC2625DC-0981-4B3B-A85E-F195A600ADAD}" srcId="{87E6F050-A389-4661-87C4-1B46E50414BD}" destId="{914A807E-4A9A-4C24-A460-3394162DC723}" srcOrd="3" destOrd="0" parTransId="{3D4AB1B7-EBB2-483E-A12C-718C189FC502}" sibTransId="{04F51D19-2523-49F0-B352-5DE8877FD1B8}"/>
    <dgm:cxn modelId="{F44195EF-DDB0-444D-A8B2-DEECB2378617}" type="presOf" srcId="{1451D83F-8626-45B1-B1CD-42B22FCF1909}" destId="{AC73D9E1-0726-4EAB-B90B-A6F79B38F3DB}" srcOrd="0" destOrd="2" presId="urn:microsoft.com/office/officeart/2009/3/layout/PlusandMinus"/>
    <dgm:cxn modelId="{4BFB39FC-9B67-48E3-A05C-FD93629D5BD9}" type="presOf" srcId="{BEAC1579-3433-4198-9B14-26091360AE52}" destId="{F3D1A0E3-6994-4EDE-807D-1461AFDCAE89}" srcOrd="0" destOrd="0" presId="urn:microsoft.com/office/officeart/2009/3/layout/PlusandMinus"/>
    <dgm:cxn modelId="{953C8FC0-3958-478C-8D5E-35FD0EB84D12}" type="presParOf" srcId="{F3D1A0E3-6994-4EDE-807D-1461AFDCAE89}" destId="{4CBC0ADC-61C5-44EC-BE74-68C4E02A24E1}" srcOrd="0" destOrd="0" presId="urn:microsoft.com/office/officeart/2009/3/layout/PlusandMinus"/>
    <dgm:cxn modelId="{3A2D61F8-3C68-44FA-AF67-F984D1311E92}" type="presParOf" srcId="{F3D1A0E3-6994-4EDE-807D-1461AFDCAE89}" destId="{1F1C9EB2-329A-4483-8D9B-CC0EC617FC3E}" srcOrd="1" destOrd="0" presId="urn:microsoft.com/office/officeart/2009/3/layout/PlusandMinus"/>
    <dgm:cxn modelId="{3B12EE60-CE78-4A22-BB08-74F0B8499269}" type="presParOf" srcId="{F3D1A0E3-6994-4EDE-807D-1461AFDCAE89}" destId="{AC73D9E1-0726-4EAB-B90B-A6F79B38F3DB}" srcOrd="2" destOrd="0" presId="urn:microsoft.com/office/officeart/2009/3/layout/PlusandMinus"/>
    <dgm:cxn modelId="{47D4431C-6304-45DB-B424-273D725AE0A7}" type="presParOf" srcId="{F3D1A0E3-6994-4EDE-807D-1461AFDCAE89}" destId="{9A9C1B07-89C8-4E57-BA4C-3F0E6EAC1E8F}" srcOrd="3" destOrd="0" presId="urn:microsoft.com/office/officeart/2009/3/layout/PlusandMinus"/>
    <dgm:cxn modelId="{C1CEC60F-E13C-45A6-9BAF-8C4F30F5AD44}" type="presParOf" srcId="{F3D1A0E3-6994-4EDE-807D-1461AFDCAE89}" destId="{CA22019A-0436-4231-ADBE-CB1410D6BB5C}" srcOrd="4" destOrd="0" presId="urn:microsoft.com/office/officeart/2009/3/layout/PlusandMinus"/>
    <dgm:cxn modelId="{AD1D720E-569A-4386-8AD0-F3C822BD79C9}" type="presParOf" srcId="{F3D1A0E3-6994-4EDE-807D-1461AFDCAE89}" destId="{7A53F994-C459-4B3F-A986-88550211990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C1579-3433-4198-9B14-26091360AE5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87E6F050-A389-4661-87C4-1B46E50414BD}">
      <dgm:prSet phldrT="[文本]" custT="1"/>
      <dgm:spPr>
        <a:blipFill>
          <a:blip xmlns:r="http://schemas.openxmlformats.org/officeDocument/2006/relationships" r:embed="rId1"/>
          <a:stretch>
            <a:fillRect l="-4218" t="-2800" r="-351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96131A2B-49C5-4EBC-8D0A-6B62BEEC798E}" type="parTrans" cxnId="{27C05980-EB8E-4351-A3AB-5FA17DDD7340}">
      <dgm:prSet/>
      <dgm:spPr/>
      <dgm:t>
        <a:bodyPr/>
        <a:lstStyle/>
        <a:p>
          <a:endParaRPr lang="zh-CN" altLang="en-US"/>
        </a:p>
      </dgm:t>
    </dgm:pt>
    <dgm:pt modelId="{EAECD828-33A9-402C-92E6-1AF3DBCADF1F}" type="sibTrans" cxnId="{27C05980-EB8E-4351-A3AB-5FA17DDD7340}">
      <dgm:prSet/>
      <dgm:spPr/>
      <dgm:t>
        <a:bodyPr/>
        <a:lstStyle/>
        <a:p>
          <a:endParaRPr lang="zh-CN" altLang="en-US"/>
        </a:p>
      </dgm:t>
    </dgm:pt>
    <dgm:pt modelId="{6FDFCA77-A29A-45D7-8EBC-48145C0D8B97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25F902A0-78C8-4968-9D55-AE04D0546B23}" type="parTrans" cxnId="{EE26BF23-5B97-4D9A-83D2-A5056BAA4162}">
      <dgm:prSet/>
      <dgm:spPr/>
      <dgm:t>
        <a:bodyPr/>
        <a:lstStyle/>
        <a:p>
          <a:endParaRPr lang="zh-CN" altLang="en-US"/>
        </a:p>
      </dgm:t>
    </dgm:pt>
    <dgm:pt modelId="{1E6DF950-D3C9-402E-9088-3C517DC26F11}" type="sibTrans" cxnId="{EE26BF23-5B97-4D9A-83D2-A5056BAA4162}">
      <dgm:prSet/>
      <dgm:spPr/>
      <dgm:t>
        <a:bodyPr/>
        <a:lstStyle/>
        <a:p>
          <a:endParaRPr lang="zh-CN" altLang="en-US"/>
        </a:p>
      </dgm:t>
    </dgm:pt>
    <dgm:pt modelId="{66429787-485A-4A6F-8B13-CD1635ADF9A4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36665DEE-B808-4FC3-AD22-79BFCA20859D}" type="parTrans" cxnId="{0696DC12-2712-41E1-B337-BEA658F5BDFB}">
      <dgm:prSet/>
      <dgm:spPr/>
      <dgm:t>
        <a:bodyPr/>
        <a:lstStyle/>
        <a:p>
          <a:endParaRPr lang="zh-CN" altLang="en-US"/>
        </a:p>
      </dgm:t>
    </dgm:pt>
    <dgm:pt modelId="{F2662EB2-E3E1-4D5B-809E-CA66EC768FAD}" type="sibTrans" cxnId="{0696DC12-2712-41E1-B337-BEA658F5BDFB}">
      <dgm:prSet/>
      <dgm:spPr/>
      <dgm:t>
        <a:bodyPr/>
        <a:lstStyle/>
        <a:p>
          <a:endParaRPr lang="zh-CN" altLang="en-US"/>
        </a:p>
      </dgm:t>
    </dgm:pt>
    <dgm:pt modelId="{7AC751A5-7867-4D83-8121-7F657251E974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EFBBAB55-4868-4D6C-9876-8C210EA04BF7}" type="parTrans" cxnId="{44C99005-E4BA-45FA-8ECE-E5FF033FF3C9}">
      <dgm:prSet/>
      <dgm:spPr/>
      <dgm:t>
        <a:bodyPr/>
        <a:lstStyle/>
        <a:p>
          <a:endParaRPr lang="zh-CN" altLang="en-US"/>
        </a:p>
      </dgm:t>
    </dgm:pt>
    <dgm:pt modelId="{7FA9DD2F-02B9-42E4-8238-7E8B17739730}" type="sibTrans" cxnId="{44C99005-E4BA-45FA-8ECE-E5FF033FF3C9}">
      <dgm:prSet/>
      <dgm:spPr/>
      <dgm:t>
        <a:bodyPr/>
        <a:lstStyle/>
        <a:p>
          <a:endParaRPr lang="zh-CN" altLang="en-US"/>
        </a:p>
      </dgm:t>
    </dgm:pt>
    <dgm:pt modelId="{914A807E-4A9A-4C24-A460-3394162DC723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3D4AB1B7-EBB2-483E-A12C-718C189FC502}" type="parTrans" cxnId="{FC2625DC-0981-4B3B-A85E-F195A600ADAD}">
      <dgm:prSet/>
      <dgm:spPr/>
      <dgm:t>
        <a:bodyPr/>
        <a:lstStyle/>
        <a:p>
          <a:endParaRPr lang="zh-CN" altLang="en-US"/>
        </a:p>
      </dgm:t>
    </dgm:pt>
    <dgm:pt modelId="{04F51D19-2523-49F0-B352-5DE8877FD1B8}" type="sibTrans" cxnId="{FC2625DC-0981-4B3B-A85E-F195A600ADAD}">
      <dgm:prSet/>
      <dgm:spPr/>
      <dgm:t>
        <a:bodyPr/>
        <a:lstStyle/>
        <a:p>
          <a:endParaRPr lang="zh-CN" altLang="en-US"/>
        </a:p>
      </dgm:t>
    </dgm:pt>
    <dgm:pt modelId="{03A4D31A-3B2B-4219-A9C3-3BA298831A55}">
      <dgm:prSet phldrT="[文本]" custT="1"/>
      <dgm:spPr>
        <a:blipFill>
          <a:blip xmlns:r="http://schemas.openxmlformats.org/officeDocument/2006/relationships" r:embed="rId2"/>
          <a:stretch>
            <a:fillRect l="-3925" t="-2800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E00839BB-4A65-4206-AB58-FEFDFB09BDC6}" type="parTrans" cxnId="{B21205AD-610C-4370-961D-E2473C2619AA}">
      <dgm:prSet/>
      <dgm:spPr/>
      <dgm:t>
        <a:bodyPr/>
        <a:lstStyle/>
        <a:p>
          <a:endParaRPr lang="zh-CN" altLang="en-US"/>
        </a:p>
      </dgm:t>
    </dgm:pt>
    <dgm:pt modelId="{74038160-7FBD-4E2D-943E-DDBFE231E644}" type="sibTrans" cxnId="{B21205AD-610C-4370-961D-E2473C2619AA}">
      <dgm:prSet/>
      <dgm:spPr/>
      <dgm:t>
        <a:bodyPr/>
        <a:lstStyle/>
        <a:p>
          <a:endParaRPr lang="zh-CN" altLang="en-US"/>
        </a:p>
      </dgm:t>
    </dgm:pt>
    <dgm:pt modelId="{04B9EC66-9AD4-4762-A872-27521295AFB7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2EECDD4-17E0-47D8-90C0-407B29E71E4F}" type="parTrans" cxnId="{6D5E5F07-BD36-45B9-8A77-BD5C654C7737}">
      <dgm:prSet/>
      <dgm:spPr/>
      <dgm:t>
        <a:bodyPr/>
        <a:lstStyle/>
        <a:p>
          <a:endParaRPr lang="zh-CN" altLang="en-US"/>
        </a:p>
      </dgm:t>
    </dgm:pt>
    <dgm:pt modelId="{13A37FC6-F9AB-41F4-8DCD-C7869C47CADF}" type="sibTrans" cxnId="{6D5E5F07-BD36-45B9-8A77-BD5C654C7737}">
      <dgm:prSet/>
      <dgm:spPr/>
      <dgm:t>
        <a:bodyPr/>
        <a:lstStyle/>
        <a:p>
          <a:endParaRPr lang="zh-CN" altLang="en-US"/>
        </a:p>
      </dgm:t>
    </dgm:pt>
    <dgm:pt modelId="{46654D59-F090-49C4-9072-E318FD16554B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EC5D72C-BC4A-497B-A472-1C30AFC882D9}" type="parTrans" cxnId="{6344CE7F-1F40-4910-8B2C-C1DBD0E0B4F2}">
      <dgm:prSet/>
      <dgm:spPr/>
      <dgm:t>
        <a:bodyPr/>
        <a:lstStyle/>
        <a:p>
          <a:endParaRPr lang="zh-CN" altLang="en-US"/>
        </a:p>
      </dgm:t>
    </dgm:pt>
    <dgm:pt modelId="{CC3E2225-EAA9-499C-9CEA-9DDF3FCFD4D3}" type="sibTrans" cxnId="{6344CE7F-1F40-4910-8B2C-C1DBD0E0B4F2}">
      <dgm:prSet/>
      <dgm:spPr/>
      <dgm:t>
        <a:bodyPr/>
        <a:lstStyle/>
        <a:p>
          <a:endParaRPr lang="zh-CN" altLang="en-US"/>
        </a:p>
      </dgm:t>
    </dgm:pt>
    <dgm:pt modelId="{1451D83F-8626-45B1-B1CD-42B22FCF1909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B81F1EA-8BBD-4E43-805B-E573D6F27B63}" type="parTrans" cxnId="{EE0D432A-B0A0-45E7-A652-20243A3AE061}">
      <dgm:prSet/>
      <dgm:spPr/>
      <dgm:t>
        <a:bodyPr/>
        <a:lstStyle/>
        <a:p>
          <a:endParaRPr lang="zh-CN" altLang="en-US"/>
        </a:p>
      </dgm:t>
    </dgm:pt>
    <dgm:pt modelId="{8E5496C0-0C68-4E6F-9CB8-7CDCBC452E66}" type="sibTrans" cxnId="{EE0D432A-B0A0-45E7-A652-20243A3AE061}">
      <dgm:prSet/>
      <dgm:spPr/>
      <dgm:t>
        <a:bodyPr/>
        <a:lstStyle/>
        <a:p>
          <a:endParaRPr lang="zh-CN" altLang="en-US"/>
        </a:p>
      </dgm:t>
    </dgm:pt>
    <dgm:pt modelId="{F3D1A0E3-6994-4EDE-807D-1461AFDCAE89}" type="pres">
      <dgm:prSet presAssocID="{BEAC1579-3433-4198-9B14-26091360AE5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CBC0ADC-61C5-44EC-BE74-68C4E02A24E1}" type="pres">
      <dgm:prSet presAssocID="{BEAC1579-3433-4198-9B14-26091360AE52}" presName="Background" presStyleLbl="bgImgPlace1" presStyleIdx="0" presStyleCnt="1" custScaleX="111882"/>
      <dgm:spPr/>
    </dgm:pt>
    <dgm:pt modelId="{1F1C9EB2-329A-4483-8D9B-CC0EC617FC3E}" type="pres">
      <dgm:prSet presAssocID="{BEAC1579-3433-4198-9B14-26091360AE52}" presName="ParentText1" presStyleLbl="revTx" presStyleIdx="0" presStyleCnt="2" custScaleX="108297" custLinFactNeighborX="-9765" custLinFactNeighborY="-2959">
        <dgm:presLayoutVars>
          <dgm:chMax val="0"/>
          <dgm:chPref val="0"/>
          <dgm:bulletEnabled val="1"/>
        </dgm:presLayoutVars>
      </dgm:prSet>
      <dgm:spPr/>
    </dgm:pt>
    <dgm:pt modelId="{AC73D9E1-0726-4EAB-B90B-A6F79B38F3DB}" type="pres">
      <dgm:prSet presAssocID="{BEAC1579-3433-4198-9B14-26091360AE52}" presName="ParentText2" presStyleLbl="revTx" presStyleIdx="1" presStyleCnt="2" custScaleX="111537" custLinFactNeighborX="9201" custLinFactNeighborY="-3550">
        <dgm:presLayoutVars>
          <dgm:chMax val="0"/>
          <dgm:chPref val="0"/>
          <dgm:bulletEnabled val="1"/>
        </dgm:presLayoutVars>
      </dgm:prSet>
      <dgm:spPr/>
    </dgm:pt>
    <dgm:pt modelId="{9A9C1B07-89C8-4E57-BA4C-3F0E6EAC1E8F}" type="pres">
      <dgm:prSet presAssocID="{BEAC1579-3433-4198-9B14-26091360AE52}" presName="Plus" presStyleLbl="alignNode1" presStyleIdx="0" presStyleCnt="2" custScaleX="25720" custScaleY="25720" custLinFactNeighborX="-27223" custLinFactNeighborY="2667"/>
      <dgm:spPr/>
    </dgm:pt>
    <dgm:pt modelId="{CA22019A-0436-4231-ADBE-CB1410D6BB5C}" type="pres">
      <dgm:prSet presAssocID="{BEAC1579-3433-4198-9B14-26091360AE52}" presName="Minus" presStyleLbl="alignNode1" presStyleIdx="1" presStyleCnt="2" custFlipVert="1" custScaleX="30916" custScaleY="30916" custLinFactNeighborX="56082" custLinFactNeighborY="4908"/>
      <dgm:spPr/>
    </dgm:pt>
    <dgm:pt modelId="{7A53F994-C459-4B3F-A986-885502119907}" type="pres">
      <dgm:prSet presAssocID="{BEAC1579-3433-4198-9B14-26091360AE52}" presName="Divider" presStyleLbl="parChTrans1D1" presStyleIdx="0" presStyleCnt="1"/>
      <dgm:spPr/>
    </dgm:pt>
  </dgm:ptLst>
  <dgm:cxnLst>
    <dgm:cxn modelId="{47EBAB01-ECD1-42B1-95A1-A0FE07258EC5}" type="presOf" srcId="{87E6F050-A389-4661-87C4-1B46E50414BD}" destId="{1F1C9EB2-329A-4483-8D9B-CC0EC617FC3E}" srcOrd="0" destOrd="0" presId="urn:microsoft.com/office/officeart/2009/3/layout/PlusandMinus"/>
    <dgm:cxn modelId="{44C99005-E4BA-45FA-8ECE-E5FF033FF3C9}" srcId="{87E6F050-A389-4661-87C4-1B46E50414BD}" destId="{7AC751A5-7867-4D83-8121-7F657251E974}" srcOrd="1" destOrd="0" parTransId="{EFBBAB55-4868-4D6C-9876-8C210EA04BF7}" sibTransId="{7FA9DD2F-02B9-42E4-8238-7E8B17739730}"/>
    <dgm:cxn modelId="{6D5E5F07-BD36-45B9-8A77-BD5C654C7737}" srcId="{87E6F050-A389-4661-87C4-1B46E50414BD}" destId="{04B9EC66-9AD4-4762-A872-27521295AFB7}" srcOrd="2" destOrd="0" parTransId="{62EECDD4-17E0-47D8-90C0-407B29E71E4F}" sibTransId="{13A37FC6-F9AB-41F4-8DCD-C7869C47CADF}"/>
    <dgm:cxn modelId="{0696DC12-2712-41E1-B337-BEA658F5BDFB}" srcId="{87E6F050-A389-4661-87C4-1B46E50414BD}" destId="{66429787-485A-4A6F-8B13-CD1635ADF9A4}" srcOrd="4" destOrd="0" parTransId="{36665DEE-B808-4FC3-AD22-79BFCA20859D}" sibTransId="{F2662EB2-E3E1-4D5B-809E-CA66EC768FAD}"/>
    <dgm:cxn modelId="{EE26BF23-5B97-4D9A-83D2-A5056BAA4162}" srcId="{87E6F050-A389-4661-87C4-1B46E50414BD}" destId="{6FDFCA77-A29A-45D7-8EBC-48145C0D8B97}" srcOrd="0" destOrd="0" parTransId="{25F902A0-78C8-4968-9D55-AE04D0546B23}" sibTransId="{1E6DF950-D3C9-402E-9088-3C517DC26F11}"/>
    <dgm:cxn modelId="{EE0D432A-B0A0-45E7-A652-20243A3AE061}" srcId="{03A4D31A-3B2B-4219-A9C3-3BA298831A55}" destId="{1451D83F-8626-45B1-B1CD-42B22FCF1909}" srcOrd="1" destOrd="0" parTransId="{6B81F1EA-8BBD-4E43-805B-E573D6F27B63}" sibTransId="{8E5496C0-0C68-4E6F-9CB8-7CDCBC452E66}"/>
    <dgm:cxn modelId="{1913775E-9108-41AA-827F-C2D7C9824BF9}" type="presOf" srcId="{66429787-485A-4A6F-8B13-CD1635ADF9A4}" destId="{1F1C9EB2-329A-4483-8D9B-CC0EC617FC3E}" srcOrd="0" destOrd="5" presId="urn:microsoft.com/office/officeart/2009/3/layout/PlusandMinus"/>
    <dgm:cxn modelId="{18A2C96F-87F4-4827-8FE7-60523B295BF3}" type="presOf" srcId="{914A807E-4A9A-4C24-A460-3394162DC723}" destId="{1F1C9EB2-329A-4483-8D9B-CC0EC617FC3E}" srcOrd="0" destOrd="4" presId="urn:microsoft.com/office/officeart/2009/3/layout/PlusandMinus"/>
    <dgm:cxn modelId="{6A733B72-91E5-4034-938A-3C8EA5F6DF1C}" type="presOf" srcId="{04B9EC66-9AD4-4762-A872-27521295AFB7}" destId="{1F1C9EB2-329A-4483-8D9B-CC0EC617FC3E}" srcOrd="0" destOrd="3" presId="urn:microsoft.com/office/officeart/2009/3/layout/PlusandMinus"/>
    <dgm:cxn modelId="{6344CE7F-1F40-4910-8B2C-C1DBD0E0B4F2}" srcId="{03A4D31A-3B2B-4219-A9C3-3BA298831A55}" destId="{46654D59-F090-49C4-9072-E318FD16554B}" srcOrd="0" destOrd="0" parTransId="{FEC5D72C-BC4A-497B-A472-1C30AFC882D9}" sibTransId="{CC3E2225-EAA9-499C-9CEA-9DDF3FCFD4D3}"/>
    <dgm:cxn modelId="{27C05980-EB8E-4351-A3AB-5FA17DDD7340}" srcId="{BEAC1579-3433-4198-9B14-26091360AE52}" destId="{87E6F050-A389-4661-87C4-1B46E50414BD}" srcOrd="0" destOrd="0" parTransId="{96131A2B-49C5-4EBC-8D0A-6B62BEEC798E}" sibTransId="{EAECD828-33A9-402C-92E6-1AF3DBCADF1F}"/>
    <dgm:cxn modelId="{501F3D8A-4D06-49AE-818D-FA23A8716E2C}" type="presOf" srcId="{7AC751A5-7867-4D83-8121-7F657251E974}" destId="{1F1C9EB2-329A-4483-8D9B-CC0EC617FC3E}" srcOrd="0" destOrd="2" presId="urn:microsoft.com/office/officeart/2009/3/layout/PlusandMinus"/>
    <dgm:cxn modelId="{B21205AD-610C-4370-961D-E2473C2619AA}" srcId="{BEAC1579-3433-4198-9B14-26091360AE52}" destId="{03A4D31A-3B2B-4219-A9C3-3BA298831A55}" srcOrd="1" destOrd="0" parTransId="{E00839BB-4A65-4206-AB58-FEFDFB09BDC6}" sibTransId="{74038160-7FBD-4E2D-943E-DDBFE231E644}"/>
    <dgm:cxn modelId="{996C52AE-E44B-4A52-8991-DCAEAE7726EC}" type="presOf" srcId="{03A4D31A-3B2B-4219-A9C3-3BA298831A55}" destId="{AC73D9E1-0726-4EAB-B90B-A6F79B38F3DB}" srcOrd="0" destOrd="0" presId="urn:microsoft.com/office/officeart/2009/3/layout/PlusandMinus"/>
    <dgm:cxn modelId="{7B3F4DB8-FE00-4D9A-8F55-7D509D4738A1}" type="presOf" srcId="{6FDFCA77-A29A-45D7-8EBC-48145C0D8B97}" destId="{1F1C9EB2-329A-4483-8D9B-CC0EC617FC3E}" srcOrd="0" destOrd="1" presId="urn:microsoft.com/office/officeart/2009/3/layout/PlusandMinus"/>
    <dgm:cxn modelId="{2E5F73CF-B0F1-4318-B4A4-A2DCFFF78E62}" type="presOf" srcId="{46654D59-F090-49C4-9072-E318FD16554B}" destId="{AC73D9E1-0726-4EAB-B90B-A6F79B38F3DB}" srcOrd="0" destOrd="1" presId="urn:microsoft.com/office/officeart/2009/3/layout/PlusandMinus"/>
    <dgm:cxn modelId="{FC2625DC-0981-4B3B-A85E-F195A600ADAD}" srcId="{87E6F050-A389-4661-87C4-1B46E50414BD}" destId="{914A807E-4A9A-4C24-A460-3394162DC723}" srcOrd="3" destOrd="0" parTransId="{3D4AB1B7-EBB2-483E-A12C-718C189FC502}" sibTransId="{04F51D19-2523-49F0-B352-5DE8877FD1B8}"/>
    <dgm:cxn modelId="{F44195EF-DDB0-444D-A8B2-DEECB2378617}" type="presOf" srcId="{1451D83F-8626-45B1-B1CD-42B22FCF1909}" destId="{AC73D9E1-0726-4EAB-B90B-A6F79B38F3DB}" srcOrd="0" destOrd="2" presId="urn:microsoft.com/office/officeart/2009/3/layout/PlusandMinus"/>
    <dgm:cxn modelId="{4BFB39FC-9B67-48E3-A05C-FD93629D5BD9}" type="presOf" srcId="{BEAC1579-3433-4198-9B14-26091360AE52}" destId="{F3D1A0E3-6994-4EDE-807D-1461AFDCAE89}" srcOrd="0" destOrd="0" presId="urn:microsoft.com/office/officeart/2009/3/layout/PlusandMinus"/>
    <dgm:cxn modelId="{953C8FC0-3958-478C-8D5E-35FD0EB84D12}" type="presParOf" srcId="{F3D1A0E3-6994-4EDE-807D-1461AFDCAE89}" destId="{4CBC0ADC-61C5-44EC-BE74-68C4E02A24E1}" srcOrd="0" destOrd="0" presId="urn:microsoft.com/office/officeart/2009/3/layout/PlusandMinus"/>
    <dgm:cxn modelId="{3A2D61F8-3C68-44FA-AF67-F984D1311E92}" type="presParOf" srcId="{F3D1A0E3-6994-4EDE-807D-1461AFDCAE89}" destId="{1F1C9EB2-329A-4483-8D9B-CC0EC617FC3E}" srcOrd="1" destOrd="0" presId="urn:microsoft.com/office/officeart/2009/3/layout/PlusandMinus"/>
    <dgm:cxn modelId="{3B12EE60-CE78-4A22-BB08-74F0B8499269}" type="presParOf" srcId="{F3D1A0E3-6994-4EDE-807D-1461AFDCAE89}" destId="{AC73D9E1-0726-4EAB-B90B-A6F79B38F3DB}" srcOrd="2" destOrd="0" presId="urn:microsoft.com/office/officeart/2009/3/layout/PlusandMinus"/>
    <dgm:cxn modelId="{47D4431C-6304-45DB-B424-273D725AE0A7}" type="presParOf" srcId="{F3D1A0E3-6994-4EDE-807D-1461AFDCAE89}" destId="{9A9C1B07-89C8-4E57-BA4C-3F0E6EAC1E8F}" srcOrd="3" destOrd="0" presId="urn:microsoft.com/office/officeart/2009/3/layout/PlusandMinus"/>
    <dgm:cxn modelId="{C1CEC60F-E13C-45A6-9BAF-8C4F30F5AD44}" type="presParOf" srcId="{F3D1A0E3-6994-4EDE-807D-1461AFDCAE89}" destId="{CA22019A-0436-4231-ADBE-CB1410D6BB5C}" srcOrd="4" destOrd="0" presId="urn:microsoft.com/office/officeart/2009/3/layout/PlusandMinus"/>
    <dgm:cxn modelId="{AD1D720E-569A-4386-8AD0-F3C822BD79C9}" type="presParOf" srcId="{F3D1A0E3-6994-4EDE-807D-1461AFDCAE89}" destId="{7A53F994-C459-4B3F-A986-88550211990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FD28E-9A0F-4D22-A2B6-0274E708D834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3F3897C3-5ECD-475B-ABFE-47465BA70C07}">
      <dgm:prSet phldrT="[文本]" custT="1"/>
      <dgm:spPr/>
      <dgm:t>
        <a:bodyPr/>
        <a:lstStyle/>
        <a:p>
          <a:pPr>
            <a:buNone/>
          </a:pPr>
          <a:r>
            <a:rPr lang="en-US" altLang="zh-CN" sz="2000" b="1" dirty="0"/>
            <a:t>Step 1: Hardness from Witness Encryption</a:t>
          </a:r>
          <a:endParaRPr lang="zh-CN" altLang="en-US" sz="2000" b="1" dirty="0"/>
        </a:p>
      </dgm:t>
    </dgm:pt>
    <dgm:pt modelId="{63341177-B9B3-407E-A481-DE1F63FEEC27}" type="parTrans" cxnId="{A137DD9E-5C0A-4D3B-B31B-565CE4E0171D}">
      <dgm:prSet/>
      <dgm:spPr/>
      <dgm:t>
        <a:bodyPr/>
        <a:lstStyle/>
        <a:p>
          <a:endParaRPr lang="zh-CN" altLang="en-US"/>
        </a:p>
      </dgm:t>
    </dgm:pt>
    <dgm:pt modelId="{20020747-D460-4431-8377-F75820EA26B2}" type="sibTrans" cxnId="{A137DD9E-5C0A-4D3B-B31B-565CE4E0171D}">
      <dgm:prSet/>
      <dgm:spPr/>
      <dgm:t>
        <a:bodyPr/>
        <a:lstStyle/>
        <a:p>
          <a:endParaRPr lang="zh-CN" altLang="en-US"/>
        </a:p>
      </dgm:t>
    </dgm:pt>
    <dgm:pt modelId="{4A55F509-C54B-4A78-BEB7-C5CF9473CDE7}">
      <dgm:prSet phldrT="[文本]" custT="1"/>
      <dgm:spPr/>
      <dgm:t>
        <a:bodyPr/>
        <a:lstStyle/>
        <a:p>
          <a:r>
            <a:rPr lang="en-US" altLang="zh-CN" sz="1800" dirty="0"/>
            <a:t>[ILW23]: Hardness of </a:t>
          </a:r>
          <a:r>
            <a:rPr lang="en-US" altLang="zh-CN" sz="1800" b="1" dirty="0"/>
            <a:t>Avoid </a:t>
          </a:r>
          <a:r>
            <a:rPr lang="en-US" altLang="zh-CN" sz="1800" dirty="0"/>
            <a:t>from </a:t>
          </a:r>
          <a:r>
            <a:rPr lang="en-US" altLang="zh-CN" sz="1800" b="1" i="1" dirty="0"/>
            <a:t>witness encryption </a:t>
          </a:r>
          <a:r>
            <a:rPr lang="en-US" altLang="zh-CN" sz="1800" dirty="0"/>
            <a:t>for </a:t>
          </a:r>
          <a:r>
            <a:rPr lang="en-US" altLang="zh-CN" sz="1800" b="1" dirty="0"/>
            <a:t>NP</a:t>
          </a:r>
          <a:endParaRPr lang="zh-CN" altLang="en-US" sz="1800" b="1" dirty="0"/>
        </a:p>
      </dgm:t>
    </dgm:pt>
    <dgm:pt modelId="{C63AEECC-694B-4581-BCF8-3BD2D0FE8C9A}" type="parTrans" cxnId="{420565B2-FBCA-44A6-8B25-2AEA5240D659}">
      <dgm:prSet/>
      <dgm:spPr/>
      <dgm:t>
        <a:bodyPr/>
        <a:lstStyle/>
        <a:p>
          <a:endParaRPr lang="zh-CN" altLang="en-US"/>
        </a:p>
      </dgm:t>
    </dgm:pt>
    <dgm:pt modelId="{B54DA0A3-4A95-466F-BDA8-11E7DD4E57D1}" type="sibTrans" cxnId="{420565B2-FBCA-44A6-8B25-2AEA5240D659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C19C691-5B36-4B73-97E1-4026056256F7}">
          <dgm:prSet phldrT="[文本]" custT="1"/>
          <dgm:spPr/>
          <dgm:t>
            <a:bodyPr/>
            <a:lstStyle/>
            <a:p>
              <a:r>
                <a:rPr lang="en-US" altLang="zh-CN" sz="2000" b="1" dirty="0"/>
                <a:t>Step 2: WE from </a:t>
              </a:r>
              <a14:m>
                <m:oMath xmlns:m="http://schemas.openxmlformats.org/officeDocument/2006/math">
                  <m:acc>
                    <m:accPr>
                      <m:chr m:val="̃"/>
                      <m:ctrlPr>
                        <a:rPr lang="en-US" altLang="zh-CN" sz="20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𝐏𝐊</m:t>
                      </m:r>
                    </m:e>
                  </m:acc>
                  <m:r>
                    <a:rPr lang="en-US" altLang="zh-CN" sz="2000" b="1" i="0" dirty="0" smtClean="0">
                      <a:latin typeface="Cambria Math" panose="02040503050406030204" pitchFamily="18" charset="0"/>
                    </a:rPr>
                    <m:t>𝐄</m:t>
                  </m:r>
                </m:oMath>
              </a14:m>
              <a:r>
                <a:rPr lang="zh-CN" altLang="en-US" sz="2000" b="1" i="0" dirty="0"/>
                <a:t> </a:t>
              </a:r>
              <a:r>
                <a:rPr lang="en-US" altLang="zh-CN" sz="2000" b="1" i="0" dirty="0"/>
                <a:t>(PKE with </a:t>
              </a:r>
              <a:r>
                <a:rPr lang="en-US" altLang="zh-CN" sz="2000" b="1" i="1" dirty="0"/>
                <a:t>pseudorandom public key</a:t>
              </a:r>
              <a:r>
                <a:rPr lang="en-US" altLang="zh-CN" sz="2000" b="1" i="0" dirty="0"/>
                <a:t>)</a:t>
              </a:r>
              <a:endParaRPr lang="zh-CN" altLang="en-US" sz="2000" b="1" i="0" dirty="0"/>
            </a:p>
          </dgm:t>
        </dgm:pt>
      </mc:Choice>
      <mc:Fallback xmlns="">
        <dgm:pt modelId="{4C19C691-5B36-4B73-97E1-4026056256F7}">
          <dgm:prSet phldrT="[文本]" custT="1"/>
          <dgm:spPr/>
          <dgm:t>
            <a:bodyPr/>
            <a:lstStyle/>
            <a:p>
              <a:r>
                <a:rPr lang="en-US" altLang="zh-CN" sz="2000" b="1" dirty="0"/>
                <a:t>Step 2: WE from </a:t>
              </a:r>
              <a:r>
                <a:rPr lang="en-US" altLang="zh-CN" sz="2000" b="1" i="0">
                  <a:latin typeface="Cambria Math" panose="02040503050406030204" pitchFamily="18" charset="0"/>
                </a:rPr>
                <a:t>(𝐏𝐊) ̃</a:t>
              </a:r>
              <a:r>
                <a:rPr lang="en-US" altLang="zh-CN" sz="2000" b="1" i="0" dirty="0">
                  <a:latin typeface="Cambria Math" panose="02040503050406030204" pitchFamily="18" charset="0"/>
                </a:rPr>
                <a:t>𝐄</a:t>
              </a:r>
              <a:r>
                <a:rPr lang="zh-CN" altLang="en-US" sz="2000" b="1" i="0" dirty="0"/>
                <a:t> </a:t>
              </a:r>
              <a:r>
                <a:rPr lang="en-US" altLang="zh-CN" sz="2000" b="1" i="0" dirty="0"/>
                <a:t>(PKE with </a:t>
              </a:r>
              <a:r>
                <a:rPr lang="en-US" altLang="zh-CN" sz="2000" b="1" i="1" dirty="0"/>
                <a:t>pseudorandom public key</a:t>
              </a:r>
              <a:r>
                <a:rPr lang="en-US" altLang="zh-CN" sz="2000" b="1" i="0" dirty="0"/>
                <a:t>)</a:t>
              </a:r>
              <a:endParaRPr lang="zh-CN" altLang="en-US" sz="2000" b="1" i="0" dirty="0"/>
            </a:p>
          </dgm:t>
        </dgm:pt>
      </mc:Fallback>
    </mc:AlternateContent>
    <dgm:pt modelId="{9779FF38-0B8B-4786-8057-B436AEC30FB0}" type="parTrans" cxnId="{858CED1E-CEA1-457F-AABF-FEBB4B25D5E8}">
      <dgm:prSet/>
      <dgm:spPr/>
      <dgm:t>
        <a:bodyPr/>
        <a:lstStyle/>
        <a:p>
          <a:endParaRPr lang="zh-CN" altLang="en-US"/>
        </a:p>
      </dgm:t>
    </dgm:pt>
    <dgm:pt modelId="{EE98B4AD-53BF-42CC-AC62-F4B32301EE63}" type="sibTrans" cxnId="{858CED1E-CEA1-457F-AABF-FEBB4B25D5E8}">
      <dgm:prSet/>
      <dgm:spPr/>
      <dgm:t>
        <a:bodyPr/>
        <a:lstStyle/>
        <a:p>
          <a:endParaRPr lang="zh-CN" altLang="en-US"/>
        </a:p>
      </dgm:t>
    </dgm:pt>
    <dgm:pt modelId="{7E9AA6EE-D043-4D5F-A9F8-819A655A9B49}">
      <dgm:prSet phldrT="[文本]" custT="1"/>
      <dgm:spPr/>
      <dgm:t>
        <a:bodyPr/>
        <a:lstStyle/>
        <a:p>
          <a:r>
            <a:rPr lang="en-US" altLang="zh-CN" sz="1800" dirty="0"/>
            <a:t>Obs1: witness encryption for hard languages (instead of </a:t>
          </a:r>
          <a:r>
            <a:rPr lang="en-US" altLang="zh-CN" sz="1800" b="1" dirty="0"/>
            <a:t>NP</a:t>
          </a:r>
          <a:r>
            <a:rPr lang="en-US" altLang="zh-CN" sz="1800" dirty="0"/>
            <a:t>) suffices!</a:t>
          </a:r>
          <a:endParaRPr lang="zh-CN" altLang="en-US" sz="1800" dirty="0"/>
        </a:p>
      </dgm:t>
    </dgm:pt>
    <dgm:pt modelId="{D3C62D0D-58EA-42DB-8433-1A5CCC053433}" type="parTrans" cxnId="{86E47B2F-533D-4CBF-B236-A39414D61E0D}">
      <dgm:prSet/>
      <dgm:spPr/>
      <dgm:t>
        <a:bodyPr/>
        <a:lstStyle/>
        <a:p>
          <a:endParaRPr lang="zh-CN" altLang="en-US"/>
        </a:p>
      </dgm:t>
    </dgm:pt>
    <dgm:pt modelId="{44E97AB6-D5B5-4A0C-BB31-1774102E879F}" type="sibTrans" cxnId="{86E47B2F-533D-4CBF-B236-A39414D61E0D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25D195-B538-4125-A972-1F742C85ACD7}">
          <dgm:prSet phldrT="[文本]" custT="1"/>
          <dgm:spPr/>
          <dgm:t>
            <a:bodyPr/>
            <a:lstStyle/>
            <a:p>
              <a:r>
                <a:rPr lang="en-US" altLang="zh-CN" sz="2000" b="1" dirty="0"/>
                <a:t>Step 3: Instantiation of </a:t>
              </a:r>
              <a14:m>
                <m:oMath xmlns:m="http://schemas.openxmlformats.org/officeDocument/2006/math">
                  <m:acc>
                    <m:accPr>
                      <m:chr m:val="̃"/>
                      <m:ctrlPr>
                        <a:rPr lang="en-US" altLang="zh-CN" sz="20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altLang="zh-CN" sz="2000" b="1" i="0" smtClean="0">
                          <a:latin typeface="Cambria Math" panose="02040503050406030204" pitchFamily="18" charset="0"/>
                        </a:rPr>
                        <m:t>𝐏𝐊</m:t>
                      </m:r>
                    </m:e>
                  </m:acc>
                  <m:r>
                    <a:rPr lang="en-US" altLang="zh-CN" sz="2000" b="1" i="0" dirty="0" smtClean="0">
                      <a:latin typeface="Cambria Math" panose="02040503050406030204" pitchFamily="18" charset="0"/>
                    </a:rPr>
                    <m:t>𝐄</m:t>
                  </m:r>
                </m:oMath>
              </a14:m>
              <a:endParaRPr lang="zh-CN" altLang="en-US" sz="2000" b="1" dirty="0"/>
            </a:p>
          </dgm:t>
        </dgm:pt>
      </mc:Choice>
      <mc:Fallback xmlns="">
        <dgm:pt modelId="{9225D195-B538-4125-A972-1F742C85ACD7}">
          <dgm:prSet phldrT="[文本]" custT="1"/>
          <dgm:spPr/>
          <dgm:t>
            <a:bodyPr/>
            <a:lstStyle/>
            <a:p>
              <a:r>
                <a:rPr lang="en-US" altLang="zh-CN" sz="2000" b="1" dirty="0"/>
                <a:t>Step 3: Instantiation of </a:t>
              </a:r>
              <a:r>
                <a:rPr lang="en-US" altLang="zh-CN" sz="2000" b="1" i="0">
                  <a:latin typeface="Cambria Math" panose="02040503050406030204" pitchFamily="18" charset="0"/>
                </a:rPr>
                <a:t>(𝐏𝐊) ̃</a:t>
              </a:r>
              <a:r>
                <a:rPr lang="en-US" altLang="zh-CN" sz="2000" b="1" i="0" dirty="0">
                  <a:latin typeface="Cambria Math" panose="02040503050406030204" pitchFamily="18" charset="0"/>
                </a:rPr>
                <a:t>𝐄</a:t>
              </a:r>
              <a:endParaRPr lang="zh-CN" altLang="en-US" sz="2000" b="1" dirty="0"/>
            </a:p>
          </dgm:t>
        </dgm:pt>
      </mc:Fallback>
    </mc:AlternateContent>
    <dgm:pt modelId="{A5A9D56F-D23A-455D-AA43-1B5D52AA19E6}" type="parTrans" cxnId="{79932BA2-6A48-4C93-97A9-C7EA638594A4}">
      <dgm:prSet/>
      <dgm:spPr/>
      <dgm:t>
        <a:bodyPr/>
        <a:lstStyle/>
        <a:p>
          <a:endParaRPr lang="zh-CN" altLang="en-US"/>
        </a:p>
      </dgm:t>
    </dgm:pt>
    <dgm:pt modelId="{36612FBF-CC9C-41AD-A9D3-514450697989}" type="sibTrans" cxnId="{79932BA2-6A48-4C93-97A9-C7EA638594A4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7344268-D755-4DFD-B474-0D6B764F1925}">
          <dgm:prSet phldrT="[文本]" custT="1"/>
          <dgm:spPr/>
          <dgm:t>
            <a:bodyPr/>
            <a:lstStyle/>
            <a:p>
              <a:r>
                <a:rPr lang="en-US" altLang="zh-CN" sz="1800" dirty="0"/>
                <a:t>Construction of </a:t>
              </a:r>
              <a14:m>
                <m:oMath xmlns:m="http://schemas.openxmlformats.org/officeDocument/2006/math">
                  <m:acc>
                    <m:accPr>
                      <m:chr m:val="̃"/>
                      <m:ctrlPr>
                        <a:rPr lang="en-US" altLang="zh-CN" sz="18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𝐏𝐊</m:t>
                      </m:r>
                    </m:e>
                  </m:acc>
                  <m:r>
                    <a:rPr lang="en-US" altLang="zh-CN" sz="1800" b="1" i="0" dirty="0" smtClean="0">
                      <a:latin typeface="Cambria Math" panose="02040503050406030204" pitchFamily="18" charset="0"/>
                    </a:rPr>
                    <m:t>𝐄</m:t>
                  </m:r>
                </m:oMath>
              </a14:m>
              <a:r>
                <a:rPr lang="zh-CN" altLang="en-US" sz="1800" dirty="0"/>
                <a:t> </a:t>
              </a:r>
              <a:r>
                <a:rPr lang="en-US" altLang="zh-CN" sz="1800" dirty="0"/>
                <a:t>with very hard “PKE problem” and is secure against </a:t>
              </a:r>
              <a:r>
                <a:rPr lang="en-US" altLang="zh-CN" sz="1800" b="1" i="1" dirty="0"/>
                <a:t>nondeterministic algorithms</a:t>
              </a:r>
              <a:endParaRPr lang="zh-CN" altLang="en-US" sz="1800" dirty="0"/>
            </a:p>
          </dgm:t>
        </dgm:pt>
      </mc:Choice>
      <mc:Fallback xmlns="">
        <dgm:pt modelId="{F7344268-D755-4DFD-B474-0D6B764F1925}">
          <dgm:prSet phldrT="[文本]" custT="1"/>
          <dgm:spPr/>
          <dgm:t>
            <a:bodyPr/>
            <a:lstStyle/>
            <a:p>
              <a:r>
                <a:rPr lang="en-US" altLang="zh-CN" sz="1800" dirty="0"/>
                <a:t>Construction of </a:t>
              </a:r>
              <a:r>
                <a:rPr lang="en-US" altLang="zh-CN" sz="1800" b="1" i="0">
                  <a:latin typeface="Cambria Math" panose="02040503050406030204" pitchFamily="18" charset="0"/>
                </a:rPr>
                <a:t>(𝐏𝐊) ̃</a:t>
              </a:r>
              <a:r>
                <a:rPr lang="en-US" altLang="zh-CN" sz="1800" b="1" i="0" dirty="0">
                  <a:latin typeface="Cambria Math" panose="02040503050406030204" pitchFamily="18" charset="0"/>
                </a:rPr>
                <a:t>𝐄</a:t>
              </a:r>
              <a:r>
                <a:rPr lang="zh-CN" altLang="en-US" sz="1800" dirty="0"/>
                <a:t> </a:t>
              </a:r>
              <a:r>
                <a:rPr lang="en-US" altLang="zh-CN" sz="1800" dirty="0"/>
                <a:t>with very hard “PKE problem” and is secure against </a:t>
              </a:r>
              <a:r>
                <a:rPr lang="en-US" altLang="zh-CN" sz="1800" b="1" i="1" dirty="0"/>
                <a:t>nondeterministic algorithms</a:t>
              </a:r>
              <a:endParaRPr lang="zh-CN" altLang="en-US" sz="1800" dirty="0"/>
            </a:p>
          </dgm:t>
        </dgm:pt>
      </mc:Fallback>
    </mc:AlternateContent>
    <dgm:pt modelId="{D7BFCEE6-0BD1-4213-9A39-56EDE917DCBC}" type="parTrans" cxnId="{2CD3CC74-7A33-4A08-A8CE-346A48680E01}">
      <dgm:prSet/>
      <dgm:spPr/>
      <dgm:t>
        <a:bodyPr/>
        <a:lstStyle/>
        <a:p>
          <a:endParaRPr lang="zh-CN" altLang="en-US"/>
        </a:p>
      </dgm:t>
    </dgm:pt>
    <dgm:pt modelId="{9BCE4626-B374-4B83-B44A-D9C00C382C35}" type="sibTrans" cxnId="{2CD3CC74-7A33-4A08-A8CE-346A48680E01}">
      <dgm:prSet/>
      <dgm:spPr/>
      <dgm:t>
        <a:bodyPr/>
        <a:lstStyle/>
        <a:p>
          <a:endParaRPr lang="zh-CN" altLang="en-US"/>
        </a:p>
      </dgm:t>
    </dgm:pt>
    <dgm:pt modelId="{71F4E5DB-E942-46E6-B0EE-61E1E813E654}">
      <dgm:prSet phldrT="[文本]" custT="1"/>
      <dgm:spPr/>
      <dgm:t>
        <a:bodyPr/>
        <a:lstStyle/>
        <a:p>
          <a:r>
            <a:rPr lang="en-US" altLang="zh-CN" sz="1800" b="0" dirty="0"/>
            <a:t>Generalizations: </a:t>
          </a:r>
          <a:r>
            <a:rPr lang="en-US" altLang="zh-CN" sz="1800" b="1" dirty="0"/>
            <a:t>RPP</a:t>
          </a:r>
          <a:r>
            <a:rPr lang="en-US" altLang="zh-CN" sz="1800" b="0" dirty="0"/>
            <a:t>, restricted circuits, hardness against </a:t>
          </a:r>
          <a:r>
            <a:rPr lang="en-US" altLang="zh-CN" sz="1800" b="1" i="1" dirty="0"/>
            <a:t>nondeterministic algorithms</a:t>
          </a:r>
          <a:r>
            <a:rPr lang="en-US" altLang="zh-CN" sz="1800" b="0" dirty="0"/>
            <a:t>, etc. </a:t>
          </a:r>
          <a:endParaRPr lang="zh-CN" altLang="en-US" sz="1800" b="0" dirty="0"/>
        </a:p>
      </dgm:t>
    </dgm:pt>
    <dgm:pt modelId="{D4548BC3-006C-4DDD-B7BE-90F018C5F6B4}" type="parTrans" cxnId="{6585CA41-A1CC-494D-8392-8716181601FC}">
      <dgm:prSet/>
      <dgm:spPr/>
      <dgm:t>
        <a:bodyPr/>
        <a:lstStyle/>
        <a:p>
          <a:endParaRPr lang="zh-CN" altLang="en-US"/>
        </a:p>
      </dgm:t>
    </dgm:pt>
    <dgm:pt modelId="{9FAF7B5E-E284-4956-BF79-32B48CE8D37D}" type="sibTrans" cxnId="{6585CA41-A1CC-494D-8392-8716181601FC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71B5E24-F398-4195-9D4F-2F31221F0AAC}">
          <dgm:prSet phldrT="[文本]" custT="1"/>
          <dgm:spPr/>
          <dgm:t>
            <a:bodyPr/>
            <a:lstStyle/>
            <a:p>
              <a:r>
                <a:rPr lang="en-US" altLang="zh-CN" sz="1800" dirty="0"/>
                <a:t>Obs2: most PKE schemes have certain good properties (we call it </a:t>
              </a:r>
              <a14:m>
                <m:oMath xmlns:m="http://schemas.openxmlformats.org/officeDocument/2006/math">
                  <m:acc>
                    <m:accPr>
                      <m:chr m:val="̃"/>
                      <m:ctrlPr>
                        <a:rPr lang="en-US" altLang="zh-CN" sz="18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𝐏𝐊</m:t>
                      </m:r>
                    </m:e>
                  </m:acc>
                  <m:r>
                    <a:rPr lang="en-US" altLang="zh-CN" sz="1800" b="1" i="0" dirty="0" smtClean="0">
                      <a:latin typeface="Cambria Math" panose="02040503050406030204" pitchFamily="18" charset="0"/>
                    </a:rPr>
                    <m:t>𝐄</m:t>
                  </m:r>
                </m:oMath>
              </a14:m>
              <a:r>
                <a:rPr lang="en-US" altLang="zh-CN" sz="1800" dirty="0"/>
                <a:t>)</a:t>
              </a:r>
              <a:endParaRPr lang="zh-CN" altLang="en-US" sz="1800" dirty="0"/>
            </a:p>
          </dgm:t>
        </dgm:pt>
      </mc:Choice>
      <mc:Fallback xmlns="">
        <dgm:pt modelId="{471B5E24-F398-4195-9D4F-2F31221F0AAC}">
          <dgm:prSet phldrT="[文本]" custT="1"/>
          <dgm:spPr/>
          <dgm:t>
            <a:bodyPr/>
            <a:lstStyle/>
            <a:p>
              <a:r>
                <a:rPr lang="en-US" altLang="zh-CN" sz="1800" dirty="0"/>
                <a:t>Obs2: most PKE schemes have certain good properties (we call it </a:t>
              </a:r>
              <a:r>
                <a:rPr lang="en-US" altLang="zh-CN" sz="1800" b="1" i="0">
                  <a:latin typeface="Cambria Math" panose="02040503050406030204" pitchFamily="18" charset="0"/>
                </a:rPr>
                <a:t>(𝐏𝐊) ̃</a:t>
              </a:r>
              <a:r>
                <a:rPr lang="en-US" altLang="zh-CN" sz="1800" b="1" i="0" dirty="0">
                  <a:latin typeface="Cambria Math" panose="02040503050406030204" pitchFamily="18" charset="0"/>
                </a:rPr>
                <a:t>𝐄</a:t>
              </a:r>
              <a:r>
                <a:rPr lang="en-US" altLang="zh-CN" sz="1800" dirty="0"/>
                <a:t>)</a:t>
              </a:r>
              <a:endParaRPr lang="zh-CN" altLang="en-US" sz="1800" dirty="0"/>
            </a:p>
          </dgm:t>
        </dgm:pt>
      </mc:Fallback>
    </mc:AlternateContent>
    <dgm:pt modelId="{94F1F1FE-7C3D-4F68-9502-FCF01C172438}" type="parTrans" cxnId="{377EC9CD-1F83-4306-8E86-EE046A3A4A1F}">
      <dgm:prSet/>
      <dgm:spPr/>
      <dgm:t>
        <a:bodyPr/>
        <a:lstStyle/>
        <a:p>
          <a:endParaRPr lang="zh-CN" altLang="en-US"/>
        </a:p>
      </dgm:t>
    </dgm:pt>
    <dgm:pt modelId="{3FE39B4B-46B7-4EF1-9B54-5F19991CE27B}" type="sibTrans" cxnId="{377EC9CD-1F83-4306-8E86-EE046A3A4A1F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2154856-C430-45BF-9161-BA18EA3E9295}">
          <dgm:prSet phldrT="[文本]" custT="1"/>
          <dgm:spPr/>
          <dgm:t>
            <a:bodyPr/>
            <a:lstStyle/>
            <a:p>
              <a:r>
                <a:rPr lang="en-US" altLang="zh-CN" sz="1800" dirty="0"/>
                <a:t>Obs3: </a:t>
              </a:r>
              <a14:m>
                <m:oMath xmlns:m="http://schemas.openxmlformats.org/officeDocument/2006/math">
                  <m:acc>
                    <m:accPr>
                      <m:chr m:val="̃"/>
                      <m:ctrlPr>
                        <a:rPr lang="en-US" altLang="zh-CN" sz="1800" b="1" i="1" smtClean="0">
                          <a:latin typeface="Cambria Math" panose="02040503050406030204" pitchFamily="18" charset="0"/>
                        </a:rPr>
                      </m:ctrlPr>
                    </m:accPr>
                    <m:e>
                      <m:r>
                        <a:rPr lang="en-US" altLang="zh-CN" sz="1800" b="1" i="0" smtClean="0">
                          <a:latin typeface="Cambria Math" panose="02040503050406030204" pitchFamily="18" charset="0"/>
                        </a:rPr>
                        <m:t>𝐏𝐊</m:t>
                      </m:r>
                    </m:e>
                  </m:acc>
                  <m:r>
                    <a:rPr lang="en-US" altLang="zh-CN" sz="1800" b="1" i="0" dirty="0" smtClean="0">
                      <a:latin typeface="Cambria Math" panose="02040503050406030204" pitchFamily="18" charset="0"/>
                    </a:rPr>
                    <m:t>𝐄</m:t>
                  </m:r>
                </m:oMath>
              </a14:m>
              <a:r>
                <a:rPr lang="zh-CN" altLang="en-US" sz="1800" dirty="0"/>
                <a:t> </a:t>
              </a:r>
              <a:r>
                <a:rPr lang="en-US" altLang="zh-CN" sz="1800" dirty="0"/>
                <a:t>(+ some property)</a:t>
              </a:r>
              <a:r>
                <a:rPr lang="zh-CN" altLang="en-US" sz="1800" dirty="0"/>
                <a:t> </a:t>
              </a:r>
              <a14:m>
                <m:oMath xmlns:m="http://schemas.openxmlformats.org/officeDocument/2006/math">
                  <m:r>
                    <a:rPr lang="en-US" altLang="zh-CN" sz="1800" b="0" i="1" dirty="0" smtClean="0">
                      <a:latin typeface="Cambria Math" panose="02040503050406030204" pitchFamily="18" charset="0"/>
                    </a:rPr>
                    <m:t>⇒</m:t>
                  </m:r>
                </m:oMath>
              </a14:m>
              <a:r>
                <a:rPr lang="zh-CN" altLang="en-US" sz="1800" dirty="0"/>
                <a:t> </a:t>
              </a:r>
              <a:r>
                <a:rPr lang="en-US" altLang="zh-CN" sz="1800" b="1" dirty="0"/>
                <a:t>WE </a:t>
              </a:r>
              <a:r>
                <a:rPr lang="en-US" altLang="zh-CN" sz="1800" b="0" dirty="0"/>
                <a:t>for its “</a:t>
              </a:r>
              <a:r>
                <a:rPr lang="en-US" altLang="zh-CN" sz="1800" b="1" dirty="0"/>
                <a:t>PKE problem</a:t>
              </a:r>
              <a:r>
                <a:rPr lang="en-US" altLang="zh-CN" sz="1800" b="0" dirty="0"/>
                <a:t>”</a:t>
              </a:r>
              <a:endParaRPr lang="zh-CN" altLang="en-US" sz="1800" b="0" dirty="0"/>
            </a:p>
          </dgm:t>
        </dgm:pt>
      </mc:Choice>
      <mc:Fallback xmlns="">
        <dgm:pt modelId="{92154856-C430-45BF-9161-BA18EA3E9295}">
          <dgm:prSet phldrT="[文本]" custT="1"/>
          <dgm:spPr/>
          <dgm:t>
            <a:bodyPr/>
            <a:lstStyle/>
            <a:p>
              <a:r>
                <a:rPr lang="en-US" altLang="zh-CN" sz="1800" dirty="0"/>
                <a:t>Obs3: </a:t>
              </a:r>
              <a:r>
                <a:rPr lang="en-US" altLang="zh-CN" sz="1800" b="1" i="0">
                  <a:latin typeface="Cambria Math" panose="02040503050406030204" pitchFamily="18" charset="0"/>
                </a:rPr>
                <a:t>(𝐏𝐊) ̃</a:t>
              </a:r>
              <a:r>
                <a:rPr lang="en-US" altLang="zh-CN" sz="1800" b="1" i="0" dirty="0">
                  <a:latin typeface="Cambria Math" panose="02040503050406030204" pitchFamily="18" charset="0"/>
                </a:rPr>
                <a:t>𝐄</a:t>
              </a:r>
              <a:r>
                <a:rPr lang="zh-CN" altLang="en-US" sz="1800" dirty="0"/>
                <a:t> </a:t>
              </a:r>
              <a:r>
                <a:rPr lang="en-US" altLang="zh-CN" sz="1800" dirty="0"/>
                <a:t>(+ some property)</a:t>
              </a:r>
              <a:r>
                <a:rPr lang="zh-CN" altLang="en-US" sz="1800" dirty="0"/>
                <a:t> </a:t>
              </a:r>
              <a:r>
                <a:rPr lang="en-US" altLang="zh-CN" sz="1800" b="0" i="0" dirty="0">
                  <a:latin typeface="Cambria Math" panose="02040503050406030204" pitchFamily="18" charset="0"/>
                </a:rPr>
                <a:t>⇒</a:t>
              </a:r>
              <a:r>
                <a:rPr lang="zh-CN" altLang="en-US" sz="1800" dirty="0"/>
                <a:t> </a:t>
              </a:r>
              <a:r>
                <a:rPr lang="en-US" altLang="zh-CN" sz="1800" b="1" dirty="0"/>
                <a:t>WE </a:t>
              </a:r>
              <a:r>
                <a:rPr lang="en-US" altLang="zh-CN" sz="1800" b="0" dirty="0"/>
                <a:t>for its “</a:t>
              </a:r>
              <a:r>
                <a:rPr lang="en-US" altLang="zh-CN" sz="1800" b="1" dirty="0"/>
                <a:t>PKE problem</a:t>
              </a:r>
              <a:r>
                <a:rPr lang="en-US" altLang="zh-CN" sz="1800" b="0" dirty="0"/>
                <a:t>”</a:t>
              </a:r>
              <a:endParaRPr lang="zh-CN" altLang="en-US" sz="1800" b="0" dirty="0"/>
            </a:p>
          </dgm:t>
        </dgm:pt>
      </mc:Fallback>
    </mc:AlternateContent>
    <dgm:pt modelId="{9E007B7B-F806-4727-84D0-DB8E6EAD7441}" type="parTrans" cxnId="{814CC260-3A84-4E89-94AF-1FB1CB79D749}">
      <dgm:prSet/>
      <dgm:spPr/>
      <dgm:t>
        <a:bodyPr/>
        <a:lstStyle/>
        <a:p>
          <a:endParaRPr lang="zh-CN" altLang="en-US"/>
        </a:p>
      </dgm:t>
    </dgm:pt>
    <dgm:pt modelId="{2352C16F-9CF3-49E0-8058-731EEBB032CC}" type="sibTrans" cxnId="{814CC260-3A84-4E89-94AF-1FB1CB79D749}">
      <dgm:prSet/>
      <dgm:spPr/>
      <dgm:t>
        <a:bodyPr/>
        <a:lstStyle/>
        <a:p>
          <a:endParaRPr lang="zh-CN" altLang="en-US"/>
        </a:p>
      </dgm:t>
    </dgm:pt>
    <dgm:pt modelId="{6CBC8DE4-9654-4F6E-93E4-439546076FC3}">
      <dgm:prSet phldrT="[文本]" custT="1"/>
      <dgm:spPr/>
      <dgm:t>
        <a:bodyPr/>
        <a:lstStyle/>
        <a:p>
          <a:r>
            <a:rPr lang="en-US" altLang="zh-CN" sz="1800" dirty="0"/>
            <a:t>Modified from standard LWE/LPN based schemes [AD97, Regev09, Ale11]</a:t>
          </a:r>
          <a:endParaRPr lang="zh-CN" altLang="en-US" sz="1800" dirty="0"/>
        </a:p>
      </dgm:t>
    </dgm:pt>
    <dgm:pt modelId="{0E858D3D-BF13-4022-A810-500794E9C250}" type="parTrans" cxnId="{E85C2838-DFF8-4CA8-A8AC-12E74412B02B}">
      <dgm:prSet/>
      <dgm:spPr/>
      <dgm:t>
        <a:bodyPr/>
        <a:lstStyle/>
        <a:p>
          <a:endParaRPr lang="zh-CN" altLang="en-US"/>
        </a:p>
      </dgm:t>
    </dgm:pt>
    <dgm:pt modelId="{5C4CF2BC-8E6A-4D1A-92E2-2737E26589EF}" type="sibTrans" cxnId="{E85C2838-DFF8-4CA8-A8AC-12E74412B02B}">
      <dgm:prSet/>
      <dgm:spPr/>
      <dgm:t>
        <a:bodyPr/>
        <a:lstStyle/>
        <a:p>
          <a:endParaRPr lang="zh-CN" altLang="en-US"/>
        </a:p>
      </dgm:t>
    </dgm:pt>
    <dgm:pt modelId="{C984FA7F-AD2D-4E75-BCD0-99938B4D449E}" type="pres">
      <dgm:prSet presAssocID="{CCFFD28E-9A0F-4D22-A2B6-0274E708D834}" presName="outerComposite" presStyleCnt="0">
        <dgm:presLayoutVars>
          <dgm:chMax val="5"/>
          <dgm:dir/>
          <dgm:resizeHandles val="exact"/>
        </dgm:presLayoutVars>
      </dgm:prSet>
      <dgm:spPr/>
    </dgm:pt>
    <dgm:pt modelId="{EB0DF987-392B-401B-9E9F-24656187FA3F}" type="pres">
      <dgm:prSet presAssocID="{CCFFD28E-9A0F-4D22-A2B6-0274E708D834}" presName="dummyMaxCanvas" presStyleCnt="0">
        <dgm:presLayoutVars/>
      </dgm:prSet>
      <dgm:spPr/>
    </dgm:pt>
    <dgm:pt modelId="{E883116E-DDCF-45B7-8C14-384B5CDEDE9E}" type="pres">
      <dgm:prSet presAssocID="{CCFFD28E-9A0F-4D22-A2B6-0274E708D834}" presName="ThreeNodes_1" presStyleLbl="node1" presStyleIdx="0" presStyleCnt="3" custScaleX="106279">
        <dgm:presLayoutVars>
          <dgm:bulletEnabled val="1"/>
        </dgm:presLayoutVars>
      </dgm:prSet>
      <dgm:spPr/>
    </dgm:pt>
    <dgm:pt modelId="{E29C1290-A20E-47E2-98B9-B31BF747ED07}" type="pres">
      <dgm:prSet presAssocID="{CCFFD28E-9A0F-4D22-A2B6-0274E708D834}" presName="ThreeNodes_2" presStyleLbl="node1" presStyleIdx="1" presStyleCnt="3" custScaleX="108156">
        <dgm:presLayoutVars>
          <dgm:bulletEnabled val="1"/>
        </dgm:presLayoutVars>
      </dgm:prSet>
      <dgm:spPr/>
    </dgm:pt>
    <dgm:pt modelId="{1AE56BFA-EAAE-4EB8-A876-B847F6AD7A0D}" type="pres">
      <dgm:prSet presAssocID="{CCFFD28E-9A0F-4D22-A2B6-0274E708D834}" presName="ThreeNodes_3" presStyleLbl="node1" presStyleIdx="2" presStyleCnt="3" custScaleX="111747">
        <dgm:presLayoutVars>
          <dgm:bulletEnabled val="1"/>
        </dgm:presLayoutVars>
      </dgm:prSet>
      <dgm:spPr/>
    </dgm:pt>
    <dgm:pt modelId="{4FF554B9-92B7-4C2D-B475-8AF857F0207D}" type="pres">
      <dgm:prSet presAssocID="{CCFFD28E-9A0F-4D22-A2B6-0274E708D834}" presName="ThreeConn_1-2" presStyleLbl="fgAccFollowNode1" presStyleIdx="0" presStyleCnt="2">
        <dgm:presLayoutVars>
          <dgm:bulletEnabled val="1"/>
        </dgm:presLayoutVars>
      </dgm:prSet>
      <dgm:spPr/>
    </dgm:pt>
    <dgm:pt modelId="{CCBF9F89-45AA-4B4A-A26B-9CD6A56304B6}" type="pres">
      <dgm:prSet presAssocID="{CCFFD28E-9A0F-4D22-A2B6-0274E708D834}" presName="ThreeConn_2-3" presStyleLbl="fgAccFollowNode1" presStyleIdx="1" presStyleCnt="2">
        <dgm:presLayoutVars>
          <dgm:bulletEnabled val="1"/>
        </dgm:presLayoutVars>
      </dgm:prSet>
      <dgm:spPr/>
    </dgm:pt>
    <dgm:pt modelId="{BDE02E6F-3A7B-4B64-BE9A-1586D1073589}" type="pres">
      <dgm:prSet presAssocID="{CCFFD28E-9A0F-4D22-A2B6-0274E708D834}" presName="ThreeNodes_1_text" presStyleLbl="node1" presStyleIdx="2" presStyleCnt="3">
        <dgm:presLayoutVars>
          <dgm:bulletEnabled val="1"/>
        </dgm:presLayoutVars>
      </dgm:prSet>
      <dgm:spPr/>
    </dgm:pt>
    <dgm:pt modelId="{580C6D4B-5AE1-4665-B3B7-E8E03DAFB0BC}" type="pres">
      <dgm:prSet presAssocID="{CCFFD28E-9A0F-4D22-A2B6-0274E708D834}" presName="ThreeNodes_2_text" presStyleLbl="node1" presStyleIdx="2" presStyleCnt="3">
        <dgm:presLayoutVars>
          <dgm:bulletEnabled val="1"/>
        </dgm:presLayoutVars>
      </dgm:prSet>
      <dgm:spPr/>
    </dgm:pt>
    <dgm:pt modelId="{F3EBEE77-393C-4845-A143-521F7B55D46A}" type="pres">
      <dgm:prSet presAssocID="{CCFFD28E-9A0F-4D22-A2B6-0274E708D83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973EE01-88DC-4D89-96A2-FAD1B1A0F7D9}" type="presOf" srcId="{92154856-C430-45BF-9161-BA18EA3E9295}" destId="{E29C1290-A20E-47E2-98B9-B31BF747ED07}" srcOrd="0" destOrd="3" presId="urn:microsoft.com/office/officeart/2005/8/layout/vProcess5"/>
    <dgm:cxn modelId="{858CED1E-CEA1-457F-AABF-FEBB4B25D5E8}" srcId="{CCFFD28E-9A0F-4D22-A2B6-0274E708D834}" destId="{4C19C691-5B36-4B73-97E1-4026056256F7}" srcOrd="1" destOrd="0" parTransId="{9779FF38-0B8B-4786-8057-B436AEC30FB0}" sibTransId="{EE98B4AD-53BF-42CC-AC62-F4B32301EE63}"/>
    <dgm:cxn modelId="{9998DD23-10F7-4330-A776-B5D2D9A7CA75}" type="presOf" srcId="{3F3897C3-5ECD-475B-ABFE-47465BA70C07}" destId="{E883116E-DDCF-45B7-8C14-384B5CDEDE9E}" srcOrd="0" destOrd="0" presId="urn:microsoft.com/office/officeart/2005/8/layout/vProcess5"/>
    <dgm:cxn modelId="{86E47B2F-533D-4CBF-B236-A39414D61E0D}" srcId="{4C19C691-5B36-4B73-97E1-4026056256F7}" destId="{7E9AA6EE-D043-4D5F-A9F8-819A655A9B49}" srcOrd="0" destOrd="0" parTransId="{D3C62D0D-58EA-42DB-8433-1A5CCC053433}" sibTransId="{44E97AB6-D5B5-4A0C-BB31-1774102E879F}"/>
    <dgm:cxn modelId="{49384331-4DE2-404E-9E39-6266DB482E9C}" type="presOf" srcId="{6CBC8DE4-9654-4F6E-93E4-439546076FC3}" destId="{1AE56BFA-EAAE-4EB8-A876-B847F6AD7A0D}" srcOrd="0" destOrd="2" presId="urn:microsoft.com/office/officeart/2005/8/layout/vProcess5"/>
    <dgm:cxn modelId="{E85C2838-DFF8-4CA8-A8AC-12E74412B02B}" srcId="{9225D195-B538-4125-A972-1F742C85ACD7}" destId="{6CBC8DE4-9654-4F6E-93E4-439546076FC3}" srcOrd="1" destOrd="0" parTransId="{0E858D3D-BF13-4022-A810-500794E9C250}" sibTransId="{5C4CF2BC-8E6A-4D1A-92E2-2737E26589EF}"/>
    <dgm:cxn modelId="{C4DAE240-2227-4A6D-AD6B-00A6B824662A}" type="presOf" srcId="{F7344268-D755-4DFD-B474-0D6B764F1925}" destId="{F3EBEE77-393C-4845-A143-521F7B55D46A}" srcOrd="1" destOrd="1" presId="urn:microsoft.com/office/officeart/2005/8/layout/vProcess5"/>
    <dgm:cxn modelId="{6585CA41-A1CC-494D-8392-8716181601FC}" srcId="{3F3897C3-5ECD-475B-ABFE-47465BA70C07}" destId="{71F4E5DB-E942-46E6-B0EE-61E1E813E654}" srcOrd="1" destOrd="0" parTransId="{D4548BC3-006C-4DDD-B7BE-90F018C5F6B4}" sibTransId="{9FAF7B5E-E284-4956-BF79-32B48CE8D37D}"/>
    <dgm:cxn modelId="{D7EDBA42-DD5D-4C05-9CB7-730DB90F5FD4}" type="presOf" srcId="{471B5E24-F398-4195-9D4F-2F31221F0AAC}" destId="{E29C1290-A20E-47E2-98B9-B31BF747ED07}" srcOrd="0" destOrd="2" presId="urn:microsoft.com/office/officeart/2005/8/layout/vProcess5"/>
    <dgm:cxn modelId="{4B124E60-C18B-4672-AA64-FB18AD4B24F1}" type="presOf" srcId="{7E9AA6EE-D043-4D5F-A9F8-819A655A9B49}" destId="{580C6D4B-5AE1-4665-B3B7-E8E03DAFB0BC}" srcOrd="1" destOrd="1" presId="urn:microsoft.com/office/officeart/2005/8/layout/vProcess5"/>
    <dgm:cxn modelId="{814CC260-3A84-4E89-94AF-1FB1CB79D749}" srcId="{4C19C691-5B36-4B73-97E1-4026056256F7}" destId="{92154856-C430-45BF-9161-BA18EA3E9295}" srcOrd="2" destOrd="0" parTransId="{9E007B7B-F806-4727-84D0-DB8E6EAD7441}" sibTransId="{2352C16F-9CF3-49E0-8058-731EEBB032CC}"/>
    <dgm:cxn modelId="{06C42163-3F47-4CC9-BCD6-C9F6B43E35FF}" type="presOf" srcId="{EE98B4AD-53BF-42CC-AC62-F4B32301EE63}" destId="{CCBF9F89-45AA-4B4A-A26B-9CD6A56304B6}" srcOrd="0" destOrd="0" presId="urn:microsoft.com/office/officeart/2005/8/layout/vProcess5"/>
    <dgm:cxn modelId="{2CD3CC74-7A33-4A08-A8CE-346A48680E01}" srcId="{9225D195-B538-4125-A972-1F742C85ACD7}" destId="{F7344268-D755-4DFD-B474-0D6B764F1925}" srcOrd="0" destOrd="0" parTransId="{D7BFCEE6-0BD1-4213-9A39-56EDE917DCBC}" sibTransId="{9BCE4626-B374-4B83-B44A-D9C00C382C35}"/>
    <dgm:cxn modelId="{7FAC8389-55D7-4977-9555-B8DEEAC428F5}" type="presOf" srcId="{3F3897C3-5ECD-475B-ABFE-47465BA70C07}" destId="{BDE02E6F-3A7B-4B64-BE9A-1586D1073589}" srcOrd="1" destOrd="0" presId="urn:microsoft.com/office/officeart/2005/8/layout/vProcess5"/>
    <dgm:cxn modelId="{A137DD9E-5C0A-4D3B-B31B-565CE4E0171D}" srcId="{CCFFD28E-9A0F-4D22-A2B6-0274E708D834}" destId="{3F3897C3-5ECD-475B-ABFE-47465BA70C07}" srcOrd="0" destOrd="0" parTransId="{63341177-B9B3-407E-A481-DE1F63FEEC27}" sibTransId="{20020747-D460-4431-8377-F75820EA26B2}"/>
    <dgm:cxn modelId="{79932BA2-6A48-4C93-97A9-C7EA638594A4}" srcId="{CCFFD28E-9A0F-4D22-A2B6-0274E708D834}" destId="{9225D195-B538-4125-A972-1F742C85ACD7}" srcOrd="2" destOrd="0" parTransId="{A5A9D56F-D23A-455D-AA43-1B5D52AA19E6}" sibTransId="{36612FBF-CC9C-41AD-A9D3-514450697989}"/>
    <dgm:cxn modelId="{069D7DAD-C180-4CDE-8927-5C6827C661EE}" type="presOf" srcId="{71F4E5DB-E942-46E6-B0EE-61E1E813E654}" destId="{E883116E-DDCF-45B7-8C14-384B5CDEDE9E}" srcOrd="0" destOrd="2" presId="urn:microsoft.com/office/officeart/2005/8/layout/vProcess5"/>
    <dgm:cxn modelId="{EE4EBCB1-FFFD-4AA3-9D0A-58B4B77649BC}" type="presOf" srcId="{4C19C691-5B36-4B73-97E1-4026056256F7}" destId="{E29C1290-A20E-47E2-98B9-B31BF747ED07}" srcOrd="0" destOrd="0" presId="urn:microsoft.com/office/officeart/2005/8/layout/vProcess5"/>
    <dgm:cxn modelId="{420565B2-FBCA-44A6-8B25-2AEA5240D659}" srcId="{3F3897C3-5ECD-475B-ABFE-47465BA70C07}" destId="{4A55F509-C54B-4A78-BEB7-C5CF9473CDE7}" srcOrd="0" destOrd="0" parTransId="{C63AEECC-694B-4581-BCF8-3BD2D0FE8C9A}" sibTransId="{B54DA0A3-4A95-466F-BDA8-11E7DD4E57D1}"/>
    <dgm:cxn modelId="{B5C1B4B2-5370-4151-B488-F7F7449E48E9}" type="presOf" srcId="{20020747-D460-4431-8377-F75820EA26B2}" destId="{4FF554B9-92B7-4C2D-B475-8AF857F0207D}" srcOrd="0" destOrd="0" presId="urn:microsoft.com/office/officeart/2005/8/layout/vProcess5"/>
    <dgm:cxn modelId="{299F7BB5-DA2F-4C19-B227-4EACD84ED899}" type="presOf" srcId="{471B5E24-F398-4195-9D4F-2F31221F0AAC}" destId="{580C6D4B-5AE1-4665-B3B7-E8E03DAFB0BC}" srcOrd="1" destOrd="2" presId="urn:microsoft.com/office/officeart/2005/8/layout/vProcess5"/>
    <dgm:cxn modelId="{CA9635B7-78E8-4DCA-BB39-12C4405DA6CA}" type="presOf" srcId="{7E9AA6EE-D043-4D5F-A9F8-819A655A9B49}" destId="{E29C1290-A20E-47E2-98B9-B31BF747ED07}" srcOrd="0" destOrd="1" presId="urn:microsoft.com/office/officeart/2005/8/layout/vProcess5"/>
    <dgm:cxn modelId="{C4A731C0-89B5-40A5-80AB-AB4B12850124}" type="presOf" srcId="{71F4E5DB-E942-46E6-B0EE-61E1E813E654}" destId="{BDE02E6F-3A7B-4B64-BE9A-1586D1073589}" srcOrd="1" destOrd="2" presId="urn:microsoft.com/office/officeart/2005/8/layout/vProcess5"/>
    <dgm:cxn modelId="{291FF7C8-C2F2-4A99-95D9-6ED9E21F7F5C}" type="presOf" srcId="{9225D195-B538-4125-A972-1F742C85ACD7}" destId="{1AE56BFA-EAAE-4EB8-A876-B847F6AD7A0D}" srcOrd="0" destOrd="0" presId="urn:microsoft.com/office/officeart/2005/8/layout/vProcess5"/>
    <dgm:cxn modelId="{09880CC9-341C-4719-979A-A550C02DEDE5}" type="presOf" srcId="{F7344268-D755-4DFD-B474-0D6B764F1925}" destId="{1AE56BFA-EAAE-4EB8-A876-B847F6AD7A0D}" srcOrd="0" destOrd="1" presId="urn:microsoft.com/office/officeart/2005/8/layout/vProcess5"/>
    <dgm:cxn modelId="{377EC9CD-1F83-4306-8E86-EE046A3A4A1F}" srcId="{4C19C691-5B36-4B73-97E1-4026056256F7}" destId="{471B5E24-F398-4195-9D4F-2F31221F0AAC}" srcOrd="1" destOrd="0" parTransId="{94F1F1FE-7C3D-4F68-9502-FCF01C172438}" sibTransId="{3FE39B4B-46B7-4EF1-9B54-5F19991CE27B}"/>
    <dgm:cxn modelId="{D2ADF5CF-9A84-4397-B63F-8A2C2AB01E22}" type="presOf" srcId="{4A55F509-C54B-4A78-BEB7-C5CF9473CDE7}" destId="{BDE02E6F-3A7B-4B64-BE9A-1586D1073589}" srcOrd="1" destOrd="1" presId="urn:microsoft.com/office/officeart/2005/8/layout/vProcess5"/>
    <dgm:cxn modelId="{BA0805D9-508C-462B-B3BC-C718C0D85DE2}" type="presOf" srcId="{9225D195-B538-4125-A972-1F742C85ACD7}" destId="{F3EBEE77-393C-4845-A143-521F7B55D46A}" srcOrd="1" destOrd="0" presId="urn:microsoft.com/office/officeart/2005/8/layout/vProcess5"/>
    <dgm:cxn modelId="{FF9F92E6-4F25-4ECC-91DC-17D92F165630}" type="presOf" srcId="{92154856-C430-45BF-9161-BA18EA3E9295}" destId="{580C6D4B-5AE1-4665-B3B7-E8E03DAFB0BC}" srcOrd="1" destOrd="3" presId="urn:microsoft.com/office/officeart/2005/8/layout/vProcess5"/>
    <dgm:cxn modelId="{361238E7-426E-45C0-ADC2-50B81178ACBE}" type="presOf" srcId="{CCFFD28E-9A0F-4D22-A2B6-0274E708D834}" destId="{C984FA7F-AD2D-4E75-BCD0-99938B4D449E}" srcOrd="0" destOrd="0" presId="urn:microsoft.com/office/officeart/2005/8/layout/vProcess5"/>
    <dgm:cxn modelId="{3FF7BAEF-FC29-4011-9CA8-84EA61159236}" type="presOf" srcId="{4C19C691-5B36-4B73-97E1-4026056256F7}" destId="{580C6D4B-5AE1-4665-B3B7-E8E03DAFB0BC}" srcOrd="1" destOrd="0" presId="urn:microsoft.com/office/officeart/2005/8/layout/vProcess5"/>
    <dgm:cxn modelId="{B5C2DFF5-EB59-4317-B72A-7AFC774F6B3D}" type="presOf" srcId="{6CBC8DE4-9654-4F6E-93E4-439546076FC3}" destId="{F3EBEE77-393C-4845-A143-521F7B55D46A}" srcOrd="1" destOrd="2" presId="urn:microsoft.com/office/officeart/2005/8/layout/vProcess5"/>
    <dgm:cxn modelId="{19A298FB-2F5B-47E0-97F4-5DA1FB5C7424}" type="presOf" srcId="{4A55F509-C54B-4A78-BEB7-C5CF9473CDE7}" destId="{E883116E-DDCF-45B7-8C14-384B5CDEDE9E}" srcOrd="0" destOrd="1" presId="urn:microsoft.com/office/officeart/2005/8/layout/vProcess5"/>
    <dgm:cxn modelId="{890D72E1-2851-4542-841C-9F633317584F}" type="presParOf" srcId="{C984FA7F-AD2D-4E75-BCD0-99938B4D449E}" destId="{EB0DF987-392B-401B-9E9F-24656187FA3F}" srcOrd="0" destOrd="0" presId="urn:microsoft.com/office/officeart/2005/8/layout/vProcess5"/>
    <dgm:cxn modelId="{E351F71A-1055-41D7-9142-5370776111BB}" type="presParOf" srcId="{C984FA7F-AD2D-4E75-BCD0-99938B4D449E}" destId="{E883116E-DDCF-45B7-8C14-384B5CDEDE9E}" srcOrd="1" destOrd="0" presId="urn:microsoft.com/office/officeart/2005/8/layout/vProcess5"/>
    <dgm:cxn modelId="{8BD18828-9030-4AC4-A62F-1B48E18CC638}" type="presParOf" srcId="{C984FA7F-AD2D-4E75-BCD0-99938B4D449E}" destId="{E29C1290-A20E-47E2-98B9-B31BF747ED07}" srcOrd="2" destOrd="0" presId="urn:microsoft.com/office/officeart/2005/8/layout/vProcess5"/>
    <dgm:cxn modelId="{5A3CE343-A351-463B-9662-FB5C82062A69}" type="presParOf" srcId="{C984FA7F-AD2D-4E75-BCD0-99938B4D449E}" destId="{1AE56BFA-EAAE-4EB8-A876-B847F6AD7A0D}" srcOrd="3" destOrd="0" presId="urn:microsoft.com/office/officeart/2005/8/layout/vProcess5"/>
    <dgm:cxn modelId="{27DB33B8-8DF6-4B3F-8E0A-3905254BD279}" type="presParOf" srcId="{C984FA7F-AD2D-4E75-BCD0-99938B4D449E}" destId="{4FF554B9-92B7-4C2D-B475-8AF857F0207D}" srcOrd="4" destOrd="0" presId="urn:microsoft.com/office/officeart/2005/8/layout/vProcess5"/>
    <dgm:cxn modelId="{BBD82985-0E75-4D26-97C7-9092298365A0}" type="presParOf" srcId="{C984FA7F-AD2D-4E75-BCD0-99938B4D449E}" destId="{CCBF9F89-45AA-4B4A-A26B-9CD6A56304B6}" srcOrd="5" destOrd="0" presId="urn:microsoft.com/office/officeart/2005/8/layout/vProcess5"/>
    <dgm:cxn modelId="{306751F2-86BE-4E38-BC05-310F1DCDC6FA}" type="presParOf" srcId="{C984FA7F-AD2D-4E75-BCD0-99938B4D449E}" destId="{BDE02E6F-3A7B-4B64-BE9A-1586D1073589}" srcOrd="6" destOrd="0" presId="urn:microsoft.com/office/officeart/2005/8/layout/vProcess5"/>
    <dgm:cxn modelId="{9616BE15-7FA9-4894-B8D8-4BFBCBEB56AC}" type="presParOf" srcId="{C984FA7F-AD2D-4E75-BCD0-99938B4D449E}" destId="{580C6D4B-5AE1-4665-B3B7-E8E03DAFB0BC}" srcOrd="7" destOrd="0" presId="urn:microsoft.com/office/officeart/2005/8/layout/vProcess5"/>
    <dgm:cxn modelId="{69418942-8442-404B-BC98-AAC164175DC0}" type="presParOf" srcId="{C984FA7F-AD2D-4E75-BCD0-99938B4D449E}" destId="{F3EBEE77-393C-4845-A143-521F7B55D4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FD28E-9A0F-4D22-A2B6-0274E708D834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3F3897C3-5ECD-475B-ABFE-47465BA70C07}">
      <dgm:prSet phldrT="[文本]" custT="1"/>
      <dgm:spPr/>
      <dgm:t>
        <a:bodyPr/>
        <a:lstStyle/>
        <a:p>
          <a:pPr>
            <a:buNone/>
          </a:pPr>
          <a:r>
            <a:rPr lang="en-US" altLang="zh-CN" sz="2000" b="1" dirty="0"/>
            <a:t>Step 1: Hardness from Witness Encryption</a:t>
          </a:r>
          <a:endParaRPr lang="zh-CN" altLang="en-US" sz="2000" b="1" dirty="0"/>
        </a:p>
      </dgm:t>
    </dgm:pt>
    <dgm:pt modelId="{63341177-B9B3-407E-A481-DE1F63FEEC27}" type="parTrans" cxnId="{A137DD9E-5C0A-4D3B-B31B-565CE4E0171D}">
      <dgm:prSet/>
      <dgm:spPr/>
      <dgm:t>
        <a:bodyPr/>
        <a:lstStyle/>
        <a:p>
          <a:endParaRPr lang="zh-CN" altLang="en-US"/>
        </a:p>
      </dgm:t>
    </dgm:pt>
    <dgm:pt modelId="{20020747-D460-4431-8377-F75820EA26B2}" type="sibTrans" cxnId="{A137DD9E-5C0A-4D3B-B31B-565CE4E0171D}">
      <dgm:prSet/>
      <dgm:spPr/>
      <dgm:t>
        <a:bodyPr/>
        <a:lstStyle/>
        <a:p>
          <a:endParaRPr lang="zh-CN" altLang="en-US"/>
        </a:p>
      </dgm:t>
    </dgm:pt>
    <dgm:pt modelId="{4A55F509-C54B-4A78-BEB7-C5CF9473CDE7}">
      <dgm:prSet phldrT="[文本]" custT="1"/>
      <dgm:spPr/>
      <dgm:t>
        <a:bodyPr/>
        <a:lstStyle/>
        <a:p>
          <a:r>
            <a:rPr lang="en-US" altLang="zh-CN" sz="1800" dirty="0"/>
            <a:t>[ILW23]: Hardness of </a:t>
          </a:r>
          <a:r>
            <a:rPr lang="en-US" altLang="zh-CN" sz="1800" b="1" dirty="0"/>
            <a:t>Avoid </a:t>
          </a:r>
          <a:r>
            <a:rPr lang="en-US" altLang="zh-CN" sz="1800" dirty="0"/>
            <a:t>from </a:t>
          </a:r>
          <a:r>
            <a:rPr lang="en-US" altLang="zh-CN" sz="1800" b="1" i="1" dirty="0"/>
            <a:t>witness encryption </a:t>
          </a:r>
          <a:r>
            <a:rPr lang="en-US" altLang="zh-CN" sz="1800" dirty="0"/>
            <a:t>for </a:t>
          </a:r>
          <a:r>
            <a:rPr lang="en-US" altLang="zh-CN" sz="1800" b="1" dirty="0"/>
            <a:t>NP</a:t>
          </a:r>
          <a:endParaRPr lang="zh-CN" altLang="en-US" sz="1800" b="1" dirty="0"/>
        </a:p>
      </dgm:t>
    </dgm:pt>
    <dgm:pt modelId="{C63AEECC-694B-4581-BCF8-3BD2D0FE8C9A}" type="parTrans" cxnId="{420565B2-FBCA-44A6-8B25-2AEA5240D659}">
      <dgm:prSet/>
      <dgm:spPr/>
      <dgm:t>
        <a:bodyPr/>
        <a:lstStyle/>
        <a:p>
          <a:endParaRPr lang="zh-CN" altLang="en-US"/>
        </a:p>
      </dgm:t>
    </dgm:pt>
    <dgm:pt modelId="{B54DA0A3-4A95-466F-BDA8-11E7DD4E57D1}" type="sibTrans" cxnId="{420565B2-FBCA-44A6-8B25-2AEA5240D659}">
      <dgm:prSet/>
      <dgm:spPr/>
      <dgm:t>
        <a:bodyPr/>
        <a:lstStyle/>
        <a:p>
          <a:endParaRPr lang="zh-CN" altLang="en-US"/>
        </a:p>
      </dgm:t>
    </dgm:pt>
    <dgm:pt modelId="{4C19C691-5B36-4B73-97E1-4026056256F7}">
      <dgm:prSet phldrT="[文本]" custT="1"/>
      <dgm:spPr>
        <a:blipFill>
          <a:blip xmlns:r="http://schemas.openxmlformats.org/officeDocument/2006/relationships" r:embed="rId1"/>
          <a:stretch>
            <a:fillRect l="-337" b="-394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9779FF38-0B8B-4786-8057-B436AEC30FB0}" type="parTrans" cxnId="{858CED1E-CEA1-457F-AABF-FEBB4B25D5E8}">
      <dgm:prSet/>
      <dgm:spPr/>
      <dgm:t>
        <a:bodyPr/>
        <a:lstStyle/>
        <a:p>
          <a:endParaRPr lang="zh-CN" altLang="en-US"/>
        </a:p>
      </dgm:t>
    </dgm:pt>
    <dgm:pt modelId="{EE98B4AD-53BF-42CC-AC62-F4B32301EE63}" type="sibTrans" cxnId="{858CED1E-CEA1-457F-AABF-FEBB4B25D5E8}">
      <dgm:prSet/>
      <dgm:spPr/>
      <dgm:t>
        <a:bodyPr/>
        <a:lstStyle/>
        <a:p>
          <a:endParaRPr lang="zh-CN" altLang="en-US"/>
        </a:p>
      </dgm:t>
    </dgm:pt>
    <dgm:pt modelId="{7E9AA6EE-D043-4D5F-A9F8-819A655A9B49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D3C62D0D-58EA-42DB-8433-1A5CCC053433}" type="parTrans" cxnId="{86E47B2F-533D-4CBF-B236-A39414D61E0D}">
      <dgm:prSet/>
      <dgm:spPr/>
      <dgm:t>
        <a:bodyPr/>
        <a:lstStyle/>
        <a:p>
          <a:endParaRPr lang="zh-CN" altLang="en-US"/>
        </a:p>
      </dgm:t>
    </dgm:pt>
    <dgm:pt modelId="{44E97AB6-D5B5-4A0C-BB31-1774102E879F}" type="sibTrans" cxnId="{86E47B2F-533D-4CBF-B236-A39414D61E0D}">
      <dgm:prSet/>
      <dgm:spPr/>
      <dgm:t>
        <a:bodyPr/>
        <a:lstStyle/>
        <a:p>
          <a:endParaRPr lang="zh-CN" altLang="en-US"/>
        </a:p>
      </dgm:t>
    </dgm:pt>
    <dgm:pt modelId="{9225D195-B538-4125-A972-1F742C85ACD7}">
      <dgm:prSet phldrT="[文本]" custT="1"/>
      <dgm:spPr>
        <a:blipFill>
          <a:blip xmlns:r="http://schemas.openxmlformats.org/officeDocument/2006/relationships" r:embed="rId2"/>
          <a:stretch>
            <a:fillRect l="-326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A5A9D56F-D23A-455D-AA43-1B5D52AA19E6}" type="parTrans" cxnId="{79932BA2-6A48-4C93-97A9-C7EA638594A4}">
      <dgm:prSet/>
      <dgm:spPr/>
      <dgm:t>
        <a:bodyPr/>
        <a:lstStyle/>
        <a:p>
          <a:endParaRPr lang="zh-CN" altLang="en-US"/>
        </a:p>
      </dgm:t>
    </dgm:pt>
    <dgm:pt modelId="{36612FBF-CC9C-41AD-A9D3-514450697989}" type="sibTrans" cxnId="{79932BA2-6A48-4C93-97A9-C7EA638594A4}">
      <dgm:prSet/>
      <dgm:spPr/>
      <dgm:t>
        <a:bodyPr/>
        <a:lstStyle/>
        <a:p>
          <a:endParaRPr lang="zh-CN" altLang="en-US"/>
        </a:p>
      </dgm:t>
    </dgm:pt>
    <dgm:pt modelId="{F7344268-D755-4DFD-B474-0D6B764F1925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D7BFCEE6-0BD1-4213-9A39-56EDE917DCBC}" type="parTrans" cxnId="{2CD3CC74-7A33-4A08-A8CE-346A48680E01}">
      <dgm:prSet/>
      <dgm:spPr/>
      <dgm:t>
        <a:bodyPr/>
        <a:lstStyle/>
        <a:p>
          <a:endParaRPr lang="zh-CN" altLang="en-US"/>
        </a:p>
      </dgm:t>
    </dgm:pt>
    <dgm:pt modelId="{9BCE4626-B374-4B83-B44A-D9C00C382C35}" type="sibTrans" cxnId="{2CD3CC74-7A33-4A08-A8CE-346A48680E01}">
      <dgm:prSet/>
      <dgm:spPr/>
      <dgm:t>
        <a:bodyPr/>
        <a:lstStyle/>
        <a:p>
          <a:endParaRPr lang="zh-CN" altLang="en-US"/>
        </a:p>
      </dgm:t>
    </dgm:pt>
    <dgm:pt modelId="{71F4E5DB-E942-46E6-B0EE-61E1E813E654}">
      <dgm:prSet phldrT="[文本]" custT="1"/>
      <dgm:spPr/>
      <dgm:t>
        <a:bodyPr/>
        <a:lstStyle/>
        <a:p>
          <a:r>
            <a:rPr lang="en-US" altLang="zh-CN" sz="1800" b="0" dirty="0"/>
            <a:t>Generalizations: </a:t>
          </a:r>
          <a:r>
            <a:rPr lang="en-US" altLang="zh-CN" sz="1800" b="1" dirty="0"/>
            <a:t>RPP</a:t>
          </a:r>
          <a:r>
            <a:rPr lang="en-US" altLang="zh-CN" sz="1800" b="0" dirty="0"/>
            <a:t>, restricted circuits, hardness against </a:t>
          </a:r>
          <a:r>
            <a:rPr lang="en-US" altLang="zh-CN" sz="1800" b="1" i="1" dirty="0"/>
            <a:t>nondeterministic algorithms</a:t>
          </a:r>
          <a:r>
            <a:rPr lang="en-US" altLang="zh-CN" sz="1800" b="0" dirty="0"/>
            <a:t>, etc. </a:t>
          </a:r>
          <a:endParaRPr lang="zh-CN" altLang="en-US" sz="1800" b="0" dirty="0"/>
        </a:p>
      </dgm:t>
    </dgm:pt>
    <dgm:pt modelId="{D4548BC3-006C-4DDD-B7BE-90F018C5F6B4}" type="parTrans" cxnId="{6585CA41-A1CC-494D-8392-8716181601FC}">
      <dgm:prSet/>
      <dgm:spPr/>
      <dgm:t>
        <a:bodyPr/>
        <a:lstStyle/>
        <a:p>
          <a:endParaRPr lang="zh-CN" altLang="en-US"/>
        </a:p>
      </dgm:t>
    </dgm:pt>
    <dgm:pt modelId="{9FAF7B5E-E284-4956-BF79-32B48CE8D37D}" type="sibTrans" cxnId="{6585CA41-A1CC-494D-8392-8716181601FC}">
      <dgm:prSet/>
      <dgm:spPr/>
      <dgm:t>
        <a:bodyPr/>
        <a:lstStyle/>
        <a:p>
          <a:endParaRPr lang="zh-CN" altLang="en-US"/>
        </a:p>
      </dgm:t>
    </dgm:pt>
    <dgm:pt modelId="{471B5E24-F398-4195-9D4F-2F31221F0AAC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94F1F1FE-7C3D-4F68-9502-FCF01C172438}" type="parTrans" cxnId="{377EC9CD-1F83-4306-8E86-EE046A3A4A1F}">
      <dgm:prSet/>
      <dgm:spPr/>
      <dgm:t>
        <a:bodyPr/>
        <a:lstStyle/>
        <a:p>
          <a:endParaRPr lang="zh-CN" altLang="en-US"/>
        </a:p>
      </dgm:t>
    </dgm:pt>
    <dgm:pt modelId="{3FE39B4B-46B7-4EF1-9B54-5F19991CE27B}" type="sibTrans" cxnId="{377EC9CD-1F83-4306-8E86-EE046A3A4A1F}">
      <dgm:prSet/>
      <dgm:spPr/>
      <dgm:t>
        <a:bodyPr/>
        <a:lstStyle/>
        <a:p>
          <a:endParaRPr lang="zh-CN" altLang="en-US"/>
        </a:p>
      </dgm:t>
    </dgm:pt>
    <dgm:pt modelId="{92154856-C430-45BF-9161-BA18EA3E9295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9E007B7B-F806-4727-84D0-DB8E6EAD7441}" type="parTrans" cxnId="{814CC260-3A84-4E89-94AF-1FB1CB79D749}">
      <dgm:prSet/>
      <dgm:spPr/>
      <dgm:t>
        <a:bodyPr/>
        <a:lstStyle/>
        <a:p>
          <a:endParaRPr lang="zh-CN" altLang="en-US"/>
        </a:p>
      </dgm:t>
    </dgm:pt>
    <dgm:pt modelId="{2352C16F-9CF3-49E0-8058-731EEBB032CC}" type="sibTrans" cxnId="{814CC260-3A84-4E89-94AF-1FB1CB79D749}">
      <dgm:prSet/>
      <dgm:spPr/>
      <dgm:t>
        <a:bodyPr/>
        <a:lstStyle/>
        <a:p>
          <a:endParaRPr lang="zh-CN" altLang="en-US"/>
        </a:p>
      </dgm:t>
    </dgm:pt>
    <dgm:pt modelId="{6CBC8DE4-9654-4F6E-93E4-439546076FC3}">
      <dgm:prSet phldrT="[文本]" custT="1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E858D3D-BF13-4022-A810-500794E9C250}" type="parTrans" cxnId="{E85C2838-DFF8-4CA8-A8AC-12E74412B02B}">
      <dgm:prSet/>
      <dgm:spPr/>
      <dgm:t>
        <a:bodyPr/>
        <a:lstStyle/>
        <a:p>
          <a:endParaRPr lang="zh-CN" altLang="en-US"/>
        </a:p>
      </dgm:t>
    </dgm:pt>
    <dgm:pt modelId="{5C4CF2BC-8E6A-4D1A-92E2-2737E26589EF}" type="sibTrans" cxnId="{E85C2838-DFF8-4CA8-A8AC-12E74412B02B}">
      <dgm:prSet/>
      <dgm:spPr/>
      <dgm:t>
        <a:bodyPr/>
        <a:lstStyle/>
        <a:p>
          <a:endParaRPr lang="zh-CN" altLang="en-US"/>
        </a:p>
      </dgm:t>
    </dgm:pt>
    <dgm:pt modelId="{C984FA7F-AD2D-4E75-BCD0-99938B4D449E}" type="pres">
      <dgm:prSet presAssocID="{CCFFD28E-9A0F-4D22-A2B6-0274E708D834}" presName="outerComposite" presStyleCnt="0">
        <dgm:presLayoutVars>
          <dgm:chMax val="5"/>
          <dgm:dir/>
          <dgm:resizeHandles val="exact"/>
        </dgm:presLayoutVars>
      </dgm:prSet>
      <dgm:spPr/>
    </dgm:pt>
    <dgm:pt modelId="{EB0DF987-392B-401B-9E9F-24656187FA3F}" type="pres">
      <dgm:prSet presAssocID="{CCFFD28E-9A0F-4D22-A2B6-0274E708D834}" presName="dummyMaxCanvas" presStyleCnt="0">
        <dgm:presLayoutVars/>
      </dgm:prSet>
      <dgm:spPr/>
    </dgm:pt>
    <dgm:pt modelId="{E883116E-DDCF-45B7-8C14-384B5CDEDE9E}" type="pres">
      <dgm:prSet presAssocID="{CCFFD28E-9A0F-4D22-A2B6-0274E708D834}" presName="ThreeNodes_1" presStyleLbl="node1" presStyleIdx="0" presStyleCnt="3" custScaleX="106279">
        <dgm:presLayoutVars>
          <dgm:bulletEnabled val="1"/>
        </dgm:presLayoutVars>
      </dgm:prSet>
      <dgm:spPr/>
    </dgm:pt>
    <dgm:pt modelId="{E29C1290-A20E-47E2-98B9-B31BF747ED07}" type="pres">
      <dgm:prSet presAssocID="{CCFFD28E-9A0F-4D22-A2B6-0274E708D834}" presName="ThreeNodes_2" presStyleLbl="node1" presStyleIdx="1" presStyleCnt="3" custScaleX="108156">
        <dgm:presLayoutVars>
          <dgm:bulletEnabled val="1"/>
        </dgm:presLayoutVars>
      </dgm:prSet>
      <dgm:spPr/>
    </dgm:pt>
    <dgm:pt modelId="{1AE56BFA-EAAE-4EB8-A876-B847F6AD7A0D}" type="pres">
      <dgm:prSet presAssocID="{CCFFD28E-9A0F-4D22-A2B6-0274E708D834}" presName="ThreeNodes_3" presStyleLbl="node1" presStyleIdx="2" presStyleCnt="3" custScaleX="111747">
        <dgm:presLayoutVars>
          <dgm:bulletEnabled val="1"/>
        </dgm:presLayoutVars>
      </dgm:prSet>
      <dgm:spPr/>
    </dgm:pt>
    <dgm:pt modelId="{4FF554B9-92B7-4C2D-B475-8AF857F0207D}" type="pres">
      <dgm:prSet presAssocID="{CCFFD28E-9A0F-4D22-A2B6-0274E708D834}" presName="ThreeConn_1-2" presStyleLbl="fgAccFollowNode1" presStyleIdx="0" presStyleCnt="2">
        <dgm:presLayoutVars>
          <dgm:bulletEnabled val="1"/>
        </dgm:presLayoutVars>
      </dgm:prSet>
      <dgm:spPr/>
    </dgm:pt>
    <dgm:pt modelId="{CCBF9F89-45AA-4B4A-A26B-9CD6A56304B6}" type="pres">
      <dgm:prSet presAssocID="{CCFFD28E-9A0F-4D22-A2B6-0274E708D834}" presName="ThreeConn_2-3" presStyleLbl="fgAccFollowNode1" presStyleIdx="1" presStyleCnt="2">
        <dgm:presLayoutVars>
          <dgm:bulletEnabled val="1"/>
        </dgm:presLayoutVars>
      </dgm:prSet>
      <dgm:spPr/>
    </dgm:pt>
    <dgm:pt modelId="{BDE02E6F-3A7B-4B64-BE9A-1586D1073589}" type="pres">
      <dgm:prSet presAssocID="{CCFFD28E-9A0F-4D22-A2B6-0274E708D834}" presName="ThreeNodes_1_text" presStyleLbl="node1" presStyleIdx="2" presStyleCnt="3">
        <dgm:presLayoutVars>
          <dgm:bulletEnabled val="1"/>
        </dgm:presLayoutVars>
      </dgm:prSet>
      <dgm:spPr/>
    </dgm:pt>
    <dgm:pt modelId="{580C6D4B-5AE1-4665-B3B7-E8E03DAFB0BC}" type="pres">
      <dgm:prSet presAssocID="{CCFFD28E-9A0F-4D22-A2B6-0274E708D834}" presName="ThreeNodes_2_text" presStyleLbl="node1" presStyleIdx="2" presStyleCnt="3">
        <dgm:presLayoutVars>
          <dgm:bulletEnabled val="1"/>
        </dgm:presLayoutVars>
      </dgm:prSet>
      <dgm:spPr/>
    </dgm:pt>
    <dgm:pt modelId="{F3EBEE77-393C-4845-A143-521F7B55D46A}" type="pres">
      <dgm:prSet presAssocID="{CCFFD28E-9A0F-4D22-A2B6-0274E708D83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973EE01-88DC-4D89-96A2-FAD1B1A0F7D9}" type="presOf" srcId="{92154856-C430-45BF-9161-BA18EA3E9295}" destId="{E29C1290-A20E-47E2-98B9-B31BF747ED07}" srcOrd="0" destOrd="3" presId="urn:microsoft.com/office/officeart/2005/8/layout/vProcess5"/>
    <dgm:cxn modelId="{858CED1E-CEA1-457F-AABF-FEBB4B25D5E8}" srcId="{CCFFD28E-9A0F-4D22-A2B6-0274E708D834}" destId="{4C19C691-5B36-4B73-97E1-4026056256F7}" srcOrd="1" destOrd="0" parTransId="{9779FF38-0B8B-4786-8057-B436AEC30FB0}" sibTransId="{EE98B4AD-53BF-42CC-AC62-F4B32301EE63}"/>
    <dgm:cxn modelId="{9998DD23-10F7-4330-A776-B5D2D9A7CA75}" type="presOf" srcId="{3F3897C3-5ECD-475B-ABFE-47465BA70C07}" destId="{E883116E-DDCF-45B7-8C14-384B5CDEDE9E}" srcOrd="0" destOrd="0" presId="urn:microsoft.com/office/officeart/2005/8/layout/vProcess5"/>
    <dgm:cxn modelId="{86E47B2F-533D-4CBF-B236-A39414D61E0D}" srcId="{4C19C691-5B36-4B73-97E1-4026056256F7}" destId="{7E9AA6EE-D043-4D5F-A9F8-819A655A9B49}" srcOrd="0" destOrd="0" parTransId="{D3C62D0D-58EA-42DB-8433-1A5CCC053433}" sibTransId="{44E97AB6-D5B5-4A0C-BB31-1774102E879F}"/>
    <dgm:cxn modelId="{49384331-4DE2-404E-9E39-6266DB482E9C}" type="presOf" srcId="{6CBC8DE4-9654-4F6E-93E4-439546076FC3}" destId="{1AE56BFA-EAAE-4EB8-A876-B847F6AD7A0D}" srcOrd="0" destOrd="2" presId="urn:microsoft.com/office/officeart/2005/8/layout/vProcess5"/>
    <dgm:cxn modelId="{E85C2838-DFF8-4CA8-A8AC-12E74412B02B}" srcId="{9225D195-B538-4125-A972-1F742C85ACD7}" destId="{6CBC8DE4-9654-4F6E-93E4-439546076FC3}" srcOrd="1" destOrd="0" parTransId="{0E858D3D-BF13-4022-A810-500794E9C250}" sibTransId="{5C4CF2BC-8E6A-4D1A-92E2-2737E26589EF}"/>
    <dgm:cxn modelId="{C4DAE240-2227-4A6D-AD6B-00A6B824662A}" type="presOf" srcId="{F7344268-D755-4DFD-B474-0D6B764F1925}" destId="{F3EBEE77-393C-4845-A143-521F7B55D46A}" srcOrd="1" destOrd="1" presId="urn:microsoft.com/office/officeart/2005/8/layout/vProcess5"/>
    <dgm:cxn modelId="{4B124E60-C18B-4672-AA64-FB18AD4B24F1}" type="presOf" srcId="{7E9AA6EE-D043-4D5F-A9F8-819A655A9B49}" destId="{580C6D4B-5AE1-4665-B3B7-E8E03DAFB0BC}" srcOrd="1" destOrd="1" presId="urn:microsoft.com/office/officeart/2005/8/layout/vProcess5"/>
    <dgm:cxn modelId="{814CC260-3A84-4E89-94AF-1FB1CB79D749}" srcId="{4C19C691-5B36-4B73-97E1-4026056256F7}" destId="{92154856-C430-45BF-9161-BA18EA3E9295}" srcOrd="2" destOrd="0" parTransId="{9E007B7B-F806-4727-84D0-DB8E6EAD7441}" sibTransId="{2352C16F-9CF3-49E0-8058-731EEBB032CC}"/>
    <dgm:cxn modelId="{6585CA41-A1CC-494D-8392-8716181601FC}" srcId="{3F3897C3-5ECD-475B-ABFE-47465BA70C07}" destId="{71F4E5DB-E942-46E6-B0EE-61E1E813E654}" srcOrd="1" destOrd="0" parTransId="{D4548BC3-006C-4DDD-B7BE-90F018C5F6B4}" sibTransId="{9FAF7B5E-E284-4956-BF79-32B48CE8D37D}"/>
    <dgm:cxn modelId="{D7EDBA42-DD5D-4C05-9CB7-730DB90F5FD4}" type="presOf" srcId="{471B5E24-F398-4195-9D4F-2F31221F0AAC}" destId="{E29C1290-A20E-47E2-98B9-B31BF747ED07}" srcOrd="0" destOrd="2" presId="urn:microsoft.com/office/officeart/2005/8/layout/vProcess5"/>
    <dgm:cxn modelId="{06C42163-3F47-4CC9-BCD6-C9F6B43E35FF}" type="presOf" srcId="{EE98B4AD-53BF-42CC-AC62-F4B32301EE63}" destId="{CCBF9F89-45AA-4B4A-A26B-9CD6A56304B6}" srcOrd="0" destOrd="0" presId="urn:microsoft.com/office/officeart/2005/8/layout/vProcess5"/>
    <dgm:cxn modelId="{2CD3CC74-7A33-4A08-A8CE-346A48680E01}" srcId="{9225D195-B538-4125-A972-1F742C85ACD7}" destId="{F7344268-D755-4DFD-B474-0D6B764F1925}" srcOrd="0" destOrd="0" parTransId="{D7BFCEE6-0BD1-4213-9A39-56EDE917DCBC}" sibTransId="{9BCE4626-B374-4B83-B44A-D9C00C382C35}"/>
    <dgm:cxn modelId="{7FAC8389-55D7-4977-9555-B8DEEAC428F5}" type="presOf" srcId="{3F3897C3-5ECD-475B-ABFE-47465BA70C07}" destId="{BDE02E6F-3A7B-4B64-BE9A-1586D1073589}" srcOrd="1" destOrd="0" presId="urn:microsoft.com/office/officeart/2005/8/layout/vProcess5"/>
    <dgm:cxn modelId="{A137DD9E-5C0A-4D3B-B31B-565CE4E0171D}" srcId="{CCFFD28E-9A0F-4D22-A2B6-0274E708D834}" destId="{3F3897C3-5ECD-475B-ABFE-47465BA70C07}" srcOrd="0" destOrd="0" parTransId="{63341177-B9B3-407E-A481-DE1F63FEEC27}" sibTransId="{20020747-D460-4431-8377-F75820EA26B2}"/>
    <dgm:cxn modelId="{79932BA2-6A48-4C93-97A9-C7EA638594A4}" srcId="{CCFFD28E-9A0F-4D22-A2B6-0274E708D834}" destId="{9225D195-B538-4125-A972-1F742C85ACD7}" srcOrd="2" destOrd="0" parTransId="{A5A9D56F-D23A-455D-AA43-1B5D52AA19E6}" sibTransId="{36612FBF-CC9C-41AD-A9D3-514450697989}"/>
    <dgm:cxn modelId="{069D7DAD-C180-4CDE-8927-5C6827C661EE}" type="presOf" srcId="{71F4E5DB-E942-46E6-B0EE-61E1E813E654}" destId="{E883116E-DDCF-45B7-8C14-384B5CDEDE9E}" srcOrd="0" destOrd="2" presId="urn:microsoft.com/office/officeart/2005/8/layout/vProcess5"/>
    <dgm:cxn modelId="{EE4EBCB1-FFFD-4AA3-9D0A-58B4B77649BC}" type="presOf" srcId="{4C19C691-5B36-4B73-97E1-4026056256F7}" destId="{E29C1290-A20E-47E2-98B9-B31BF747ED07}" srcOrd="0" destOrd="0" presId="urn:microsoft.com/office/officeart/2005/8/layout/vProcess5"/>
    <dgm:cxn modelId="{420565B2-FBCA-44A6-8B25-2AEA5240D659}" srcId="{3F3897C3-5ECD-475B-ABFE-47465BA70C07}" destId="{4A55F509-C54B-4A78-BEB7-C5CF9473CDE7}" srcOrd="0" destOrd="0" parTransId="{C63AEECC-694B-4581-BCF8-3BD2D0FE8C9A}" sibTransId="{B54DA0A3-4A95-466F-BDA8-11E7DD4E57D1}"/>
    <dgm:cxn modelId="{B5C1B4B2-5370-4151-B488-F7F7449E48E9}" type="presOf" srcId="{20020747-D460-4431-8377-F75820EA26B2}" destId="{4FF554B9-92B7-4C2D-B475-8AF857F0207D}" srcOrd="0" destOrd="0" presId="urn:microsoft.com/office/officeart/2005/8/layout/vProcess5"/>
    <dgm:cxn modelId="{299F7BB5-DA2F-4C19-B227-4EACD84ED899}" type="presOf" srcId="{471B5E24-F398-4195-9D4F-2F31221F0AAC}" destId="{580C6D4B-5AE1-4665-B3B7-E8E03DAFB0BC}" srcOrd="1" destOrd="2" presId="urn:microsoft.com/office/officeart/2005/8/layout/vProcess5"/>
    <dgm:cxn modelId="{CA9635B7-78E8-4DCA-BB39-12C4405DA6CA}" type="presOf" srcId="{7E9AA6EE-D043-4D5F-A9F8-819A655A9B49}" destId="{E29C1290-A20E-47E2-98B9-B31BF747ED07}" srcOrd="0" destOrd="1" presId="urn:microsoft.com/office/officeart/2005/8/layout/vProcess5"/>
    <dgm:cxn modelId="{C4A731C0-89B5-40A5-80AB-AB4B12850124}" type="presOf" srcId="{71F4E5DB-E942-46E6-B0EE-61E1E813E654}" destId="{BDE02E6F-3A7B-4B64-BE9A-1586D1073589}" srcOrd="1" destOrd="2" presId="urn:microsoft.com/office/officeart/2005/8/layout/vProcess5"/>
    <dgm:cxn modelId="{291FF7C8-C2F2-4A99-95D9-6ED9E21F7F5C}" type="presOf" srcId="{9225D195-B538-4125-A972-1F742C85ACD7}" destId="{1AE56BFA-EAAE-4EB8-A876-B847F6AD7A0D}" srcOrd="0" destOrd="0" presId="urn:microsoft.com/office/officeart/2005/8/layout/vProcess5"/>
    <dgm:cxn modelId="{09880CC9-341C-4719-979A-A550C02DEDE5}" type="presOf" srcId="{F7344268-D755-4DFD-B474-0D6B764F1925}" destId="{1AE56BFA-EAAE-4EB8-A876-B847F6AD7A0D}" srcOrd="0" destOrd="1" presId="urn:microsoft.com/office/officeart/2005/8/layout/vProcess5"/>
    <dgm:cxn modelId="{377EC9CD-1F83-4306-8E86-EE046A3A4A1F}" srcId="{4C19C691-5B36-4B73-97E1-4026056256F7}" destId="{471B5E24-F398-4195-9D4F-2F31221F0AAC}" srcOrd="1" destOrd="0" parTransId="{94F1F1FE-7C3D-4F68-9502-FCF01C172438}" sibTransId="{3FE39B4B-46B7-4EF1-9B54-5F19991CE27B}"/>
    <dgm:cxn modelId="{D2ADF5CF-9A84-4397-B63F-8A2C2AB01E22}" type="presOf" srcId="{4A55F509-C54B-4A78-BEB7-C5CF9473CDE7}" destId="{BDE02E6F-3A7B-4B64-BE9A-1586D1073589}" srcOrd="1" destOrd="1" presId="urn:microsoft.com/office/officeart/2005/8/layout/vProcess5"/>
    <dgm:cxn modelId="{BA0805D9-508C-462B-B3BC-C718C0D85DE2}" type="presOf" srcId="{9225D195-B538-4125-A972-1F742C85ACD7}" destId="{F3EBEE77-393C-4845-A143-521F7B55D46A}" srcOrd="1" destOrd="0" presId="urn:microsoft.com/office/officeart/2005/8/layout/vProcess5"/>
    <dgm:cxn modelId="{FF9F92E6-4F25-4ECC-91DC-17D92F165630}" type="presOf" srcId="{92154856-C430-45BF-9161-BA18EA3E9295}" destId="{580C6D4B-5AE1-4665-B3B7-E8E03DAFB0BC}" srcOrd="1" destOrd="3" presId="urn:microsoft.com/office/officeart/2005/8/layout/vProcess5"/>
    <dgm:cxn modelId="{361238E7-426E-45C0-ADC2-50B81178ACBE}" type="presOf" srcId="{CCFFD28E-9A0F-4D22-A2B6-0274E708D834}" destId="{C984FA7F-AD2D-4E75-BCD0-99938B4D449E}" srcOrd="0" destOrd="0" presId="urn:microsoft.com/office/officeart/2005/8/layout/vProcess5"/>
    <dgm:cxn modelId="{3FF7BAEF-FC29-4011-9CA8-84EA61159236}" type="presOf" srcId="{4C19C691-5B36-4B73-97E1-4026056256F7}" destId="{580C6D4B-5AE1-4665-B3B7-E8E03DAFB0BC}" srcOrd="1" destOrd="0" presId="urn:microsoft.com/office/officeart/2005/8/layout/vProcess5"/>
    <dgm:cxn modelId="{B5C2DFF5-EB59-4317-B72A-7AFC774F6B3D}" type="presOf" srcId="{6CBC8DE4-9654-4F6E-93E4-439546076FC3}" destId="{F3EBEE77-393C-4845-A143-521F7B55D46A}" srcOrd="1" destOrd="2" presId="urn:microsoft.com/office/officeart/2005/8/layout/vProcess5"/>
    <dgm:cxn modelId="{19A298FB-2F5B-47E0-97F4-5DA1FB5C7424}" type="presOf" srcId="{4A55F509-C54B-4A78-BEB7-C5CF9473CDE7}" destId="{E883116E-DDCF-45B7-8C14-384B5CDEDE9E}" srcOrd="0" destOrd="1" presId="urn:microsoft.com/office/officeart/2005/8/layout/vProcess5"/>
    <dgm:cxn modelId="{890D72E1-2851-4542-841C-9F633317584F}" type="presParOf" srcId="{C984FA7F-AD2D-4E75-BCD0-99938B4D449E}" destId="{EB0DF987-392B-401B-9E9F-24656187FA3F}" srcOrd="0" destOrd="0" presId="urn:microsoft.com/office/officeart/2005/8/layout/vProcess5"/>
    <dgm:cxn modelId="{E351F71A-1055-41D7-9142-5370776111BB}" type="presParOf" srcId="{C984FA7F-AD2D-4E75-BCD0-99938B4D449E}" destId="{E883116E-DDCF-45B7-8C14-384B5CDEDE9E}" srcOrd="1" destOrd="0" presId="urn:microsoft.com/office/officeart/2005/8/layout/vProcess5"/>
    <dgm:cxn modelId="{8BD18828-9030-4AC4-A62F-1B48E18CC638}" type="presParOf" srcId="{C984FA7F-AD2D-4E75-BCD0-99938B4D449E}" destId="{E29C1290-A20E-47E2-98B9-B31BF747ED07}" srcOrd="2" destOrd="0" presId="urn:microsoft.com/office/officeart/2005/8/layout/vProcess5"/>
    <dgm:cxn modelId="{5A3CE343-A351-463B-9662-FB5C82062A69}" type="presParOf" srcId="{C984FA7F-AD2D-4E75-BCD0-99938B4D449E}" destId="{1AE56BFA-EAAE-4EB8-A876-B847F6AD7A0D}" srcOrd="3" destOrd="0" presId="urn:microsoft.com/office/officeart/2005/8/layout/vProcess5"/>
    <dgm:cxn modelId="{27DB33B8-8DF6-4B3F-8E0A-3905254BD279}" type="presParOf" srcId="{C984FA7F-AD2D-4E75-BCD0-99938B4D449E}" destId="{4FF554B9-92B7-4C2D-B475-8AF857F0207D}" srcOrd="4" destOrd="0" presId="urn:microsoft.com/office/officeart/2005/8/layout/vProcess5"/>
    <dgm:cxn modelId="{BBD82985-0E75-4D26-97C7-9092298365A0}" type="presParOf" srcId="{C984FA7F-AD2D-4E75-BCD0-99938B4D449E}" destId="{CCBF9F89-45AA-4B4A-A26B-9CD6A56304B6}" srcOrd="5" destOrd="0" presId="urn:microsoft.com/office/officeart/2005/8/layout/vProcess5"/>
    <dgm:cxn modelId="{306751F2-86BE-4E38-BC05-310F1DCDC6FA}" type="presParOf" srcId="{C984FA7F-AD2D-4E75-BCD0-99938B4D449E}" destId="{BDE02E6F-3A7B-4B64-BE9A-1586D1073589}" srcOrd="6" destOrd="0" presId="urn:microsoft.com/office/officeart/2005/8/layout/vProcess5"/>
    <dgm:cxn modelId="{9616BE15-7FA9-4894-B8D8-4BFBCBEB56AC}" type="presParOf" srcId="{C984FA7F-AD2D-4E75-BCD0-99938B4D449E}" destId="{580C6D4B-5AE1-4665-B3B7-E8E03DAFB0BC}" srcOrd="7" destOrd="0" presId="urn:microsoft.com/office/officeart/2005/8/layout/vProcess5"/>
    <dgm:cxn modelId="{69418942-8442-404B-BC98-AAC164175DC0}" type="presParOf" srcId="{C984FA7F-AD2D-4E75-BCD0-99938B4D449E}" destId="{F3EBEE77-393C-4845-A143-521F7B55D46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009795-CEA5-49E4-8A94-8E3A4C6E95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7378965-63CC-4148-A2CD-279E7ACDD682}">
      <dgm:prSet phldrT="[文本]"/>
      <dgm:spPr/>
      <dgm:t>
        <a:bodyPr/>
        <a:lstStyle/>
        <a:p>
          <a:r>
            <a:rPr lang="en-US" altLang="zh-CN" dirty="0"/>
            <a:t>Hard Language</a:t>
          </a:r>
          <a:endParaRPr lang="zh-CN" altLang="en-US" dirty="0"/>
        </a:p>
      </dgm:t>
    </dgm:pt>
    <dgm:pt modelId="{F32B84A1-8236-4304-88B3-11F2519AE9E7}" type="parTrans" cxnId="{3EEA483B-3626-4004-9568-C197C62EA17D}">
      <dgm:prSet/>
      <dgm:spPr/>
      <dgm:t>
        <a:bodyPr/>
        <a:lstStyle/>
        <a:p>
          <a:endParaRPr lang="zh-CN" altLang="en-US"/>
        </a:p>
      </dgm:t>
    </dgm:pt>
    <dgm:pt modelId="{8F69622F-50D6-47BD-9740-1DF854E2042F}" type="sibTrans" cxnId="{3EEA483B-3626-4004-9568-C197C62EA17D}">
      <dgm:prSet/>
      <dgm:spPr/>
      <dgm:t>
        <a:bodyPr/>
        <a:lstStyle/>
        <a:p>
          <a:endParaRPr lang="zh-CN" altLang="en-US"/>
        </a:p>
      </dgm:t>
    </dgm:pt>
    <dgm:pt modelId="{08D6CA4A-1D08-4CF8-BA3C-D445B5A8BC44}">
      <dgm:prSet phldrT="[文本]"/>
      <dgm:spPr/>
      <dgm:t>
        <a:bodyPr/>
        <a:lstStyle/>
        <a:p>
          <a:r>
            <a:rPr lang="en-US" altLang="zh-CN" dirty="0"/>
            <a:t>Strong Security</a:t>
          </a:r>
          <a:endParaRPr lang="zh-CN" altLang="en-US" dirty="0"/>
        </a:p>
      </dgm:t>
    </dgm:pt>
    <dgm:pt modelId="{7895F0B7-425A-48DA-BD82-05370C2D3632}" type="parTrans" cxnId="{BD6CE195-2DC1-4BCE-BE16-541C6F9F6F32}">
      <dgm:prSet/>
      <dgm:spPr/>
      <dgm:t>
        <a:bodyPr/>
        <a:lstStyle/>
        <a:p>
          <a:endParaRPr lang="zh-CN" altLang="en-US"/>
        </a:p>
      </dgm:t>
    </dgm:pt>
    <dgm:pt modelId="{2E0CE818-C40C-4B16-86A0-18B96F7A5C78}" type="sibTrans" cxnId="{BD6CE195-2DC1-4BCE-BE16-541C6F9F6F32}">
      <dgm:prSet/>
      <dgm:spPr/>
      <dgm:t>
        <a:bodyPr/>
        <a:lstStyle/>
        <a:p>
          <a:endParaRPr lang="zh-CN" altLang="en-US"/>
        </a:p>
      </dgm:t>
    </dgm:pt>
    <dgm:pt modelId="{C2E49A84-E8B1-45D0-9BFF-D51544E940C4}">
      <dgm:prSet phldrT="[文本]"/>
      <dgm:spPr/>
      <dgm:t>
        <a:bodyPr/>
        <a:lstStyle/>
        <a:p>
          <a:r>
            <a:rPr lang="en-US" altLang="zh-CN" dirty="0"/>
            <a:t>Easy Decoding</a:t>
          </a:r>
          <a:endParaRPr lang="zh-CN" altLang="en-US" dirty="0"/>
        </a:p>
      </dgm:t>
    </dgm:pt>
    <dgm:pt modelId="{F4529E15-6868-4C1D-BFC2-E4005650AFBE}" type="parTrans" cxnId="{48620E4E-DA46-43AC-8832-D7DCB146116A}">
      <dgm:prSet/>
      <dgm:spPr/>
      <dgm:t>
        <a:bodyPr/>
        <a:lstStyle/>
        <a:p>
          <a:endParaRPr lang="zh-CN" altLang="en-US"/>
        </a:p>
      </dgm:t>
    </dgm:pt>
    <dgm:pt modelId="{5D7976DE-CD31-4E7A-81A7-0B98AE04B0C0}" type="sibTrans" cxnId="{48620E4E-DA46-43AC-8832-D7DCB146116A}">
      <dgm:prSet/>
      <dgm:spPr/>
      <dgm:t>
        <a:bodyPr/>
        <a:lstStyle/>
        <a:p>
          <a:endParaRPr lang="zh-CN" altLang="en-US"/>
        </a:p>
      </dgm:t>
    </dgm:pt>
    <dgm:pt modelId="{0184762A-7689-4429-89EE-C896541EB102}">
      <dgm:prSet phldrT="[文本]"/>
      <dgm:spPr/>
      <dgm:t>
        <a:bodyPr/>
        <a:lstStyle/>
        <a:p>
          <a:r>
            <a:rPr lang="en-US" altLang="zh-CN" dirty="0"/>
            <a:t>[ILW23] requires witness encryption for a language not in </a:t>
          </a:r>
          <a:r>
            <a:rPr lang="en-US" altLang="zh-CN" b="1" dirty="0" err="1"/>
            <a:t>coNP</a:t>
          </a:r>
          <a:endParaRPr lang="zh-CN" altLang="en-US" b="1" dirty="0"/>
        </a:p>
      </dgm:t>
    </dgm:pt>
    <dgm:pt modelId="{B37DBFF6-5DDA-4BCB-8C40-E44470BCA9BE}" type="parTrans" cxnId="{2D4120CE-EC17-4F5A-A526-948874B8907A}">
      <dgm:prSet/>
      <dgm:spPr/>
      <dgm:t>
        <a:bodyPr/>
        <a:lstStyle/>
        <a:p>
          <a:endParaRPr lang="zh-CN" altLang="en-US"/>
        </a:p>
      </dgm:t>
    </dgm:pt>
    <dgm:pt modelId="{B79E4BC6-3EE9-4F4C-81F1-AB0823C09F8F}" type="sibTrans" cxnId="{2D4120CE-EC17-4F5A-A526-948874B8907A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27EC42B-8260-466E-8E9A-9D95F2A5052C}">
          <dgm:prSet phldrT="[文本]"/>
          <dgm:spPr/>
          <dgm:t>
            <a:bodyPr/>
            <a:lstStyle/>
            <a:p>
              <a:r>
                <a:rPr lang="en-US" altLang="zh-CN" dirty="0"/>
                <a:t>[ILW23] requires that the advantage of the adversary cannot be larger than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altLang="zh-CN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p>
                </m:oMath>
              </a14:m>
              <a:r>
                <a:rPr lang="en-US" altLang="zh-CN" dirty="0"/>
                <a:t>, where </a:t>
              </a:r>
              <a14:m>
                <m:oMath xmlns:m="http://schemas.openxmlformats.org/officeDocument/2006/math">
                  <m:r>
                    <a:rPr lang="en-US" altLang="zh-CN" b="0" i="1" smtClean="0">
                      <a:latin typeface="Cambria Math" panose="02040503050406030204" pitchFamily="18" charset="0"/>
                    </a:rPr>
                    <m:t>𝑘</m:t>
                  </m:r>
                </m:oMath>
              </a14:m>
              <a:r>
                <a:rPr lang="zh-CN" altLang="en-US" dirty="0"/>
                <a:t> </a:t>
              </a:r>
              <a:r>
                <a:rPr lang="en-US" altLang="zh-CN" dirty="0"/>
                <a:t>is the proof length </a:t>
              </a:r>
              <a:endParaRPr lang="zh-CN" altLang="en-US" dirty="0"/>
            </a:p>
          </dgm:t>
        </dgm:pt>
      </mc:Choice>
      <mc:Fallback xmlns="">
        <dgm:pt modelId="{627EC42B-8260-466E-8E9A-9D95F2A5052C}">
          <dgm:prSet phldrT="[文本]"/>
          <dgm:spPr/>
          <dgm:t>
            <a:bodyPr/>
            <a:lstStyle/>
            <a:p>
              <a:r>
                <a:rPr lang="en-US" altLang="zh-CN" dirty="0"/>
                <a:t>[ILW23] requires that the advantage of the adversary cannot be larger than </a:t>
              </a:r>
              <a:r>
                <a:rPr lang="en-US" altLang="zh-CN" b="0" i="0">
                  <a:latin typeface="Cambria Math" panose="02040503050406030204" pitchFamily="18" charset="0"/>
                </a:rPr>
                <a:t>2^(−𝑘)</a:t>
              </a:r>
              <a:r>
                <a:rPr lang="en-US" altLang="zh-CN" dirty="0"/>
                <a:t>, where </a:t>
              </a:r>
              <a:r>
                <a:rPr lang="en-US" altLang="zh-CN" b="0" i="0">
                  <a:latin typeface="Cambria Math" panose="02040503050406030204" pitchFamily="18" charset="0"/>
                </a:rPr>
                <a:t>𝑘</a:t>
              </a:r>
              <a:r>
                <a:rPr lang="zh-CN" altLang="en-US" dirty="0"/>
                <a:t> </a:t>
              </a:r>
              <a:r>
                <a:rPr lang="en-US" altLang="zh-CN" dirty="0"/>
                <a:t>is the proof length </a:t>
              </a:r>
              <a:endParaRPr lang="zh-CN" altLang="en-US" dirty="0"/>
            </a:p>
          </dgm:t>
        </dgm:pt>
      </mc:Fallback>
    </mc:AlternateContent>
    <dgm:pt modelId="{6C7637D7-0EC5-40C8-B50B-AAEE7A0B2E9B}" type="parTrans" cxnId="{5FF49710-35ED-4DB3-8427-5BBE9FC9047E}">
      <dgm:prSet/>
      <dgm:spPr/>
      <dgm:t>
        <a:bodyPr/>
        <a:lstStyle/>
        <a:p>
          <a:endParaRPr lang="zh-CN" altLang="en-US"/>
        </a:p>
      </dgm:t>
    </dgm:pt>
    <dgm:pt modelId="{DB69F69F-655E-4FAA-AAA9-76FB6E7E982C}" type="sibTrans" cxnId="{5FF49710-35ED-4DB3-8427-5BBE9FC9047E}">
      <dgm:prSet/>
      <dgm:spPr/>
      <dgm:t>
        <a:bodyPr/>
        <a:lstStyle/>
        <a:p>
          <a:endParaRPr lang="zh-CN" altLang="en-US"/>
        </a:p>
      </dgm:t>
    </dgm:pt>
    <dgm:pt modelId="{9CEFE19D-BFC0-41A3-80AC-2C48953E08E3}">
      <dgm:prSet phldrT="[文本]"/>
      <dgm:spPr/>
      <dgm:t>
        <a:bodyPr/>
        <a:lstStyle/>
        <a:p>
          <a:r>
            <a:rPr lang="en-US" altLang="zh-CN" dirty="0"/>
            <a:t>The circuit class for the hardness results depends on the decoding complexity.</a:t>
          </a:r>
          <a:endParaRPr lang="zh-CN" altLang="en-US" dirty="0"/>
        </a:p>
      </dgm:t>
    </dgm:pt>
    <dgm:pt modelId="{2CE19D26-3505-4775-BC49-301293A30F78}" type="parTrans" cxnId="{12C4ACF2-BEAA-4D07-9A3C-CA7E9A3DD38E}">
      <dgm:prSet/>
      <dgm:spPr/>
      <dgm:t>
        <a:bodyPr/>
        <a:lstStyle/>
        <a:p>
          <a:endParaRPr lang="zh-CN" altLang="en-US"/>
        </a:p>
      </dgm:t>
    </dgm:pt>
    <dgm:pt modelId="{12814721-187D-4817-9C3E-47803DEA0F1A}" type="sibTrans" cxnId="{12C4ACF2-BEAA-4D07-9A3C-CA7E9A3DD38E}">
      <dgm:prSet/>
      <dgm:spPr/>
      <dgm:t>
        <a:bodyPr/>
        <a:lstStyle/>
        <a:p>
          <a:endParaRPr lang="zh-CN" altLang="en-US"/>
        </a:p>
      </dgm:t>
    </dgm:pt>
    <dgm:pt modelId="{1F84085A-787B-4FF6-9B99-1DBD068DCBBF}" type="pres">
      <dgm:prSet presAssocID="{AF009795-CEA5-49E4-8A94-8E3A4C6E95E7}" presName="linear" presStyleCnt="0">
        <dgm:presLayoutVars>
          <dgm:dir/>
          <dgm:animLvl val="lvl"/>
          <dgm:resizeHandles val="exact"/>
        </dgm:presLayoutVars>
      </dgm:prSet>
      <dgm:spPr/>
    </dgm:pt>
    <dgm:pt modelId="{3DDC54F4-0A91-4922-8314-7EEBBDF3B872}" type="pres">
      <dgm:prSet presAssocID="{57378965-63CC-4148-A2CD-279E7ACDD682}" presName="parentLin" presStyleCnt="0"/>
      <dgm:spPr/>
    </dgm:pt>
    <dgm:pt modelId="{2A139249-D3C6-4DA9-9064-4C0F030E5D48}" type="pres">
      <dgm:prSet presAssocID="{57378965-63CC-4148-A2CD-279E7ACDD682}" presName="parentLeftMargin" presStyleLbl="node1" presStyleIdx="0" presStyleCnt="3"/>
      <dgm:spPr/>
    </dgm:pt>
    <dgm:pt modelId="{F323BA4C-C890-48C8-AA42-E1D92361E2C2}" type="pres">
      <dgm:prSet presAssocID="{57378965-63CC-4148-A2CD-279E7ACDD6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D296D4-18FC-4664-9F9E-8E9864AA94B8}" type="pres">
      <dgm:prSet presAssocID="{57378965-63CC-4148-A2CD-279E7ACDD682}" presName="negativeSpace" presStyleCnt="0"/>
      <dgm:spPr/>
    </dgm:pt>
    <dgm:pt modelId="{8D86300D-4A35-4527-8158-9F39C09B4FD1}" type="pres">
      <dgm:prSet presAssocID="{57378965-63CC-4148-A2CD-279E7ACDD682}" presName="childText" presStyleLbl="conFgAcc1" presStyleIdx="0" presStyleCnt="3">
        <dgm:presLayoutVars>
          <dgm:bulletEnabled val="1"/>
        </dgm:presLayoutVars>
      </dgm:prSet>
      <dgm:spPr/>
    </dgm:pt>
    <dgm:pt modelId="{00340745-D713-490D-9E41-083BDEB7511D}" type="pres">
      <dgm:prSet presAssocID="{8F69622F-50D6-47BD-9740-1DF854E2042F}" presName="spaceBetweenRectangles" presStyleCnt="0"/>
      <dgm:spPr/>
    </dgm:pt>
    <dgm:pt modelId="{2853A7B8-714D-4296-910A-73ACC5A0911E}" type="pres">
      <dgm:prSet presAssocID="{08D6CA4A-1D08-4CF8-BA3C-D445B5A8BC44}" presName="parentLin" presStyleCnt="0"/>
      <dgm:spPr/>
    </dgm:pt>
    <dgm:pt modelId="{1BBF1ED3-8A13-4D39-9787-995ABBF66D00}" type="pres">
      <dgm:prSet presAssocID="{08D6CA4A-1D08-4CF8-BA3C-D445B5A8BC44}" presName="parentLeftMargin" presStyleLbl="node1" presStyleIdx="0" presStyleCnt="3"/>
      <dgm:spPr/>
    </dgm:pt>
    <dgm:pt modelId="{1C4692DF-C1C4-420D-9996-56D6449B0CFB}" type="pres">
      <dgm:prSet presAssocID="{08D6CA4A-1D08-4CF8-BA3C-D445B5A8BC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536B54-B0EE-4D31-96A3-45DC99EF8D42}" type="pres">
      <dgm:prSet presAssocID="{08D6CA4A-1D08-4CF8-BA3C-D445B5A8BC44}" presName="negativeSpace" presStyleCnt="0"/>
      <dgm:spPr/>
    </dgm:pt>
    <dgm:pt modelId="{229F6387-6420-4D1E-815B-2C30A353EAED}" type="pres">
      <dgm:prSet presAssocID="{08D6CA4A-1D08-4CF8-BA3C-D445B5A8BC44}" presName="childText" presStyleLbl="conFgAcc1" presStyleIdx="1" presStyleCnt="3">
        <dgm:presLayoutVars>
          <dgm:bulletEnabled val="1"/>
        </dgm:presLayoutVars>
      </dgm:prSet>
      <dgm:spPr/>
    </dgm:pt>
    <dgm:pt modelId="{0B42B3C5-C6F4-4D96-AB36-B3352F7EA38D}" type="pres">
      <dgm:prSet presAssocID="{2E0CE818-C40C-4B16-86A0-18B96F7A5C78}" presName="spaceBetweenRectangles" presStyleCnt="0"/>
      <dgm:spPr/>
    </dgm:pt>
    <dgm:pt modelId="{BDCA14C0-5A0D-4F9C-A6BE-868CE0F12DD6}" type="pres">
      <dgm:prSet presAssocID="{C2E49A84-E8B1-45D0-9BFF-D51544E940C4}" presName="parentLin" presStyleCnt="0"/>
      <dgm:spPr/>
    </dgm:pt>
    <dgm:pt modelId="{C2024D3F-83DF-4A1D-A171-176D8DB4D017}" type="pres">
      <dgm:prSet presAssocID="{C2E49A84-E8B1-45D0-9BFF-D51544E940C4}" presName="parentLeftMargin" presStyleLbl="node1" presStyleIdx="1" presStyleCnt="3"/>
      <dgm:spPr/>
    </dgm:pt>
    <dgm:pt modelId="{51BC0F65-7596-4B1B-9F07-ADBC8754C157}" type="pres">
      <dgm:prSet presAssocID="{C2E49A84-E8B1-45D0-9BFF-D51544E940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7962DF-06C8-4184-A7A3-DD710132FD77}" type="pres">
      <dgm:prSet presAssocID="{C2E49A84-E8B1-45D0-9BFF-D51544E940C4}" presName="negativeSpace" presStyleCnt="0"/>
      <dgm:spPr/>
    </dgm:pt>
    <dgm:pt modelId="{8E9B2497-4066-4F63-A2E7-A42C76962FFC}" type="pres">
      <dgm:prSet presAssocID="{C2E49A84-E8B1-45D0-9BFF-D51544E940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F49710-35ED-4DB3-8427-5BBE9FC9047E}" srcId="{08D6CA4A-1D08-4CF8-BA3C-D445B5A8BC44}" destId="{627EC42B-8260-466E-8E9A-9D95F2A5052C}" srcOrd="0" destOrd="0" parTransId="{6C7637D7-0EC5-40C8-B50B-AAEE7A0B2E9B}" sibTransId="{DB69F69F-655E-4FAA-AAA9-76FB6E7E982C}"/>
    <dgm:cxn modelId="{380CA510-1483-4151-996C-45CFD17797F4}" type="presOf" srcId="{08D6CA4A-1D08-4CF8-BA3C-D445B5A8BC44}" destId="{1C4692DF-C1C4-420D-9996-56D6449B0CFB}" srcOrd="1" destOrd="0" presId="urn:microsoft.com/office/officeart/2005/8/layout/list1"/>
    <dgm:cxn modelId="{0F7C8419-617B-442B-B544-8CC37DE0C9C7}" type="presOf" srcId="{08D6CA4A-1D08-4CF8-BA3C-D445B5A8BC44}" destId="{1BBF1ED3-8A13-4D39-9787-995ABBF66D00}" srcOrd="0" destOrd="0" presId="urn:microsoft.com/office/officeart/2005/8/layout/list1"/>
    <dgm:cxn modelId="{3EEA483B-3626-4004-9568-C197C62EA17D}" srcId="{AF009795-CEA5-49E4-8A94-8E3A4C6E95E7}" destId="{57378965-63CC-4148-A2CD-279E7ACDD682}" srcOrd="0" destOrd="0" parTransId="{F32B84A1-8236-4304-88B3-11F2519AE9E7}" sibTransId="{8F69622F-50D6-47BD-9740-1DF854E2042F}"/>
    <dgm:cxn modelId="{0D9B6D4D-A9EE-4A95-8A36-B8BC279EA7EA}" type="presOf" srcId="{57378965-63CC-4148-A2CD-279E7ACDD682}" destId="{F323BA4C-C890-48C8-AA42-E1D92361E2C2}" srcOrd="1" destOrd="0" presId="urn:microsoft.com/office/officeart/2005/8/layout/list1"/>
    <dgm:cxn modelId="{48620E4E-DA46-43AC-8832-D7DCB146116A}" srcId="{AF009795-CEA5-49E4-8A94-8E3A4C6E95E7}" destId="{C2E49A84-E8B1-45D0-9BFF-D51544E940C4}" srcOrd="2" destOrd="0" parTransId="{F4529E15-6868-4C1D-BFC2-E4005650AFBE}" sibTransId="{5D7976DE-CD31-4E7A-81A7-0B98AE04B0C0}"/>
    <dgm:cxn modelId="{8C129E4F-62FA-4667-A385-56271C255906}" type="presOf" srcId="{9CEFE19D-BFC0-41A3-80AC-2C48953E08E3}" destId="{8E9B2497-4066-4F63-A2E7-A42C76962FFC}" srcOrd="0" destOrd="0" presId="urn:microsoft.com/office/officeart/2005/8/layout/list1"/>
    <dgm:cxn modelId="{C3A0F15D-5C3C-4A67-A427-E2209D598B6E}" type="presOf" srcId="{C2E49A84-E8B1-45D0-9BFF-D51544E940C4}" destId="{51BC0F65-7596-4B1B-9F07-ADBC8754C157}" srcOrd="1" destOrd="0" presId="urn:microsoft.com/office/officeart/2005/8/layout/list1"/>
    <dgm:cxn modelId="{DB4C8A6F-5ED3-4A21-944B-6B1B0E82A72B}" type="presOf" srcId="{C2E49A84-E8B1-45D0-9BFF-D51544E940C4}" destId="{C2024D3F-83DF-4A1D-A171-176D8DB4D017}" srcOrd="0" destOrd="0" presId="urn:microsoft.com/office/officeart/2005/8/layout/list1"/>
    <dgm:cxn modelId="{D7CEF571-E7BC-4A7F-AF6A-B881E9A2F1C8}" type="presOf" srcId="{57378965-63CC-4148-A2CD-279E7ACDD682}" destId="{2A139249-D3C6-4DA9-9064-4C0F030E5D48}" srcOrd="0" destOrd="0" presId="urn:microsoft.com/office/officeart/2005/8/layout/list1"/>
    <dgm:cxn modelId="{BD6CE195-2DC1-4BCE-BE16-541C6F9F6F32}" srcId="{AF009795-CEA5-49E4-8A94-8E3A4C6E95E7}" destId="{08D6CA4A-1D08-4CF8-BA3C-D445B5A8BC44}" srcOrd="1" destOrd="0" parTransId="{7895F0B7-425A-48DA-BD82-05370C2D3632}" sibTransId="{2E0CE818-C40C-4B16-86A0-18B96F7A5C78}"/>
    <dgm:cxn modelId="{0CC230AF-986E-4733-AEC8-EF6690506178}" type="presOf" srcId="{627EC42B-8260-466E-8E9A-9D95F2A5052C}" destId="{229F6387-6420-4D1E-815B-2C30A353EAED}" srcOrd="0" destOrd="0" presId="urn:microsoft.com/office/officeart/2005/8/layout/list1"/>
    <dgm:cxn modelId="{E10288C1-2F37-45EC-B26E-838271A2A3AC}" type="presOf" srcId="{AF009795-CEA5-49E4-8A94-8E3A4C6E95E7}" destId="{1F84085A-787B-4FF6-9B99-1DBD068DCBBF}" srcOrd="0" destOrd="0" presId="urn:microsoft.com/office/officeart/2005/8/layout/list1"/>
    <dgm:cxn modelId="{2D4120CE-EC17-4F5A-A526-948874B8907A}" srcId="{57378965-63CC-4148-A2CD-279E7ACDD682}" destId="{0184762A-7689-4429-89EE-C896541EB102}" srcOrd="0" destOrd="0" parTransId="{B37DBFF6-5DDA-4BCB-8C40-E44470BCA9BE}" sibTransId="{B79E4BC6-3EE9-4F4C-81F1-AB0823C09F8F}"/>
    <dgm:cxn modelId="{12C4ACF2-BEAA-4D07-9A3C-CA7E9A3DD38E}" srcId="{C2E49A84-E8B1-45D0-9BFF-D51544E940C4}" destId="{9CEFE19D-BFC0-41A3-80AC-2C48953E08E3}" srcOrd="0" destOrd="0" parTransId="{2CE19D26-3505-4775-BC49-301293A30F78}" sibTransId="{12814721-187D-4817-9C3E-47803DEA0F1A}"/>
    <dgm:cxn modelId="{9940B6F9-4482-4496-92A0-4E73F9561F67}" type="presOf" srcId="{0184762A-7689-4429-89EE-C896541EB102}" destId="{8D86300D-4A35-4527-8158-9F39C09B4FD1}" srcOrd="0" destOrd="0" presId="urn:microsoft.com/office/officeart/2005/8/layout/list1"/>
    <dgm:cxn modelId="{3CC7BEC6-7DD6-4798-B2B5-474AB602E5F4}" type="presParOf" srcId="{1F84085A-787B-4FF6-9B99-1DBD068DCBBF}" destId="{3DDC54F4-0A91-4922-8314-7EEBBDF3B872}" srcOrd="0" destOrd="0" presId="urn:microsoft.com/office/officeart/2005/8/layout/list1"/>
    <dgm:cxn modelId="{0537D6B8-0913-4018-9B09-B076AD8B1E75}" type="presParOf" srcId="{3DDC54F4-0A91-4922-8314-7EEBBDF3B872}" destId="{2A139249-D3C6-4DA9-9064-4C0F030E5D48}" srcOrd="0" destOrd="0" presId="urn:microsoft.com/office/officeart/2005/8/layout/list1"/>
    <dgm:cxn modelId="{FDCE48AC-2CF3-4E4D-9787-F8B0C72BD02E}" type="presParOf" srcId="{3DDC54F4-0A91-4922-8314-7EEBBDF3B872}" destId="{F323BA4C-C890-48C8-AA42-E1D92361E2C2}" srcOrd="1" destOrd="0" presId="urn:microsoft.com/office/officeart/2005/8/layout/list1"/>
    <dgm:cxn modelId="{9E291D7F-8059-40FB-AEBC-A46443DC3B85}" type="presParOf" srcId="{1F84085A-787B-4FF6-9B99-1DBD068DCBBF}" destId="{3CD296D4-18FC-4664-9F9E-8E9864AA94B8}" srcOrd="1" destOrd="0" presId="urn:microsoft.com/office/officeart/2005/8/layout/list1"/>
    <dgm:cxn modelId="{108B7F70-9DF0-4268-BB59-FACC12C508BC}" type="presParOf" srcId="{1F84085A-787B-4FF6-9B99-1DBD068DCBBF}" destId="{8D86300D-4A35-4527-8158-9F39C09B4FD1}" srcOrd="2" destOrd="0" presId="urn:microsoft.com/office/officeart/2005/8/layout/list1"/>
    <dgm:cxn modelId="{21847EAF-8543-48D1-8B7E-534D0CDC9541}" type="presParOf" srcId="{1F84085A-787B-4FF6-9B99-1DBD068DCBBF}" destId="{00340745-D713-490D-9E41-083BDEB7511D}" srcOrd="3" destOrd="0" presId="urn:microsoft.com/office/officeart/2005/8/layout/list1"/>
    <dgm:cxn modelId="{22725449-9E1F-4B49-9D41-9E85EAB7FCA4}" type="presParOf" srcId="{1F84085A-787B-4FF6-9B99-1DBD068DCBBF}" destId="{2853A7B8-714D-4296-910A-73ACC5A0911E}" srcOrd="4" destOrd="0" presId="urn:microsoft.com/office/officeart/2005/8/layout/list1"/>
    <dgm:cxn modelId="{C7011249-57F6-4AD0-BFE2-91181A8163D6}" type="presParOf" srcId="{2853A7B8-714D-4296-910A-73ACC5A0911E}" destId="{1BBF1ED3-8A13-4D39-9787-995ABBF66D00}" srcOrd="0" destOrd="0" presId="urn:microsoft.com/office/officeart/2005/8/layout/list1"/>
    <dgm:cxn modelId="{1E3524EE-60CE-4BAC-B9A0-16A0224951B0}" type="presParOf" srcId="{2853A7B8-714D-4296-910A-73ACC5A0911E}" destId="{1C4692DF-C1C4-420D-9996-56D6449B0CFB}" srcOrd="1" destOrd="0" presId="urn:microsoft.com/office/officeart/2005/8/layout/list1"/>
    <dgm:cxn modelId="{A00272A7-0045-4648-AEF3-3CF3FDF29AB2}" type="presParOf" srcId="{1F84085A-787B-4FF6-9B99-1DBD068DCBBF}" destId="{18536B54-B0EE-4D31-96A3-45DC99EF8D42}" srcOrd="5" destOrd="0" presId="urn:microsoft.com/office/officeart/2005/8/layout/list1"/>
    <dgm:cxn modelId="{C28154BD-4777-4550-91CC-FA5F08355DDC}" type="presParOf" srcId="{1F84085A-787B-4FF6-9B99-1DBD068DCBBF}" destId="{229F6387-6420-4D1E-815B-2C30A353EAED}" srcOrd="6" destOrd="0" presId="urn:microsoft.com/office/officeart/2005/8/layout/list1"/>
    <dgm:cxn modelId="{B92AB3A1-EB07-416E-8B97-A248161D81FB}" type="presParOf" srcId="{1F84085A-787B-4FF6-9B99-1DBD068DCBBF}" destId="{0B42B3C5-C6F4-4D96-AB36-B3352F7EA38D}" srcOrd="7" destOrd="0" presId="urn:microsoft.com/office/officeart/2005/8/layout/list1"/>
    <dgm:cxn modelId="{432F43E5-AC18-4181-9DE3-9FE892F6DD1E}" type="presParOf" srcId="{1F84085A-787B-4FF6-9B99-1DBD068DCBBF}" destId="{BDCA14C0-5A0D-4F9C-A6BE-868CE0F12DD6}" srcOrd="8" destOrd="0" presId="urn:microsoft.com/office/officeart/2005/8/layout/list1"/>
    <dgm:cxn modelId="{E8DDEBCD-052F-4C5E-A375-2F7D303E2407}" type="presParOf" srcId="{BDCA14C0-5A0D-4F9C-A6BE-868CE0F12DD6}" destId="{C2024D3F-83DF-4A1D-A171-176D8DB4D017}" srcOrd="0" destOrd="0" presId="urn:microsoft.com/office/officeart/2005/8/layout/list1"/>
    <dgm:cxn modelId="{A030F562-86FB-4FFC-B8FC-6E868689E643}" type="presParOf" srcId="{BDCA14C0-5A0D-4F9C-A6BE-868CE0F12DD6}" destId="{51BC0F65-7596-4B1B-9F07-ADBC8754C157}" srcOrd="1" destOrd="0" presId="urn:microsoft.com/office/officeart/2005/8/layout/list1"/>
    <dgm:cxn modelId="{4818BC22-5DE0-4604-94E8-2EB43B1335E9}" type="presParOf" srcId="{1F84085A-787B-4FF6-9B99-1DBD068DCBBF}" destId="{EA7962DF-06C8-4184-A7A3-DD710132FD77}" srcOrd="9" destOrd="0" presId="urn:microsoft.com/office/officeart/2005/8/layout/list1"/>
    <dgm:cxn modelId="{BAA94723-8427-483F-B65D-E56E7A9CD9D1}" type="presParOf" srcId="{1F84085A-787B-4FF6-9B99-1DBD068DCBBF}" destId="{8E9B2497-4066-4F63-A2E7-A42C76962F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009795-CEA5-49E4-8A94-8E3A4C6E95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7378965-63CC-4148-A2CD-279E7ACDD682}">
      <dgm:prSet phldrT="[文本]"/>
      <dgm:spPr/>
      <dgm:t>
        <a:bodyPr/>
        <a:lstStyle/>
        <a:p>
          <a:r>
            <a:rPr lang="en-US" altLang="zh-CN" dirty="0"/>
            <a:t>Hard Language</a:t>
          </a:r>
          <a:endParaRPr lang="zh-CN" altLang="en-US" dirty="0"/>
        </a:p>
      </dgm:t>
    </dgm:pt>
    <dgm:pt modelId="{F32B84A1-8236-4304-88B3-11F2519AE9E7}" type="parTrans" cxnId="{3EEA483B-3626-4004-9568-C197C62EA17D}">
      <dgm:prSet/>
      <dgm:spPr/>
      <dgm:t>
        <a:bodyPr/>
        <a:lstStyle/>
        <a:p>
          <a:endParaRPr lang="zh-CN" altLang="en-US"/>
        </a:p>
      </dgm:t>
    </dgm:pt>
    <dgm:pt modelId="{8F69622F-50D6-47BD-9740-1DF854E2042F}" type="sibTrans" cxnId="{3EEA483B-3626-4004-9568-C197C62EA17D}">
      <dgm:prSet/>
      <dgm:spPr/>
      <dgm:t>
        <a:bodyPr/>
        <a:lstStyle/>
        <a:p>
          <a:endParaRPr lang="zh-CN" altLang="en-US"/>
        </a:p>
      </dgm:t>
    </dgm:pt>
    <dgm:pt modelId="{08D6CA4A-1D08-4CF8-BA3C-D445B5A8BC44}">
      <dgm:prSet phldrT="[文本]"/>
      <dgm:spPr/>
      <dgm:t>
        <a:bodyPr/>
        <a:lstStyle/>
        <a:p>
          <a:r>
            <a:rPr lang="en-US" altLang="zh-CN" dirty="0"/>
            <a:t>Strong Security</a:t>
          </a:r>
          <a:endParaRPr lang="zh-CN" altLang="en-US" dirty="0"/>
        </a:p>
      </dgm:t>
    </dgm:pt>
    <dgm:pt modelId="{7895F0B7-425A-48DA-BD82-05370C2D3632}" type="parTrans" cxnId="{BD6CE195-2DC1-4BCE-BE16-541C6F9F6F32}">
      <dgm:prSet/>
      <dgm:spPr/>
      <dgm:t>
        <a:bodyPr/>
        <a:lstStyle/>
        <a:p>
          <a:endParaRPr lang="zh-CN" altLang="en-US"/>
        </a:p>
      </dgm:t>
    </dgm:pt>
    <dgm:pt modelId="{2E0CE818-C40C-4B16-86A0-18B96F7A5C78}" type="sibTrans" cxnId="{BD6CE195-2DC1-4BCE-BE16-541C6F9F6F32}">
      <dgm:prSet/>
      <dgm:spPr/>
      <dgm:t>
        <a:bodyPr/>
        <a:lstStyle/>
        <a:p>
          <a:endParaRPr lang="zh-CN" altLang="en-US"/>
        </a:p>
      </dgm:t>
    </dgm:pt>
    <dgm:pt modelId="{C2E49A84-E8B1-45D0-9BFF-D51544E940C4}">
      <dgm:prSet phldrT="[文本]"/>
      <dgm:spPr/>
      <dgm:t>
        <a:bodyPr/>
        <a:lstStyle/>
        <a:p>
          <a:r>
            <a:rPr lang="en-US" altLang="zh-CN" dirty="0"/>
            <a:t>Easy Decoding</a:t>
          </a:r>
          <a:endParaRPr lang="zh-CN" altLang="en-US" dirty="0"/>
        </a:p>
      </dgm:t>
    </dgm:pt>
    <dgm:pt modelId="{F4529E15-6868-4C1D-BFC2-E4005650AFBE}" type="parTrans" cxnId="{48620E4E-DA46-43AC-8832-D7DCB146116A}">
      <dgm:prSet/>
      <dgm:spPr/>
      <dgm:t>
        <a:bodyPr/>
        <a:lstStyle/>
        <a:p>
          <a:endParaRPr lang="zh-CN" altLang="en-US"/>
        </a:p>
      </dgm:t>
    </dgm:pt>
    <dgm:pt modelId="{5D7976DE-CD31-4E7A-81A7-0B98AE04B0C0}" type="sibTrans" cxnId="{48620E4E-DA46-43AC-8832-D7DCB146116A}">
      <dgm:prSet/>
      <dgm:spPr/>
      <dgm:t>
        <a:bodyPr/>
        <a:lstStyle/>
        <a:p>
          <a:endParaRPr lang="zh-CN" altLang="en-US"/>
        </a:p>
      </dgm:t>
    </dgm:pt>
    <dgm:pt modelId="{0184762A-7689-4429-89EE-C896541EB102}">
      <dgm:prSet phldrT="[文本]"/>
      <dgm:spPr/>
      <dgm:t>
        <a:bodyPr/>
        <a:lstStyle/>
        <a:p>
          <a:r>
            <a:rPr lang="en-US" altLang="zh-CN" dirty="0"/>
            <a:t>[ILW23] requires witness encryption for a language not in </a:t>
          </a:r>
          <a:r>
            <a:rPr lang="en-US" altLang="zh-CN" b="1" dirty="0" err="1"/>
            <a:t>coNP</a:t>
          </a:r>
          <a:endParaRPr lang="zh-CN" altLang="en-US" b="1" dirty="0"/>
        </a:p>
      </dgm:t>
    </dgm:pt>
    <dgm:pt modelId="{B37DBFF6-5DDA-4BCB-8C40-E44470BCA9BE}" type="parTrans" cxnId="{2D4120CE-EC17-4F5A-A526-948874B8907A}">
      <dgm:prSet/>
      <dgm:spPr/>
      <dgm:t>
        <a:bodyPr/>
        <a:lstStyle/>
        <a:p>
          <a:endParaRPr lang="zh-CN" altLang="en-US"/>
        </a:p>
      </dgm:t>
    </dgm:pt>
    <dgm:pt modelId="{B79E4BC6-3EE9-4F4C-81F1-AB0823C09F8F}" type="sibTrans" cxnId="{2D4120CE-EC17-4F5A-A526-948874B8907A}">
      <dgm:prSet/>
      <dgm:spPr/>
      <dgm:t>
        <a:bodyPr/>
        <a:lstStyle/>
        <a:p>
          <a:endParaRPr lang="zh-CN" altLang="en-US"/>
        </a:p>
      </dgm:t>
    </dgm:pt>
    <dgm:pt modelId="{627EC42B-8260-466E-8E9A-9D95F2A5052C}">
      <dgm:prSet phldrT="[文本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6C7637D7-0EC5-40C8-B50B-AAEE7A0B2E9B}" type="parTrans" cxnId="{5FF49710-35ED-4DB3-8427-5BBE9FC9047E}">
      <dgm:prSet/>
      <dgm:spPr/>
      <dgm:t>
        <a:bodyPr/>
        <a:lstStyle/>
        <a:p>
          <a:endParaRPr lang="zh-CN" altLang="en-US"/>
        </a:p>
      </dgm:t>
    </dgm:pt>
    <dgm:pt modelId="{DB69F69F-655E-4FAA-AAA9-76FB6E7E982C}" type="sibTrans" cxnId="{5FF49710-35ED-4DB3-8427-5BBE9FC9047E}">
      <dgm:prSet/>
      <dgm:spPr/>
      <dgm:t>
        <a:bodyPr/>
        <a:lstStyle/>
        <a:p>
          <a:endParaRPr lang="zh-CN" altLang="en-US"/>
        </a:p>
      </dgm:t>
    </dgm:pt>
    <dgm:pt modelId="{9CEFE19D-BFC0-41A3-80AC-2C48953E08E3}">
      <dgm:prSet phldrT="[文本]"/>
      <dgm:spPr/>
      <dgm:t>
        <a:bodyPr/>
        <a:lstStyle/>
        <a:p>
          <a:r>
            <a:rPr lang="en-US" altLang="zh-CN" dirty="0"/>
            <a:t>The circuit class for the hardness results depends on the decoding complexity.</a:t>
          </a:r>
          <a:endParaRPr lang="zh-CN" altLang="en-US" dirty="0"/>
        </a:p>
      </dgm:t>
    </dgm:pt>
    <dgm:pt modelId="{2CE19D26-3505-4775-BC49-301293A30F78}" type="parTrans" cxnId="{12C4ACF2-BEAA-4D07-9A3C-CA7E9A3DD38E}">
      <dgm:prSet/>
      <dgm:spPr/>
      <dgm:t>
        <a:bodyPr/>
        <a:lstStyle/>
        <a:p>
          <a:endParaRPr lang="zh-CN" altLang="en-US"/>
        </a:p>
      </dgm:t>
    </dgm:pt>
    <dgm:pt modelId="{12814721-187D-4817-9C3E-47803DEA0F1A}" type="sibTrans" cxnId="{12C4ACF2-BEAA-4D07-9A3C-CA7E9A3DD38E}">
      <dgm:prSet/>
      <dgm:spPr/>
      <dgm:t>
        <a:bodyPr/>
        <a:lstStyle/>
        <a:p>
          <a:endParaRPr lang="zh-CN" altLang="en-US"/>
        </a:p>
      </dgm:t>
    </dgm:pt>
    <dgm:pt modelId="{1F84085A-787B-4FF6-9B99-1DBD068DCBBF}" type="pres">
      <dgm:prSet presAssocID="{AF009795-CEA5-49E4-8A94-8E3A4C6E95E7}" presName="linear" presStyleCnt="0">
        <dgm:presLayoutVars>
          <dgm:dir/>
          <dgm:animLvl val="lvl"/>
          <dgm:resizeHandles val="exact"/>
        </dgm:presLayoutVars>
      </dgm:prSet>
      <dgm:spPr/>
    </dgm:pt>
    <dgm:pt modelId="{3DDC54F4-0A91-4922-8314-7EEBBDF3B872}" type="pres">
      <dgm:prSet presAssocID="{57378965-63CC-4148-A2CD-279E7ACDD682}" presName="parentLin" presStyleCnt="0"/>
      <dgm:spPr/>
    </dgm:pt>
    <dgm:pt modelId="{2A139249-D3C6-4DA9-9064-4C0F030E5D48}" type="pres">
      <dgm:prSet presAssocID="{57378965-63CC-4148-A2CD-279E7ACDD682}" presName="parentLeftMargin" presStyleLbl="node1" presStyleIdx="0" presStyleCnt="3"/>
      <dgm:spPr/>
    </dgm:pt>
    <dgm:pt modelId="{F323BA4C-C890-48C8-AA42-E1D92361E2C2}" type="pres">
      <dgm:prSet presAssocID="{57378965-63CC-4148-A2CD-279E7ACDD6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D296D4-18FC-4664-9F9E-8E9864AA94B8}" type="pres">
      <dgm:prSet presAssocID="{57378965-63CC-4148-A2CD-279E7ACDD682}" presName="negativeSpace" presStyleCnt="0"/>
      <dgm:spPr/>
    </dgm:pt>
    <dgm:pt modelId="{8D86300D-4A35-4527-8158-9F39C09B4FD1}" type="pres">
      <dgm:prSet presAssocID="{57378965-63CC-4148-A2CD-279E7ACDD682}" presName="childText" presStyleLbl="conFgAcc1" presStyleIdx="0" presStyleCnt="3">
        <dgm:presLayoutVars>
          <dgm:bulletEnabled val="1"/>
        </dgm:presLayoutVars>
      </dgm:prSet>
      <dgm:spPr/>
    </dgm:pt>
    <dgm:pt modelId="{00340745-D713-490D-9E41-083BDEB7511D}" type="pres">
      <dgm:prSet presAssocID="{8F69622F-50D6-47BD-9740-1DF854E2042F}" presName="spaceBetweenRectangles" presStyleCnt="0"/>
      <dgm:spPr/>
    </dgm:pt>
    <dgm:pt modelId="{2853A7B8-714D-4296-910A-73ACC5A0911E}" type="pres">
      <dgm:prSet presAssocID="{08D6CA4A-1D08-4CF8-BA3C-D445B5A8BC44}" presName="parentLin" presStyleCnt="0"/>
      <dgm:spPr/>
    </dgm:pt>
    <dgm:pt modelId="{1BBF1ED3-8A13-4D39-9787-995ABBF66D00}" type="pres">
      <dgm:prSet presAssocID="{08D6CA4A-1D08-4CF8-BA3C-D445B5A8BC44}" presName="parentLeftMargin" presStyleLbl="node1" presStyleIdx="0" presStyleCnt="3"/>
      <dgm:spPr/>
    </dgm:pt>
    <dgm:pt modelId="{1C4692DF-C1C4-420D-9996-56D6449B0CFB}" type="pres">
      <dgm:prSet presAssocID="{08D6CA4A-1D08-4CF8-BA3C-D445B5A8BC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536B54-B0EE-4D31-96A3-45DC99EF8D42}" type="pres">
      <dgm:prSet presAssocID="{08D6CA4A-1D08-4CF8-BA3C-D445B5A8BC44}" presName="negativeSpace" presStyleCnt="0"/>
      <dgm:spPr/>
    </dgm:pt>
    <dgm:pt modelId="{229F6387-6420-4D1E-815B-2C30A353EAED}" type="pres">
      <dgm:prSet presAssocID="{08D6CA4A-1D08-4CF8-BA3C-D445B5A8BC44}" presName="childText" presStyleLbl="conFgAcc1" presStyleIdx="1" presStyleCnt="3">
        <dgm:presLayoutVars>
          <dgm:bulletEnabled val="1"/>
        </dgm:presLayoutVars>
      </dgm:prSet>
      <dgm:spPr/>
    </dgm:pt>
    <dgm:pt modelId="{0B42B3C5-C6F4-4D96-AB36-B3352F7EA38D}" type="pres">
      <dgm:prSet presAssocID="{2E0CE818-C40C-4B16-86A0-18B96F7A5C78}" presName="spaceBetweenRectangles" presStyleCnt="0"/>
      <dgm:spPr/>
    </dgm:pt>
    <dgm:pt modelId="{BDCA14C0-5A0D-4F9C-A6BE-868CE0F12DD6}" type="pres">
      <dgm:prSet presAssocID="{C2E49A84-E8B1-45D0-9BFF-D51544E940C4}" presName="parentLin" presStyleCnt="0"/>
      <dgm:spPr/>
    </dgm:pt>
    <dgm:pt modelId="{C2024D3F-83DF-4A1D-A171-176D8DB4D017}" type="pres">
      <dgm:prSet presAssocID="{C2E49A84-E8B1-45D0-9BFF-D51544E940C4}" presName="parentLeftMargin" presStyleLbl="node1" presStyleIdx="1" presStyleCnt="3"/>
      <dgm:spPr/>
    </dgm:pt>
    <dgm:pt modelId="{51BC0F65-7596-4B1B-9F07-ADBC8754C157}" type="pres">
      <dgm:prSet presAssocID="{C2E49A84-E8B1-45D0-9BFF-D51544E940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A7962DF-06C8-4184-A7A3-DD710132FD77}" type="pres">
      <dgm:prSet presAssocID="{C2E49A84-E8B1-45D0-9BFF-D51544E940C4}" presName="negativeSpace" presStyleCnt="0"/>
      <dgm:spPr/>
    </dgm:pt>
    <dgm:pt modelId="{8E9B2497-4066-4F63-A2E7-A42C76962FFC}" type="pres">
      <dgm:prSet presAssocID="{C2E49A84-E8B1-45D0-9BFF-D51544E940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F49710-35ED-4DB3-8427-5BBE9FC9047E}" srcId="{08D6CA4A-1D08-4CF8-BA3C-D445B5A8BC44}" destId="{627EC42B-8260-466E-8E9A-9D95F2A5052C}" srcOrd="0" destOrd="0" parTransId="{6C7637D7-0EC5-40C8-B50B-AAEE7A0B2E9B}" sibTransId="{DB69F69F-655E-4FAA-AAA9-76FB6E7E982C}"/>
    <dgm:cxn modelId="{380CA510-1483-4151-996C-45CFD17797F4}" type="presOf" srcId="{08D6CA4A-1D08-4CF8-BA3C-D445B5A8BC44}" destId="{1C4692DF-C1C4-420D-9996-56D6449B0CFB}" srcOrd="1" destOrd="0" presId="urn:microsoft.com/office/officeart/2005/8/layout/list1"/>
    <dgm:cxn modelId="{0F7C8419-617B-442B-B544-8CC37DE0C9C7}" type="presOf" srcId="{08D6CA4A-1D08-4CF8-BA3C-D445B5A8BC44}" destId="{1BBF1ED3-8A13-4D39-9787-995ABBF66D00}" srcOrd="0" destOrd="0" presId="urn:microsoft.com/office/officeart/2005/8/layout/list1"/>
    <dgm:cxn modelId="{3EEA483B-3626-4004-9568-C197C62EA17D}" srcId="{AF009795-CEA5-49E4-8A94-8E3A4C6E95E7}" destId="{57378965-63CC-4148-A2CD-279E7ACDD682}" srcOrd="0" destOrd="0" parTransId="{F32B84A1-8236-4304-88B3-11F2519AE9E7}" sibTransId="{8F69622F-50D6-47BD-9740-1DF854E2042F}"/>
    <dgm:cxn modelId="{C3A0F15D-5C3C-4A67-A427-E2209D598B6E}" type="presOf" srcId="{C2E49A84-E8B1-45D0-9BFF-D51544E940C4}" destId="{51BC0F65-7596-4B1B-9F07-ADBC8754C157}" srcOrd="1" destOrd="0" presId="urn:microsoft.com/office/officeart/2005/8/layout/list1"/>
    <dgm:cxn modelId="{0D9B6D4D-A9EE-4A95-8A36-B8BC279EA7EA}" type="presOf" srcId="{57378965-63CC-4148-A2CD-279E7ACDD682}" destId="{F323BA4C-C890-48C8-AA42-E1D92361E2C2}" srcOrd="1" destOrd="0" presId="urn:microsoft.com/office/officeart/2005/8/layout/list1"/>
    <dgm:cxn modelId="{48620E4E-DA46-43AC-8832-D7DCB146116A}" srcId="{AF009795-CEA5-49E4-8A94-8E3A4C6E95E7}" destId="{C2E49A84-E8B1-45D0-9BFF-D51544E940C4}" srcOrd="2" destOrd="0" parTransId="{F4529E15-6868-4C1D-BFC2-E4005650AFBE}" sibTransId="{5D7976DE-CD31-4E7A-81A7-0B98AE04B0C0}"/>
    <dgm:cxn modelId="{DB4C8A6F-5ED3-4A21-944B-6B1B0E82A72B}" type="presOf" srcId="{C2E49A84-E8B1-45D0-9BFF-D51544E940C4}" destId="{C2024D3F-83DF-4A1D-A171-176D8DB4D017}" srcOrd="0" destOrd="0" presId="urn:microsoft.com/office/officeart/2005/8/layout/list1"/>
    <dgm:cxn modelId="{8C129E4F-62FA-4667-A385-56271C255906}" type="presOf" srcId="{9CEFE19D-BFC0-41A3-80AC-2C48953E08E3}" destId="{8E9B2497-4066-4F63-A2E7-A42C76962FFC}" srcOrd="0" destOrd="0" presId="urn:microsoft.com/office/officeart/2005/8/layout/list1"/>
    <dgm:cxn modelId="{D7CEF571-E7BC-4A7F-AF6A-B881E9A2F1C8}" type="presOf" srcId="{57378965-63CC-4148-A2CD-279E7ACDD682}" destId="{2A139249-D3C6-4DA9-9064-4C0F030E5D48}" srcOrd="0" destOrd="0" presId="urn:microsoft.com/office/officeart/2005/8/layout/list1"/>
    <dgm:cxn modelId="{BD6CE195-2DC1-4BCE-BE16-541C6F9F6F32}" srcId="{AF009795-CEA5-49E4-8A94-8E3A4C6E95E7}" destId="{08D6CA4A-1D08-4CF8-BA3C-D445B5A8BC44}" srcOrd="1" destOrd="0" parTransId="{7895F0B7-425A-48DA-BD82-05370C2D3632}" sibTransId="{2E0CE818-C40C-4B16-86A0-18B96F7A5C78}"/>
    <dgm:cxn modelId="{0CC230AF-986E-4733-AEC8-EF6690506178}" type="presOf" srcId="{627EC42B-8260-466E-8E9A-9D95F2A5052C}" destId="{229F6387-6420-4D1E-815B-2C30A353EAED}" srcOrd="0" destOrd="0" presId="urn:microsoft.com/office/officeart/2005/8/layout/list1"/>
    <dgm:cxn modelId="{E10288C1-2F37-45EC-B26E-838271A2A3AC}" type="presOf" srcId="{AF009795-CEA5-49E4-8A94-8E3A4C6E95E7}" destId="{1F84085A-787B-4FF6-9B99-1DBD068DCBBF}" srcOrd="0" destOrd="0" presId="urn:microsoft.com/office/officeart/2005/8/layout/list1"/>
    <dgm:cxn modelId="{2D4120CE-EC17-4F5A-A526-948874B8907A}" srcId="{57378965-63CC-4148-A2CD-279E7ACDD682}" destId="{0184762A-7689-4429-89EE-C896541EB102}" srcOrd="0" destOrd="0" parTransId="{B37DBFF6-5DDA-4BCB-8C40-E44470BCA9BE}" sibTransId="{B79E4BC6-3EE9-4F4C-81F1-AB0823C09F8F}"/>
    <dgm:cxn modelId="{12C4ACF2-BEAA-4D07-9A3C-CA7E9A3DD38E}" srcId="{C2E49A84-E8B1-45D0-9BFF-D51544E940C4}" destId="{9CEFE19D-BFC0-41A3-80AC-2C48953E08E3}" srcOrd="0" destOrd="0" parTransId="{2CE19D26-3505-4775-BC49-301293A30F78}" sibTransId="{12814721-187D-4817-9C3E-47803DEA0F1A}"/>
    <dgm:cxn modelId="{9940B6F9-4482-4496-92A0-4E73F9561F67}" type="presOf" srcId="{0184762A-7689-4429-89EE-C896541EB102}" destId="{8D86300D-4A35-4527-8158-9F39C09B4FD1}" srcOrd="0" destOrd="0" presId="urn:microsoft.com/office/officeart/2005/8/layout/list1"/>
    <dgm:cxn modelId="{3CC7BEC6-7DD6-4798-B2B5-474AB602E5F4}" type="presParOf" srcId="{1F84085A-787B-4FF6-9B99-1DBD068DCBBF}" destId="{3DDC54F4-0A91-4922-8314-7EEBBDF3B872}" srcOrd="0" destOrd="0" presId="urn:microsoft.com/office/officeart/2005/8/layout/list1"/>
    <dgm:cxn modelId="{0537D6B8-0913-4018-9B09-B076AD8B1E75}" type="presParOf" srcId="{3DDC54F4-0A91-4922-8314-7EEBBDF3B872}" destId="{2A139249-D3C6-4DA9-9064-4C0F030E5D48}" srcOrd="0" destOrd="0" presId="urn:microsoft.com/office/officeart/2005/8/layout/list1"/>
    <dgm:cxn modelId="{FDCE48AC-2CF3-4E4D-9787-F8B0C72BD02E}" type="presParOf" srcId="{3DDC54F4-0A91-4922-8314-7EEBBDF3B872}" destId="{F323BA4C-C890-48C8-AA42-E1D92361E2C2}" srcOrd="1" destOrd="0" presId="urn:microsoft.com/office/officeart/2005/8/layout/list1"/>
    <dgm:cxn modelId="{9E291D7F-8059-40FB-AEBC-A46443DC3B85}" type="presParOf" srcId="{1F84085A-787B-4FF6-9B99-1DBD068DCBBF}" destId="{3CD296D4-18FC-4664-9F9E-8E9864AA94B8}" srcOrd="1" destOrd="0" presId="urn:microsoft.com/office/officeart/2005/8/layout/list1"/>
    <dgm:cxn modelId="{108B7F70-9DF0-4268-BB59-FACC12C508BC}" type="presParOf" srcId="{1F84085A-787B-4FF6-9B99-1DBD068DCBBF}" destId="{8D86300D-4A35-4527-8158-9F39C09B4FD1}" srcOrd="2" destOrd="0" presId="urn:microsoft.com/office/officeart/2005/8/layout/list1"/>
    <dgm:cxn modelId="{21847EAF-8543-48D1-8B7E-534D0CDC9541}" type="presParOf" srcId="{1F84085A-787B-4FF6-9B99-1DBD068DCBBF}" destId="{00340745-D713-490D-9E41-083BDEB7511D}" srcOrd="3" destOrd="0" presId="urn:microsoft.com/office/officeart/2005/8/layout/list1"/>
    <dgm:cxn modelId="{22725449-9E1F-4B49-9D41-9E85EAB7FCA4}" type="presParOf" srcId="{1F84085A-787B-4FF6-9B99-1DBD068DCBBF}" destId="{2853A7B8-714D-4296-910A-73ACC5A0911E}" srcOrd="4" destOrd="0" presId="urn:microsoft.com/office/officeart/2005/8/layout/list1"/>
    <dgm:cxn modelId="{C7011249-57F6-4AD0-BFE2-91181A8163D6}" type="presParOf" srcId="{2853A7B8-714D-4296-910A-73ACC5A0911E}" destId="{1BBF1ED3-8A13-4D39-9787-995ABBF66D00}" srcOrd="0" destOrd="0" presId="urn:microsoft.com/office/officeart/2005/8/layout/list1"/>
    <dgm:cxn modelId="{1E3524EE-60CE-4BAC-B9A0-16A0224951B0}" type="presParOf" srcId="{2853A7B8-714D-4296-910A-73ACC5A0911E}" destId="{1C4692DF-C1C4-420D-9996-56D6449B0CFB}" srcOrd="1" destOrd="0" presId="urn:microsoft.com/office/officeart/2005/8/layout/list1"/>
    <dgm:cxn modelId="{A00272A7-0045-4648-AEF3-3CF3FDF29AB2}" type="presParOf" srcId="{1F84085A-787B-4FF6-9B99-1DBD068DCBBF}" destId="{18536B54-B0EE-4D31-96A3-45DC99EF8D42}" srcOrd="5" destOrd="0" presId="urn:microsoft.com/office/officeart/2005/8/layout/list1"/>
    <dgm:cxn modelId="{C28154BD-4777-4550-91CC-FA5F08355DDC}" type="presParOf" srcId="{1F84085A-787B-4FF6-9B99-1DBD068DCBBF}" destId="{229F6387-6420-4D1E-815B-2C30A353EAED}" srcOrd="6" destOrd="0" presId="urn:microsoft.com/office/officeart/2005/8/layout/list1"/>
    <dgm:cxn modelId="{B92AB3A1-EB07-416E-8B97-A248161D81FB}" type="presParOf" srcId="{1F84085A-787B-4FF6-9B99-1DBD068DCBBF}" destId="{0B42B3C5-C6F4-4D96-AB36-B3352F7EA38D}" srcOrd="7" destOrd="0" presId="urn:microsoft.com/office/officeart/2005/8/layout/list1"/>
    <dgm:cxn modelId="{432F43E5-AC18-4181-9DE3-9FE892F6DD1E}" type="presParOf" srcId="{1F84085A-787B-4FF6-9B99-1DBD068DCBBF}" destId="{BDCA14C0-5A0D-4F9C-A6BE-868CE0F12DD6}" srcOrd="8" destOrd="0" presId="urn:microsoft.com/office/officeart/2005/8/layout/list1"/>
    <dgm:cxn modelId="{E8DDEBCD-052F-4C5E-A375-2F7D303E2407}" type="presParOf" srcId="{BDCA14C0-5A0D-4F9C-A6BE-868CE0F12DD6}" destId="{C2024D3F-83DF-4A1D-A171-176D8DB4D017}" srcOrd="0" destOrd="0" presId="urn:microsoft.com/office/officeart/2005/8/layout/list1"/>
    <dgm:cxn modelId="{A030F562-86FB-4FFC-B8FC-6E868689E643}" type="presParOf" srcId="{BDCA14C0-5A0D-4F9C-A6BE-868CE0F12DD6}" destId="{51BC0F65-7596-4B1B-9F07-ADBC8754C157}" srcOrd="1" destOrd="0" presId="urn:microsoft.com/office/officeart/2005/8/layout/list1"/>
    <dgm:cxn modelId="{4818BC22-5DE0-4604-94E8-2EB43B1335E9}" type="presParOf" srcId="{1F84085A-787B-4FF6-9B99-1DBD068DCBBF}" destId="{EA7962DF-06C8-4184-A7A3-DD710132FD77}" srcOrd="9" destOrd="0" presId="urn:microsoft.com/office/officeart/2005/8/layout/list1"/>
    <dgm:cxn modelId="{BAA94723-8427-483F-B65D-E56E7A9CD9D1}" type="presParOf" srcId="{1F84085A-787B-4FF6-9B99-1DBD068DCBBF}" destId="{8E9B2497-4066-4F63-A2E7-A42C76962F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C0ADC-61C5-44EC-BE74-68C4E02A24E1}">
      <dsp:nvSpPr>
        <dsp:cNvPr id="0" name=""/>
        <dsp:cNvSpPr/>
      </dsp:nvSpPr>
      <dsp:spPr>
        <a:xfrm>
          <a:off x="1491902" y="497705"/>
          <a:ext cx="7718283" cy="3565150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C9EB2-329A-4483-8D9B-CC0EC617FC3E}">
      <dsp:nvSpPr>
        <dsp:cNvPr id="0" name=""/>
        <dsp:cNvSpPr/>
      </dsp:nvSpPr>
      <dsp:spPr>
        <a:xfrm>
          <a:off x="1662195" y="824406"/>
          <a:ext cx="3469277" cy="304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Stronger as…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We need </a:t>
          </a:r>
          <a:r>
            <a:rPr lang="en-US" altLang="zh-CN" sz="1800" b="1" kern="1200" dirty="0"/>
            <a:t>two assumptions </a:t>
          </a:r>
          <a:r>
            <a:rPr lang="en-US" altLang="zh-CN" sz="1800" kern="1200" dirty="0"/>
            <a:t>(LWE and ISIS) instead of only one assumption (e.g. Regev’s PKE). 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Security against </a:t>
          </a:r>
          <a:r>
            <a:rPr lang="en-US" altLang="zh-CN" sz="1800" b="1" i="1" kern="1200" dirty="0"/>
            <a:t>nondeterministic</a:t>
          </a:r>
          <a:r>
            <a:rPr lang="en-US" altLang="zh-CN" sz="1800" kern="1200" dirty="0"/>
            <a:t> adversaries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Security against </a:t>
          </a:r>
          <a:r>
            <a:rPr lang="en-US" altLang="zh-CN" sz="1800" b="1" i="1" kern="1200" dirty="0"/>
            <a:t>adaptive</a:t>
          </a:r>
          <a:r>
            <a:rPr lang="en-US" altLang="zh-CN" sz="1800" kern="1200" dirty="0"/>
            <a:t> adversary: an unbounded choosing phase after seeing the query matrix 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b="0" i="0" kern="1200" smtClean="0">
                  <a:latin typeface="Cambria Math" panose="02040503050406030204" pitchFamily="18" charset="0"/>
                </a:rPr>
                <m:t>(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𝐴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;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𝑣</m:t>
              </m:r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1600" kern="1200" dirty="0"/>
        </a:p>
      </dsp:txBody>
      <dsp:txXfrm>
        <a:off x="1662195" y="824406"/>
        <a:ext cx="3469277" cy="3049943"/>
      </dsp:txXfrm>
    </dsp:sp>
    <dsp:sp modelId="{AC73D9E1-0726-4EAB-B90B-A6F79B38F3DB}">
      <dsp:nvSpPr>
        <dsp:cNvPr id="0" name=""/>
        <dsp:cNvSpPr/>
      </dsp:nvSpPr>
      <dsp:spPr>
        <a:xfrm>
          <a:off x="5492721" y="806381"/>
          <a:ext cx="3573070" cy="3049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Weaker as…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The noise is </a:t>
          </a:r>
          <a:r>
            <a:rPr lang="en-US" altLang="zh-CN" sz="1800" i="1" kern="1200" dirty="0"/>
            <a:t>much higher </a:t>
          </a:r>
          <a:r>
            <a:rPr lang="en-US" altLang="zh-CN" sz="1800" i="0" kern="1200" dirty="0"/>
            <a:t>compared to standard assumptions. </a:t>
          </a:r>
          <a:endParaRPr lang="en-US" altLang="zh-CN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i="0" kern="1200" dirty="0"/>
            <a:t>Our assumption is </a:t>
          </a:r>
          <a:r>
            <a:rPr lang="en-US" altLang="zh-CN" sz="1800" b="1" i="0" kern="1200" dirty="0"/>
            <a:t>secure</a:t>
          </a:r>
          <a:r>
            <a:rPr lang="en-US" altLang="zh-CN" sz="1800" i="0" kern="1200" dirty="0"/>
            <a:t> even if </a:t>
          </a:r>
          <a:r>
            <a:rPr lang="en-US" altLang="zh-CN" sz="1800" b="1" i="0" kern="1200" dirty="0" err="1"/>
            <a:t>GapCVP</a:t>
          </a:r>
          <a:r>
            <a:rPr lang="en-US" altLang="zh-CN" sz="1800" i="0" kern="1200" dirty="0"/>
            <a:t>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CN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ℓ</m:t>
                  </m:r>
                </m:e>
                <m:sub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∞</m:t>
                  </m:r>
                </m:sub>
              </m:sSub>
            </m:oMath>
          </a14:m>
          <a:r>
            <a:rPr lang="en-US" altLang="zh-CN" sz="1800" i="0" kern="1200" dirty="0"/>
            <a:t>-norm) with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0.1</m:t>
                  </m:r>
                </m:sup>
              </m:sSup>
            </m:oMath>
          </a14:m>
          <a:r>
            <a:rPr lang="en-US" altLang="zh-CN" sz="1800" i="0" kern="1200" dirty="0"/>
            <a:t>-approximation ratio is in poly-time</a:t>
          </a:r>
          <a:endParaRPr lang="zh-CN" altLang="en-US" sz="180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i="0" kern="1200" dirty="0"/>
            <a:t>Lattice-based PKEs are </a:t>
          </a:r>
          <a:r>
            <a:rPr lang="en-US" altLang="zh-CN" sz="1800" b="1" i="0" kern="1200" dirty="0"/>
            <a:t>insecure</a:t>
          </a:r>
          <a:r>
            <a:rPr lang="en-US" altLang="zh-CN" sz="1800" i="0" kern="1200" dirty="0"/>
            <a:t> if </a:t>
          </a:r>
          <a:r>
            <a:rPr lang="en-US" altLang="zh-CN" sz="1800" b="1" i="0" kern="1200" dirty="0" err="1"/>
            <a:t>GapCVP</a:t>
          </a:r>
          <a:r>
            <a:rPr lang="en-US" altLang="zh-CN" sz="1800" i="0" kern="1200" dirty="0"/>
            <a:t> with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𝑛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n-US" altLang="zh-CN" sz="1800" i="0" kern="1200" dirty="0"/>
            <a:t>-approximation ratio is in poly-time</a:t>
          </a:r>
          <a:endParaRPr lang="zh-CN" altLang="en-US" sz="1800" i="0" kern="1200" dirty="0"/>
        </a:p>
      </dsp:txBody>
      <dsp:txXfrm>
        <a:off x="5492721" y="806381"/>
        <a:ext cx="3573070" cy="3049943"/>
      </dsp:txXfrm>
    </dsp:sp>
    <dsp:sp modelId="{9A9C1B07-89C8-4E57-BA4C-3F0E6EAC1E8F}">
      <dsp:nvSpPr>
        <dsp:cNvPr id="0" name=""/>
        <dsp:cNvSpPr/>
      </dsp:nvSpPr>
      <dsp:spPr>
        <a:xfrm>
          <a:off x="1321781" y="320839"/>
          <a:ext cx="346705" cy="346705"/>
        </a:xfrm>
        <a:prstGeom prst="plus">
          <a:avLst>
            <a:gd name="adj" fmla="val 328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2019A-0436-4231-ADBE-CB1410D6BB5C}">
      <dsp:nvSpPr>
        <dsp:cNvPr id="0" name=""/>
        <dsp:cNvSpPr/>
      </dsp:nvSpPr>
      <dsp:spPr>
        <a:xfrm flipV="1">
          <a:off x="8998563" y="440532"/>
          <a:ext cx="392233" cy="134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3F994-C459-4B3F-A986-885502119907}">
      <dsp:nvSpPr>
        <dsp:cNvPr id="0" name=""/>
        <dsp:cNvSpPr/>
      </dsp:nvSpPr>
      <dsp:spPr>
        <a:xfrm>
          <a:off x="5351044" y="921176"/>
          <a:ext cx="792" cy="2912989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3116E-DDCF-45B7-8C14-384B5CDEDE9E}">
      <dsp:nvSpPr>
        <dsp:cNvPr id="0" name=""/>
        <dsp:cNvSpPr/>
      </dsp:nvSpPr>
      <dsp:spPr>
        <a:xfrm>
          <a:off x="-375611" y="0"/>
          <a:ext cx="8858222" cy="1528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/>
            <a:t>Step 1: Hardness from Witness Encryption</a:t>
          </a:r>
          <a:endParaRPr lang="zh-CN" alt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[ILW23]: Hardness of </a:t>
          </a:r>
          <a:r>
            <a:rPr lang="en-US" altLang="zh-CN" sz="1800" b="1" kern="1200" dirty="0"/>
            <a:t>Avoid </a:t>
          </a:r>
          <a:r>
            <a:rPr lang="en-US" altLang="zh-CN" sz="1800" kern="1200" dirty="0"/>
            <a:t>from </a:t>
          </a:r>
          <a:r>
            <a:rPr lang="en-US" altLang="zh-CN" sz="1800" b="1" i="1" kern="1200" dirty="0"/>
            <a:t>witness encryption </a:t>
          </a:r>
          <a:r>
            <a:rPr lang="en-US" altLang="zh-CN" sz="1800" kern="1200" dirty="0"/>
            <a:t>for </a:t>
          </a:r>
          <a:r>
            <a:rPr lang="en-US" altLang="zh-CN" sz="1800" b="1" kern="1200" dirty="0"/>
            <a:t>NP</a:t>
          </a:r>
          <a:endParaRPr lang="zh-CN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0" kern="1200" dirty="0"/>
            <a:t>Generalizations: </a:t>
          </a:r>
          <a:r>
            <a:rPr lang="en-US" altLang="zh-CN" sz="1800" b="1" kern="1200" dirty="0"/>
            <a:t>RPP</a:t>
          </a:r>
          <a:r>
            <a:rPr lang="en-US" altLang="zh-CN" sz="1800" b="0" kern="1200" dirty="0"/>
            <a:t>, restricted circuits, hardness against </a:t>
          </a:r>
          <a:r>
            <a:rPr lang="en-US" altLang="zh-CN" sz="1800" b="1" i="1" kern="1200" dirty="0"/>
            <a:t>nondeterministic algorithms</a:t>
          </a:r>
          <a:r>
            <a:rPr lang="en-US" altLang="zh-CN" sz="1800" b="0" kern="1200" dirty="0"/>
            <a:t>, etc. </a:t>
          </a:r>
          <a:endParaRPr lang="zh-CN" altLang="en-US" sz="1800" b="0" kern="1200" dirty="0"/>
        </a:p>
      </dsp:txBody>
      <dsp:txXfrm>
        <a:off x="-330839" y="44772"/>
        <a:ext cx="7110780" cy="1439068"/>
      </dsp:txXfrm>
    </dsp:sp>
    <dsp:sp modelId="{E29C1290-A20E-47E2-98B9-B31BF747ED07}">
      <dsp:nvSpPr>
        <dsp:cNvPr id="0" name=""/>
        <dsp:cNvSpPr/>
      </dsp:nvSpPr>
      <dsp:spPr>
        <a:xfrm>
          <a:off x="281596" y="1783380"/>
          <a:ext cx="9014668" cy="1528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/>
            <a:t>Step 2: WE from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̃"/>
                  <m:ctrlPr>
                    <a:rPr lang="en-US" altLang="zh-CN" sz="20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altLang="zh-CN" sz="2000" b="1" i="0" kern="1200" smtClean="0">
                      <a:latin typeface="Cambria Math" panose="02040503050406030204" pitchFamily="18" charset="0"/>
                    </a:rPr>
                    <m:t>𝐏𝐊</m:t>
                  </m:r>
                </m:e>
              </m:acc>
              <m:r>
                <a:rPr lang="en-US" altLang="zh-CN" sz="2000" b="1" i="0" kern="1200" dirty="0" smtClean="0">
                  <a:latin typeface="Cambria Math" panose="02040503050406030204" pitchFamily="18" charset="0"/>
                </a:rPr>
                <m:t>𝐄</m:t>
              </m:r>
            </m:oMath>
          </a14:m>
          <a:r>
            <a:rPr lang="zh-CN" altLang="en-US" sz="2000" b="1" i="0" kern="1200" dirty="0"/>
            <a:t> </a:t>
          </a:r>
          <a:r>
            <a:rPr lang="en-US" altLang="zh-CN" sz="2000" b="1" i="0" kern="1200" dirty="0"/>
            <a:t>(PKE with </a:t>
          </a:r>
          <a:r>
            <a:rPr lang="en-US" altLang="zh-CN" sz="2000" b="1" i="1" kern="1200" dirty="0"/>
            <a:t>pseudorandom public key</a:t>
          </a:r>
          <a:r>
            <a:rPr lang="en-US" altLang="zh-CN" sz="2000" b="1" i="0" kern="1200" dirty="0"/>
            <a:t>)</a:t>
          </a:r>
          <a:endParaRPr lang="zh-CN" altLang="en-US" sz="2000" b="1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Obs1: witness encryption for hard languages (instead of </a:t>
          </a:r>
          <a:r>
            <a:rPr lang="en-US" altLang="zh-CN" sz="1800" b="1" kern="1200" dirty="0"/>
            <a:t>NP</a:t>
          </a:r>
          <a:r>
            <a:rPr lang="en-US" altLang="zh-CN" sz="1800" kern="1200" dirty="0"/>
            <a:t>) suffices!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Obs2: most PKE schemes have certain good properties (we call it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̃"/>
                  <m:ctrlPr>
                    <a:rPr lang="en-US" altLang="zh-CN" sz="18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altLang="zh-CN" sz="1800" b="1" i="0" kern="1200" smtClean="0">
                      <a:latin typeface="Cambria Math" panose="02040503050406030204" pitchFamily="18" charset="0"/>
                    </a:rPr>
                    <m:t>𝐏𝐊</m:t>
                  </m:r>
                </m:e>
              </m:acc>
              <m:r>
                <a:rPr lang="en-US" altLang="zh-CN" sz="1800" b="1" i="0" kern="1200" dirty="0" smtClean="0">
                  <a:latin typeface="Cambria Math" panose="02040503050406030204" pitchFamily="18" charset="0"/>
                </a:rPr>
                <m:t>𝐄</m:t>
              </m:r>
            </m:oMath>
          </a14:m>
          <a:r>
            <a:rPr lang="en-US" altLang="zh-CN" sz="1800" kern="1200" dirty="0"/>
            <a:t>)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Obs3: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̃"/>
                  <m:ctrlPr>
                    <a:rPr lang="en-US" altLang="zh-CN" sz="18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altLang="zh-CN" sz="1800" b="1" i="0" kern="1200" smtClean="0">
                      <a:latin typeface="Cambria Math" panose="02040503050406030204" pitchFamily="18" charset="0"/>
                    </a:rPr>
                    <m:t>𝐏𝐊</m:t>
                  </m:r>
                </m:e>
              </m:acc>
              <m:r>
                <a:rPr lang="en-US" altLang="zh-CN" sz="1800" b="1" i="0" kern="1200" dirty="0" smtClean="0">
                  <a:latin typeface="Cambria Math" panose="02040503050406030204" pitchFamily="18" charset="0"/>
                </a:rPr>
                <m:t>𝐄</m:t>
              </m:r>
            </m:oMath>
          </a14:m>
          <a:r>
            <a:rPr lang="zh-CN" altLang="en-US" sz="1800" kern="1200" dirty="0"/>
            <a:t> </a:t>
          </a:r>
          <a:r>
            <a:rPr lang="en-US" altLang="zh-CN" sz="1800" kern="1200" dirty="0"/>
            <a:t>(+ some property)</a:t>
          </a:r>
          <a:r>
            <a:rPr lang="zh-CN" altLang="en-US" sz="18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b="0" i="1" kern="1200" dirty="0" smtClean="0">
                  <a:latin typeface="Cambria Math" panose="02040503050406030204" pitchFamily="18" charset="0"/>
                </a:rPr>
                <m:t>⇒</m:t>
              </m:r>
            </m:oMath>
          </a14:m>
          <a:r>
            <a:rPr lang="zh-CN" altLang="en-US" sz="1800" kern="1200" dirty="0"/>
            <a:t> </a:t>
          </a:r>
          <a:r>
            <a:rPr lang="en-US" altLang="zh-CN" sz="1800" b="1" kern="1200" dirty="0"/>
            <a:t>WE </a:t>
          </a:r>
          <a:r>
            <a:rPr lang="en-US" altLang="zh-CN" sz="1800" b="0" kern="1200" dirty="0"/>
            <a:t>for its “</a:t>
          </a:r>
          <a:r>
            <a:rPr lang="en-US" altLang="zh-CN" sz="1800" b="1" kern="1200" dirty="0"/>
            <a:t>PKE problem</a:t>
          </a:r>
          <a:r>
            <a:rPr lang="en-US" altLang="zh-CN" sz="1800" b="0" kern="1200" dirty="0"/>
            <a:t>”</a:t>
          </a:r>
          <a:endParaRPr lang="zh-CN" altLang="en-US" sz="1800" b="0" kern="1200" dirty="0"/>
        </a:p>
      </dsp:txBody>
      <dsp:txXfrm>
        <a:off x="326368" y="1828152"/>
        <a:ext cx="7055076" cy="1439068"/>
      </dsp:txXfrm>
    </dsp:sp>
    <dsp:sp modelId="{1AE56BFA-EAAE-4EB8-A876-B847F6AD7A0D}">
      <dsp:nvSpPr>
        <dsp:cNvPr id="0" name=""/>
        <dsp:cNvSpPr/>
      </dsp:nvSpPr>
      <dsp:spPr>
        <a:xfrm>
          <a:off x="867373" y="3566761"/>
          <a:ext cx="9313973" cy="15286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/>
            <a:t>Step 3: Instantiation of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̃"/>
                  <m:ctrlPr>
                    <a:rPr lang="en-US" altLang="zh-CN" sz="20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altLang="zh-CN" sz="2000" b="1" i="0" kern="1200" smtClean="0">
                      <a:latin typeface="Cambria Math" panose="02040503050406030204" pitchFamily="18" charset="0"/>
                    </a:rPr>
                    <m:t>𝐏𝐊</m:t>
                  </m:r>
                </m:e>
              </m:acc>
              <m:r>
                <a:rPr lang="en-US" altLang="zh-CN" sz="2000" b="1" i="0" kern="1200" dirty="0" smtClean="0">
                  <a:latin typeface="Cambria Math" panose="02040503050406030204" pitchFamily="18" charset="0"/>
                </a:rPr>
                <m:t>𝐄</m:t>
              </m:r>
            </m:oMath>
          </a14:m>
          <a:endParaRPr lang="zh-CN" alt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Construction of </a:t>
          </a:r>
          <a14:m xmlns:a14="http://schemas.microsoft.com/office/drawing/2010/main">
            <m:oMath xmlns:m="http://schemas.openxmlformats.org/officeDocument/2006/math">
              <m:acc>
                <m:accPr>
                  <m:chr m:val="̃"/>
                  <m:ctrlPr>
                    <a:rPr lang="en-US" altLang="zh-CN" sz="1800" b="1" i="1" kern="1200" smtClean="0">
                      <a:latin typeface="Cambria Math" panose="02040503050406030204" pitchFamily="18" charset="0"/>
                    </a:rPr>
                  </m:ctrlPr>
                </m:accPr>
                <m:e>
                  <m:r>
                    <a:rPr lang="en-US" altLang="zh-CN" sz="1800" b="1" i="0" kern="1200" smtClean="0">
                      <a:latin typeface="Cambria Math" panose="02040503050406030204" pitchFamily="18" charset="0"/>
                    </a:rPr>
                    <m:t>𝐏𝐊</m:t>
                  </m:r>
                </m:e>
              </m:acc>
              <m:r>
                <a:rPr lang="en-US" altLang="zh-CN" sz="1800" b="1" i="0" kern="1200" dirty="0" smtClean="0">
                  <a:latin typeface="Cambria Math" panose="02040503050406030204" pitchFamily="18" charset="0"/>
                </a:rPr>
                <m:t>𝐄</m:t>
              </m:r>
            </m:oMath>
          </a14:m>
          <a:r>
            <a:rPr lang="zh-CN" altLang="en-US" sz="1800" kern="1200" dirty="0"/>
            <a:t> </a:t>
          </a:r>
          <a:r>
            <a:rPr lang="en-US" altLang="zh-CN" sz="1800" kern="1200" dirty="0"/>
            <a:t>with very hard “PKE problem” and is secure against </a:t>
          </a:r>
          <a:r>
            <a:rPr lang="en-US" altLang="zh-CN" sz="1800" b="1" i="1" kern="1200" dirty="0"/>
            <a:t>nondeterministic algorithms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Modified from standard LWE/LPN based schemes [AD97, Regev09, Ale11]</a:t>
          </a:r>
          <a:endParaRPr lang="zh-CN" altLang="en-US" sz="1800" kern="1200" dirty="0"/>
        </a:p>
      </dsp:txBody>
      <dsp:txXfrm>
        <a:off x="912145" y="3611533"/>
        <a:ext cx="7292292" cy="1439068"/>
      </dsp:txXfrm>
    </dsp:sp>
    <dsp:sp modelId="{4FF554B9-92B7-4C2D-B475-8AF857F0207D}">
      <dsp:nvSpPr>
        <dsp:cNvPr id="0" name=""/>
        <dsp:cNvSpPr/>
      </dsp:nvSpPr>
      <dsp:spPr>
        <a:xfrm>
          <a:off x="7227339" y="1159197"/>
          <a:ext cx="993597" cy="9935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>
        <a:off x="7450898" y="1159197"/>
        <a:ext cx="546479" cy="747682"/>
      </dsp:txXfrm>
    </dsp:sp>
    <dsp:sp modelId="{CCBF9F89-45AA-4B4A-A26B-9CD6A56304B6}">
      <dsp:nvSpPr>
        <dsp:cNvPr id="0" name=""/>
        <dsp:cNvSpPr/>
      </dsp:nvSpPr>
      <dsp:spPr>
        <a:xfrm>
          <a:off x="7962770" y="2932387"/>
          <a:ext cx="993597" cy="99359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600" kern="1200"/>
        </a:p>
      </dsp:txBody>
      <dsp:txXfrm>
        <a:off x="8186329" y="2932387"/>
        <a:ext cx="546479" cy="747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300D-4A35-4527-8158-9F39C09B4FD1}">
      <dsp:nvSpPr>
        <dsp:cNvPr id="0" name=""/>
        <dsp:cNvSpPr/>
      </dsp:nvSpPr>
      <dsp:spPr>
        <a:xfrm>
          <a:off x="0" y="401215"/>
          <a:ext cx="89154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934" tIns="374904" rIns="6919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[ILW23] requires witness encryption for a language not in </a:t>
          </a:r>
          <a:r>
            <a:rPr lang="en-US" altLang="zh-CN" sz="1800" b="1" kern="1200" dirty="0" err="1"/>
            <a:t>coNP</a:t>
          </a:r>
          <a:endParaRPr lang="zh-CN" altLang="en-US" sz="1800" b="1" kern="1200" dirty="0"/>
        </a:p>
      </dsp:txBody>
      <dsp:txXfrm>
        <a:off x="0" y="401215"/>
        <a:ext cx="8915400" cy="765450"/>
      </dsp:txXfrm>
    </dsp:sp>
    <dsp:sp modelId="{F323BA4C-C890-48C8-AA42-E1D92361E2C2}">
      <dsp:nvSpPr>
        <dsp:cNvPr id="0" name=""/>
        <dsp:cNvSpPr/>
      </dsp:nvSpPr>
      <dsp:spPr>
        <a:xfrm>
          <a:off x="445770" y="135535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Hard Language</a:t>
          </a:r>
          <a:endParaRPr lang="zh-CN" altLang="en-US" sz="1800" kern="1200" dirty="0"/>
        </a:p>
      </dsp:txBody>
      <dsp:txXfrm>
        <a:off x="471709" y="161474"/>
        <a:ext cx="6188902" cy="479482"/>
      </dsp:txXfrm>
    </dsp:sp>
    <dsp:sp modelId="{229F6387-6420-4D1E-815B-2C30A353EAED}">
      <dsp:nvSpPr>
        <dsp:cNvPr id="0" name=""/>
        <dsp:cNvSpPr/>
      </dsp:nvSpPr>
      <dsp:spPr>
        <a:xfrm>
          <a:off x="0" y="1529545"/>
          <a:ext cx="89154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934" tIns="374904" rIns="6919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[ILW23] requires that the advantage of the adversary cannot be larger than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altLang="zh-CN" sz="18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−</m:t>
                  </m:r>
                  <m:r>
                    <a:rPr lang="en-US" altLang="zh-CN" sz="1800" b="0" i="1" kern="1200" smtClean="0">
                      <a:latin typeface="Cambria Math" panose="02040503050406030204" pitchFamily="18" charset="0"/>
                    </a:rPr>
                    <m:t>𝑘</m:t>
                  </m:r>
                </m:sup>
              </m:sSup>
            </m:oMath>
          </a14:m>
          <a:r>
            <a:rPr lang="en-US" altLang="zh-CN" sz="1800" kern="1200" dirty="0"/>
            <a:t>, where 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b="0" i="1" kern="1200" smtClean="0">
                  <a:latin typeface="Cambria Math" panose="02040503050406030204" pitchFamily="18" charset="0"/>
                </a:rPr>
                <m:t>𝑘</m:t>
              </m:r>
            </m:oMath>
          </a14:m>
          <a:r>
            <a:rPr lang="zh-CN" altLang="en-US" sz="1800" kern="1200" dirty="0"/>
            <a:t> </a:t>
          </a:r>
          <a:r>
            <a:rPr lang="en-US" altLang="zh-CN" sz="1800" kern="1200" dirty="0"/>
            <a:t>is the proof length </a:t>
          </a:r>
          <a:endParaRPr lang="zh-CN" altLang="en-US" sz="1800" kern="1200" dirty="0"/>
        </a:p>
      </dsp:txBody>
      <dsp:txXfrm>
        <a:off x="0" y="1529545"/>
        <a:ext cx="8915400" cy="1020600"/>
      </dsp:txXfrm>
    </dsp:sp>
    <dsp:sp modelId="{1C4692DF-C1C4-420D-9996-56D6449B0CFB}">
      <dsp:nvSpPr>
        <dsp:cNvPr id="0" name=""/>
        <dsp:cNvSpPr/>
      </dsp:nvSpPr>
      <dsp:spPr>
        <a:xfrm>
          <a:off x="445770" y="1263865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Strong Security</a:t>
          </a:r>
          <a:endParaRPr lang="zh-CN" altLang="en-US" sz="1800" kern="1200" dirty="0"/>
        </a:p>
      </dsp:txBody>
      <dsp:txXfrm>
        <a:off x="471709" y="1289804"/>
        <a:ext cx="6188902" cy="479482"/>
      </dsp:txXfrm>
    </dsp:sp>
    <dsp:sp modelId="{8E9B2497-4066-4F63-A2E7-A42C76962FFC}">
      <dsp:nvSpPr>
        <dsp:cNvPr id="0" name=""/>
        <dsp:cNvSpPr/>
      </dsp:nvSpPr>
      <dsp:spPr>
        <a:xfrm>
          <a:off x="0" y="2913025"/>
          <a:ext cx="891540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934" tIns="374904" rIns="69193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kern="1200" dirty="0"/>
            <a:t>The circuit class for the hardness results depends on the decoding complexity.</a:t>
          </a:r>
          <a:endParaRPr lang="zh-CN" altLang="en-US" sz="1800" kern="1200" dirty="0"/>
        </a:p>
      </dsp:txBody>
      <dsp:txXfrm>
        <a:off x="0" y="2913025"/>
        <a:ext cx="8915400" cy="765450"/>
      </dsp:txXfrm>
    </dsp:sp>
    <dsp:sp modelId="{51BC0F65-7596-4B1B-9F07-ADBC8754C157}">
      <dsp:nvSpPr>
        <dsp:cNvPr id="0" name=""/>
        <dsp:cNvSpPr/>
      </dsp:nvSpPr>
      <dsp:spPr>
        <a:xfrm>
          <a:off x="445770" y="2647345"/>
          <a:ext cx="62407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Easy Decoding</a:t>
          </a:r>
          <a:endParaRPr lang="zh-CN" altLang="en-US" sz="1800" kern="1200" dirty="0"/>
        </a:p>
      </dsp:txBody>
      <dsp:txXfrm>
        <a:off x="471709" y="2673284"/>
        <a:ext cx="61889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20ED9-0796-4ACF-A05C-4FC74362ED9B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A28E-DD67-4925-9038-12909A62F3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E09538-A501-7540-A1F0-0BF5808ABF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7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95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68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95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3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71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8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634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3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4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82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85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7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8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5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52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2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N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95943-2568-4AB5-939A-6FE0777EA21D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449114-25BE-4127-8141-23241894F5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11" Type="http://schemas.openxmlformats.org/officeDocument/2006/relationships/image" Target="../media/image20.png"/><Relationship Id="rId5" Type="http://schemas.openxmlformats.org/officeDocument/2006/relationships/image" Target="../media/image120.png"/><Relationship Id="rId10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../media/image20.png"/><Relationship Id="rId5" Type="http://schemas.openxmlformats.org/officeDocument/2006/relationships/image" Target="../media/image120.png"/><Relationship Id="rId10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26.png"/><Relationship Id="rId5" Type="http://schemas.openxmlformats.org/officeDocument/2006/relationships/image" Target="../media/image120.png"/><Relationship Id="rId10" Type="http://schemas.openxmlformats.org/officeDocument/2006/relationships/image" Target="../media/image140.png"/><Relationship Id="rId9" Type="http://schemas.openxmlformats.org/officeDocument/2006/relationships/image" Target="../media/image160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1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0.png"/><Relationship Id="rId5" Type="http://schemas.openxmlformats.org/officeDocument/2006/relationships/image" Target="../media/image140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10" Type="http://schemas.openxmlformats.org/officeDocument/2006/relationships/image" Target="../media/image38.png"/><Relationship Id="rId4" Type="http://schemas.openxmlformats.org/officeDocument/2006/relationships/image" Target="../media/image31.jpe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21" Type="http://schemas.openxmlformats.org/officeDocument/2006/relationships/image" Target="../media/image67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48.png"/><Relationship Id="rId1" Type="http://schemas.openxmlformats.org/officeDocument/2006/relationships/tags" Target="../tags/tag14.xml"/><Relationship Id="rId15" Type="http://schemas.openxmlformats.org/officeDocument/2006/relationships/image" Target="../media/image46.png"/><Relationship Id="rId19" Type="http://schemas.openxmlformats.org/officeDocument/2006/relationships/image" Target="../media/image47.png"/><Relationship Id="rId4" Type="http://schemas.openxmlformats.org/officeDocument/2006/relationships/image" Target="../media/image44.png"/><Relationship Id="rId14" Type="http://schemas.openxmlformats.org/officeDocument/2006/relationships/image" Target="../media/image35.png"/><Relationship Id="rId22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63.png"/><Relationship Id="rId12" Type="http://schemas.openxmlformats.org/officeDocument/2006/relationships/image" Target="../media/image55.png"/><Relationship Id="rId17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image" Target="../media/image61.png"/><Relationship Id="rId1" Type="http://schemas.openxmlformats.org/officeDocument/2006/relationships/tags" Target="../tags/tag15.xml"/><Relationship Id="rId6" Type="http://schemas.openxmlformats.org/officeDocument/2006/relationships/image" Target="../media/image64.png"/><Relationship Id="rId11" Type="http://schemas.openxmlformats.org/officeDocument/2006/relationships/image" Target="../media/image54.png"/><Relationship Id="rId5" Type="http://schemas.openxmlformats.org/officeDocument/2006/relationships/image" Target="../media/image62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19" Type="http://schemas.openxmlformats.org/officeDocument/2006/relationships/image" Target="../media/image81.png"/><Relationship Id="rId4" Type="http://schemas.openxmlformats.org/officeDocument/2006/relationships/image" Target="../media/image53.png"/><Relationship Id="rId9" Type="http://schemas.openxmlformats.org/officeDocument/2006/relationships/image" Target="../media/image71.png"/><Relationship Id="rId14" Type="http://schemas.openxmlformats.org/officeDocument/2006/relationships/image" Target="../media/image56.png"/><Relationship Id="rId22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50.png"/><Relationship Id="rId5" Type="http://schemas.openxmlformats.org/officeDocument/2006/relationships/image" Target="../media/image2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75.png"/><Relationship Id="rId5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60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14" Type="http://schemas.openxmlformats.org/officeDocument/2006/relationships/image" Target="../media/image3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Colors" Target="../diagrams/colors20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20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20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12" Type="http://schemas.openxmlformats.org/officeDocument/2006/relationships/image" Target="../media/image33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30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440.png"/><Relationship Id="rId5" Type="http://schemas.openxmlformats.org/officeDocument/2006/relationships/image" Target="../media/image410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60.png"/><Relationship Id="rId5" Type="http://schemas.openxmlformats.org/officeDocument/2006/relationships/image" Target="../media/image410.pn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41.png"/><Relationship Id="rId5" Type="http://schemas.openxmlformats.org/officeDocument/2006/relationships/image" Target="../media/image4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501.png"/><Relationship Id="rId5" Type="http://schemas.openxmlformats.org/officeDocument/2006/relationships/image" Target="../media/image4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520.png"/><Relationship Id="rId5" Type="http://schemas.openxmlformats.org/officeDocument/2006/relationships/image" Target="../media/image5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31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11" Type="http://schemas.openxmlformats.org/officeDocument/2006/relationships/image" Target="../media/image20.png"/><Relationship Id="rId5" Type="http://schemas.openxmlformats.org/officeDocument/2006/relationships/image" Target="../media/image120.png"/><Relationship Id="rId10" Type="http://schemas.openxmlformats.org/officeDocument/2006/relationships/image" Target="../media/image140.png"/><Relationship Id="rId9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798E1-798A-6959-7838-B638D2AFE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690880"/>
            <a:ext cx="8915399" cy="2262781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Hardness of </a:t>
            </a:r>
            <a:r>
              <a:rPr lang="en-US" altLang="zh-CN" sz="4800" i="1" dirty="0"/>
              <a:t>Explicit Constructions </a:t>
            </a:r>
            <a:r>
              <a:rPr lang="en-US" altLang="zh-CN" sz="4800" dirty="0"/>
              <a:t>via </a:t>
            </a:r>
            <a:r>
              <a:rPr lang="en-US" altLang="zh-CN" sz="4800" i="1" dirty="0"/>
              <a:t>Cryptography </a:t>
            </a:r>
            <a:endParaRPr lang="zh-CN" altLang="en-US" sz="4800" i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C1D9A7-CC03-9ECD-2A50-EADECD17682E}"/>
              </a:ext>
            </a:extLst>
          </p:cNvPr>
          <p:cNvSpPr txBox="1"/>
          <p:nvPr/>
        </p:nvSpPr>
        <p:spPr>
          <a:xfrm>
            <a:off x="4557169" y="3904340"/>
            <a:ext cx="30776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Jiatu Li</a:t>
            </a:r>
          </a:p>
          <a:p>
            <a:pPr algn="ctr"/>
            <a:r>
              <a:rPr lang="en-US" altLang="zh-CN" dirty="0"/>
              <a:t>MIT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DC9B8-D1B2-ADDF-313D-3BB54A500647}"/>
              </a:ext>
            </a:extLst>
          </p:cNvPr>
          <p:cNvSpPr txBox="1"/>
          <p:nvPr/>
        </p:nvSpPr>
        <p:spPr>
          <a:xfrm>
            <a:off x="2666021" y="4997569"/>
            <a:ext cx="68599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Range avoidance, indistinguishability obfuscation, and bounded arithmetic.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STOC 2023, Rahul Ilango, Jiatu Li, Ryan Williams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Hardness of Range Avoidance and Remote Point for Restricted Circuits via Cryptography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STOC 2024, Jiatu Li, </a:t>
            </a:r>
            <a:r>
              <a:rPr lang="en-US" altLang="zh-CN" sz="1400" dirty="0" err="1"/>
              <a:t>Yilei</a:t>
            </a:r>
            <a:r>
              <a:rPr lang="en-US" altLang="zh-CN" sz="1400" dirty="0"/>
              <a:t> Chen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1400" dirty="0"/>
          </a:p>
          <a:p>
            <a:r>
              <a:rPr lang="en-US" altLang="zh-CN" sz="1400" dirty="0"/>
              <a:t>(partially based on Rahul Ilango’s slides on STOC 2023 </a:t>
            </a:r>
            <a:r>
              <a:rPr lang="en-US" altLang="zh-CN" sz="1400" dirty="0">
                <a:sym typeface="Wingdings" panose="05000000000000000000" pitchFamily="2" charset="2"/>
              </a:rPr>
              <a:t>)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03788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1CDA7-C454-A8FF-49C5-A53775CD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</a:rPr>
              <a:t>Non-trivial Algorithms</a:t>
            </a:r>
            <a:r>
              <a:rPr lang="en-US" altLang="zh-CN" dirty="0"/>
              <a:t> for Avoid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E8D6E1B-3B2C-6C23-A9F6-22B4B596A17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917648"/>
                  </p:ext>
                </p:extLst>
              </p:nvPr>
            </p:nvGraphicFramePr>
            <p:xfrm>
              <a:off x="2592925" y="1857946"/>
              <a:ext cx="8911687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([Korten21])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E</a:t>
                          </a:r>
                          <a:r>
                            <a:rPr lang="en-US" altLang="zh-CN" b="1" baseline="30000" dirty="0"/>
                            <a:t>NP</a:t>
                          </a:r>
                          <a:r>
                            <a:rPr lang="en-US" altLang="zh-CN" baseline="0" dirty="0"/>
                            <a:t> requires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size circuits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⇔</m:t>
                              </m:r>
                            </m:oMath>
                          </a14:m>
                          <a:r>
                            <a:rPr lang="en-US" altLang="zh-CN" dirty="0"/>
                            <a:t> Avoid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/>
                            <a:t> </a:t>
                          </a:r>
                          <a:r>
                            <a:rPr lang="en-US" altLang="zh-CN" b="1" dirty="0"/>
                            <a:t>FP</a:t>
                          </a:r>
                          <a:r>
                            <a:rPr lang="en-US" altLang="zh-CN" b="1" baseline="30000" dirty="0"/>
                            <a:t>NP</a:t>
                          </a:r>
                          <a:r>
                            <a:rPr lang="en-US" altLang="zh-CN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E8D6E1B-3B2C-6C23-A9F6-22B4B596A17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917648"/>
                  </p:ext>
                </p:extLst>
              </p:nvPr>
            </p:nvGraphicFramePr>
            <p:xfrm>
              <a:off x="2592925" y="1857946"/>
              <a:ext cx="8911687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([Korten21])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7" t="-109836" r="-6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89B98DE2-A3D3-7AB0-B66E-FBF7B81371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9111020"/>
                  </p:ext>
                </p:extLst>
              </p:nvPr>
            </p:nvGraphicFramePr>
            <p:xfrm>
              <a:off x="2592922" y="3833462"/>
              <a:ext cx="8911687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([RSW22,CHLR23],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ACC</a:t>
                          </a:r>
                          <a:r>
                            <a:rPr lang="en-US" altLang="zh-CN" b="0" baseline="30000" dirty="0"/>
                            <a:t>0</a:t>
                          </a:r>
                          <a:r>
                            <a:rPr lang="en-US" altLang="zh-CN" b="0" dirty="0"/>
                            <a:t>-Avoid</a:t>
                          </a:r>
                          <a:r>
                            <a:rPr lang="en-US" altLang="zh-CN" b="1" dirty="0"/>
                            <a:t> </a:t>
                          </a:r>
                          <a:r>
                            <a:rPr lang="en-US" altLang="zh-CN" b="0" dirty="0"/>
                            <a:t>with </a:t>
                          </a:r>
                          <a:r>
                            <a:rPr lang="en-US" altLang="zh-CN" b="0" i="1" dirty="0"/>
                            <a:t>weak</a:t>
                          </a:r>
                          <a:r>
                            <a:rPr lang="en-US" altLang="zh-CN" b="0" dirty="0"/>
                            <a:t> parameters (i.e. large stretch, small circuit size)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b="0" dirty="0"/>
                            <a:t> </a:t>
                          </a:r>
                          <a:r>
                            <a:rPr lang="en-US" altLang="zh-CN" b="1" dirty="0"/>
                            <a:t>FP</a:t>
                          </a:r>
                          <a:r>
                            <a:rPr lang="en-US" altLang="zh-CN" b="1" baseline="30000" dirty="0"/>
                            <a:t>NP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89B98DE2-A3D3-7AB0-B66E-FBF7B81371D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9111020"/>
                  </p:ext>
                </p:extLst>
              </p:nvPr>
            </p:nvGraphicFramePr>
            <p:xfrm>
              <a:off x="2592922" y="3833462"/>
              <a:ext cx="8911687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([RSW22,CHLR23],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7" t="-109836" r="-6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7ABC2938-FF16-0999-DE9B-51A301C2A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816997"/>
              </p:ext>
            </p:extLst>
          </p:nvPr>
        </p:nvGraphicFramePr>
        <p:xfrm>
          <a:off x="2592922" y="2845704"/>
          <a:ext cx="8911687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11687">
                  <a:extLst>
                    <a:ext uri="{9D8B030D-6E8A-4147-A177-3AD203B41FA5}">
                      <a16:colId xmlns:a16="http://schemas.microsoft.com/office/drawing/2014/main" val="127489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Theorem ([RSW22], informal)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2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NC</a:t>
                      </a:r>
                      <a:r>
                        <a:rPr lang="en-US" altLang="zh-CN" b="0" baseline="30000" dirty="0"/>
                        <a:t>1</a:t>
                      </a:r>
                      <a:r>
                        <a:rPr lang="en-US" altLang="zh-CN" b="0" dirty="0"/>
                        <a:t>-Avoid reduces to </a:t>
                      </a:r>
                      <a:r>
                        <a:rPr lang="en-US" altLang="zh-CN" b="1" dirty="0"/>
                        <a:t>NC</a:t>
                      </a:r>
                      <a:r>
                        <a:rPr lang="en-US" altLang="zh-CN" b="0" baseline="30000" dirty="0"/>
                        <a:t>0</a:t>
                      </a:r>
                      <a:r>
                        <a:rPr lang="en-US" altLang="zh-CN" b="0" dirty="0"/>
                        <a:t>-Avoid</a:t>
                      </a:r>
                      <a:endParaRPr lang="en-US" altLang="zh-CN" b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44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3">
                <a:extLst>
                  <a:ext uri="{FF2B5EF4-FFF2-40B4-BE49-F238E27FC236}">
                    <a16:creationId xmlns:a16="http://schemas.microsoft.com/office/drawing/2014/main" id="{3618C25A-0D30-D76B-1B48-58F70CB02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9577163"/>
                  </p:ext>
                </p:extLst>
              </p:nvPr>
            </p:nvGraphicFramePr>
            <p:xfrm>
              <a:off x="2592921" y="4821220"/>
              <a:ext cx="8911687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([GLW22, GGNS23],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b="1" dirty="0"/>
                            <a:t>NC</a:t>
                          </a:r>
                          <a:r>
                            <a:rPr lang="en-US" altLang="zh-CN" b="0" baseline="30000" dirty="0"/>
                            <a:t>0</a:t>
                          </a:r>
                          <a:r>
                            <a:rPr lang="en-US" altLang="zh-CN" b="0" dirty="0"/>
                            <a:t>-Avoid</a:t>
                          </a:r>
                          <a:r>
                            <a:rPr lang="en-US" altLang="zh-CN" b="1" dirty="0"/>
                            <a:t> </a:t>
                          </a:r>
                          <a:r>
                            <a:rPr lang="en-US" altLang="zh-CN" b="0" dirty="0"/>
                            <a:t>with </a:t>
                          </a:r>
                          <a:r>
                            <a:rPr lang="en-US" altLang="zh-CN" b="0" i="1" dirty="0"/>
                            <a:t>very weak </a:t>
                          </a:r>
                          <a:r>
                            <a:rPr lang="en-US" altLang="zh-CN" b="0" dirty="0"/>
                            <a:t>parameters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b="0" dirty="0"/>
                            <a:t> </a:t>
                          </a:r>
                          <a:r>
                            <a:rPr lang="en-US" altLang="zh-CN" b="1" dirty="0"/>
                            <a:t>FP</a:t>
                          </a:r>
                          <a:endParaRPr lang="en-US" altLang="zh-CN" b="1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3">
                <a:extLst>
                  <a:ext uri="{FF2B5EF4-FFF2-40B4-BE49-F238E27FC236}">
                    <a16:creationId xmlns:a16="http://schemas.microsoft.com/office/drawing/2014/main" id="{3618C25A-0D30-D76B-1B48-58F70CB025D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9577163"/>
                  </p:ext>
                </p:extLst>
              </p:nvPr>
            </p:nvGraphicFramePr>
            <p:xfrm>
              <a:off x="2592921" y="4821220"/>
              <a:ext cx="8911687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([GLW22, GGNS23],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37" t="-109836" r="-6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343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AD7B-FCE0-0AFA-2483-46EAA8D6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Question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68419-0174-8531-EFBD-63310D9E1D3F}"/>
              </a:ext>
            </a:extLst>
          </p:cNvPr>
          <p:cNvGrpSpPr/>
          <p:nvPr/>
        </p:nvGrpSpPr>
        <p:grpSpPr>
          <a:xfrm>
            <a:off x="7089041" y="2013227"/>
            <a:ext cx="2995372" cy="1415773"/>
            <a:chOff x="7397785" y="1881454"/>
            <a:chExt cx="2995372" cy="1415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/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Avoid 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>
                      <a:solidFill>
                        <a:schemeClr val="accent1"/>
                      </a:solidFill>
                    </a:rPr>
                    <a:t>FZPP</a:t>
                  </a:r>
                  <a:r>
                    <a:rPr lang="en-US" sz="3600" baseline="30000" dirty="0">
                      <a:solidFill>
                        <a:schemeClr val="accent1"/>
                      </a:solidFill>
                    </a:rPr>
                    <a:t>NP</a:t>
                  </a:r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6329" t="-13462" r="-2110" b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938AA9-EEFD-BF60-E1D5-BCF277A15003}"/>
                </a:ext>
              </a:extLst>
            </p:cNvPr>
            <p:cNvSpPr txBox="1"/>
            <p:nvPr/>
          </p:nvSpPr>
          <p:spPr>
            <a:xfrm>
              <a:off x="7552381" y="1881454"/>
              <a:ext cx="268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“Pick random string; check it’s not in range”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28098D-B0A8-DF12-3A74-5FE162581486}"/>
              </a:ext>
            </a:extLst>
          </p:cNvPr>
          <p:cNvGrpSpPr/>
          <p:nvPr/>
        </p:nvGrpSpPr>
        <p:grpSpPr>
          <a:xfrm>
            <a:off x="2502548" y="1964189"/>
            <a:ext cx="3321055" cy="1636960"/>
            <a:chOff x="1221185" y="1882957"/>
            <a:chExt cx="3321055" cy="16369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739A28-5453-A35E-DD55-29E3F70D5765}"/>
                </a:ext>
              </a:extLst>
            </p:cNvPr>
            <p:cNvGrpSpPr/>
            <p:nvPr/>
          </p:nvGrpSpPr>
          <p:grpSpPr>
            <a:xfrm>
              <a:off x="1221185" y="1882957"/>
              <a:ext cx="2675669" cy="1388615"/>
              <a:chOff x="1221185" y="1853571"/>
              <a:chExt cx="2675669" cy="13886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32D491-BB47-B94C-5C4F-2488E66AD229}"/>
                  </a:ext>
                </a:extLst>
              </p:cNvPr>
              <p:cNvSpPr txBox="1"/>
              <p:nvPr/>
            </p:nvSpPr>
            <p:spPr>
              <a:xfrm>
                <a:off x="1445226" y="1853571"/>
                <a:ext cx="1953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“Output a random string”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/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/>
                      <a:t>Avoid </a:t>
                    </a:r>
                    <a14:m>
                      <m:oMath xmlns:m="http://schemas.openxmlformats.org/officeDocument/2006/math"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>
                        <a:solidFill>
                          <a:schemeClr val="accent1"/>
                        </a:solidFill>
                      </a:rPr>
                      <a:t>FBPP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109" t="-13462" r="-6161" b="-3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/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(Works except 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763" t="-370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E6CEE03F-CDDD-66EF-21E3-9AA7406FD52A}"/>
              </a:ext>
            </a:extLst>
          </p:cNvPr>
          <p:cNvGrpSpPr/>
          <p:nvPr/>
        </p:nvGrpSpPr>
        <p:grpSpPr>
          <a:xfrm>
            <a:off x="2853750" y="4077796"/>
            <a:ext cx="3139131" cy="2095359"/>
            <a:chOff x="988856" y="4011516"/>
            <a:chExt cx="3139131" cy="2095359"/>
          </a:xfrm>
        </p:grpSpPr>
        <p:sp>
          <p:nvSpPr>
            <p:cNvPr id="7" name="TextBox 40">
              <a:extLst>
                <a:ext uri="{FF2B5EF4-FFF2-40B4-BE49-F238E27FC236}">
                  <a16:creationId xmlns:a16="http://schemas.microsoft.com/office/drawing/2014/main" id="{852D07C4-9E4B-174B-BFA8-D080FD467754}"/>
                </a:ext>
              </a:extLst>
            </p:cNvPr>
            <p:cNvSpPr txBox="1"/>
            <p:nvPr/>
          </p:nvSpPr>
          <p:spPr>
            <a:xfrm>
              <a:off x="1423528" y="5152768"/>
              <a:ext cx="26288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Is Avoid in </a:t>
              </a:r>
              <a:r>
                <a:rPr lang="en-US" sz="2800" dirty="0">
                  <a:solidFill>
                    <a:schemeClr val="accent1"/>
                  </a:solidFill>
                </a:rPr>
                <a:t>FP</a:t>
              </a:r>
              <a:r>
                <a:rPr lang="en-US" altLang="zh-CN" sz="2800" dirty="0"/>
                <a:t>?</a:t>
              </a:r>
            </a:p>
            <a:p>
              <a:r>
                <a:rPr lang="en-US" altLang="zh-CN" sz="2800" dirty="0"/>
                <a:t>Is Avoid in </a:t>
              </a:r>
              <a:r>
                <a:rPr lang="en-US" altLang="zh-CN" sz="2800" dirty="0">
                  <a:solidFill>
                    <a:schemeClr val="accent1"/>
                  </a:solidFill>
                </a:rPr>
                <a:t>FP</a:t>
              </a:r>
              <a:r>
                <a:rPr lang="en-US" altLang="zh-CN" sz="2800" baseline="30000" dirty="0">
                  <a:solidFill>
                    <a:schemeClr val="accent1"/>
                  </a:solidFill>
                </a:rPr>
                <a:t>NP</a:t>
              </a:r>
              <a:r>
                <a:rPr lang="en-US" altLang="zh-CN" sz="2800" dirty="0"/>
                <a:t>?</a:t>
              </a:r>
              <a:endParaRPr lang="en-US" sz="2800" baseline="30000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4B1FAF2D-0E71-9AEB-693F-EF39F35D114E}"/>
                </a:ext>
              </a:extLst>
            </p:cNvPr>
            <p:cNvGrpSpPr/>
            <p:nvPr/>
          </p:nvGrpSpPr>
          <p:grpSpPr>
            <a:xfrm>
              <a:off x="988856" y="4011516"/>
              <a:ext cx="3139131" cy="954107"/>
              <a:chOff x="530826" y="4098168"/>
              <a:chExt cx="3139131" cy="954107"/>
            </a:xfrm>
          </p:grpSpPr>
          <p:sp>
            <p:nvSpPr>
              <p:cNvPr id="10" name="TextBox 39">
                <a:extLst>
                  <a:ext uri="{FF2B5EF4-FFF2-40B4-BE49-F238E27FC236}">
                    <a16:creationId xmlns:a16="http://schemas.microsoft.com/office/drawing/2014/main" id="{39F4D515-2827-7CF5-0724-EB03F0422E38}"/>
                  </a:ext>
                </a:extLst>
              </p:cNvPr>
              <p:cNvSpPr txBox="1"/>
              <p:nvPr/>
            </p:nvSpPr>
            <p:spPr>
              <a:xfrm>
                <a:off x="1423528" y="4098168"/>
                <a:ext cx="22464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Derandomize algos above?</a:t>
                </a:r>
              </a:p>
            </p:txBody>
          </p:sp>
          <p:pic>
            <p:nvPicPr>
              <p:cNvPr id="11" name="Graphic 42" descr="Help">
                <a:extLst>
                  <a:ext uri="{FF2B5EF4-FFF2-40B4-BE49-F238E27FC236}">
                    <a16:creationId xmlns:a16="http://schemas.microsoft.com/office/drawing/2014/main" id="{7DC83F23-4CC2-8A54-A80E-DF9FF9795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0826" y="4118021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226EB87-6DB7-147E-8289-C291A8801BDE}"/>
              </a:ext>
            </a:extLst>
          </p:cNvPr>
          <p:cNvSpPr txBox="1"/>
          <p:nvPr/>
        </p:nvSpPr>
        <p:spPr>
          <a:xfrm>
            <a:off x="5431826" y="5775525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✔</a:t>
            </a:r>
          </a:p>
        </p:txBody>
      </p:sp>
      <p:sp>
        <p:nvSpPr>
          <p:cNvPr id="17" name="思想气泡: 云 16">
            <a:extLst>
              <a:ext uri="{FF2B5EF4-FFF2-40B4-BE49-F238E27FC236}">
                <a16:creationId xmlns:a16="http://schemas.microsoft.com/office/drawing/2014/main" id="{DC922A90-A1AF-0D3E-A53C-058E6F77031E}"/>
              </a:ext>
            </a:extLst>
          </p:cNvPr>
          <p:cNvSpPr/>
          <p:nvPr/>
        </p:nvSpPr>
        <p:spPr>
          <a:xfrm>
            <a:off x="6036695" y="4382375"/>
            <a:ext cx="2529789" cy="1141252"/>
          </a:xfrm>
          <a:prstGeom prst="cloudCallout">
            <a:avLst>
              <a:gd name="adj1" fmla="val -63078"/>
              <a:gd name="adj2" fmla="val 4418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/>
              <a:t>Ground truth was unclear!!!</a:t>
            </a:r>
            <a:endParaRPr lang="zh-CN" altLang="en-US" sz="2000" dirty="0"/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id="{0E801CD9-2EFD-6B3B-2224-BBF11352017E}"/>
              </a:ext>
            </a:extLst>
          </p:cNvPr>
          <p:cNvSpPr/>
          <p:nvPr/>
        </p:nvSpPr>
        <p:spPr>
          <a:xfrm>
            <a:off x="8604682" y="4442532"/>
            <a:ext cx="162427" cy="91152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7B77E9F-F7FE-2C9E-B166-9B4A6699D0F1}"/>
              </a:ext>
            </a:extLst>
          </p:cNvPr>
          <p:cNvSpPr txBox="1"/>
          <p:nvPr/>
        </p:nvSpPr>
        <p:spPr>
          <a:xfrm>
            <a:off x="8805307" y="3920710"/>
            <a:ext cx="31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 expect most concrete explicit construction problems are solvable in </a:t>
            </a:r>
            <a:r>
              <a:rPr lang="en-US" altLang="zh-CN" b="1" dirty="0"/>
              <a:t>FP</a:t>
            </a:r>
            <a:r>
              <a:rPr lang="en-US" altLang="zh-CN" dirty="0"/>
              <a:t> </a:t>
            </a:r>
            <a:r>
              <a:rPr lang="en-US" altLang="zh-CN" dirty="0">
                <a:sym typeface="Wingdings" panose="05000000000000000000" pitchFamily="2" charset="2"/>
              </a:rPr>
              <a:t>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5846AE-68F5-4DAF-C1DE-3CB15EA730FE}"/>
              </a:ext>
            </a:extLst>
          </p:cNvPr>
          <p:cNvSpPr txBox="1"/>
          <p:nvPr/>
        </p:nvSpPr>
        <p:spPr>
          <a:xfrm>
            <a:off x="8805307" y="4949688"/>
            <a:ext cx="31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Existing algorithms heavily reply on the power of an </a:t>
            </a:r>
            <a:r>
              <a:rPr lang="en-US" altLang="zh-CN" b="1" dirty="0"/>
              <a:t>NP</a:t>
            </a:r>
            <a:r>
              <a:rPr lang="en-US" altLang="zh-CN" dirty="0"/>
              <a:t> oracle </a:t>
            </a:r>
            <a:r>
              <a:rPr lang="en-US" altLang="zh-CN" dirty="0">
                <a:sym typeface="Wingdings" panose="05000000000000000000" pitchFamily="2" charset="2"/>
              </a:rPr>
              <a:t>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43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9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AD7B-FCE0-0AFA-2483-46EAA8D6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Result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68419-0174-8531-EFBD-63310D9E1D3F}"/>
              </a:ext>
            </a:extLst>
          </p:cNvPr>
          <p:cNvGrpSpPr/>
          <p:nvPr/>
        </p:nvGrpSpPr>
        <p:grpSpPr>
          <a:xfrm>
            <a:off x="7089041" y="2013227"/>
            <a:ext cx="2995372" cy="1415773"/>
            <a:chOff x="7397785" y="1881454"/>
            <a:chExt cx="2995372" cy="1415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/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Avoid 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>
                      <a:solidFill>
                        <a:schemeClr val="accent1"/>
                      </a:solidFill>
                    </a:rPr>
                    <a:t>FZPP</a:t>
                  </a:r>
                  <a:r>
                    <a:rPr lang="en-US" sz="3600" baseline="30000" dirty="0">
                      <a:solidFill>
                        <a:schemeClr val="accent1"/>
                      </a:solidFill>
                    </a:rPr>
                    <a:t>NP</a:t>
                  </a:r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6329" t="-13462" r="-2110" b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938AA9-EEFD-BF60-E1D5-BCF277A15003}"/>
                </a:ext>
              </a:extLst>
            </p:cNvPr>
            <p:cNvSpPr txBox="1"/>
            <p:nvPr/>
          </p:nvSpPr>
          <p:spPr>
            <a:xfrm>
              <a:off x="7552381" y="1881454"/>
              <a:ext cx="268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“Pick random string; check it’s not in range”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28098D-B0A8-DF12-3A74-5FE162581486}"/>
              </a:ext>
            </a:extLst>
          </p:cNvPr>
          <p:cNvGrpSpPr/>
          <p:nvPr/>
        </p:nvGrpSpPr>
        <p:grpSpPr>
          <a:xfrm>
            <a:off x="2502548" y="1964189"/>
            <a:ext cx="3321055" cy="1636960"/>
            <a:chOff x="1221185" y="1882957"/>
            <a:chExt cx="3321055" cy="16369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739A28-5453-A35E-DD55-29E3F70D5765}"/>
                </a:ext>
              </a:extLst>
            </p:cNvPr>
            <p:cNvGrpSpPr/>
            <p:nvPr/>
          </p:nvGrpSpPr>
          <p:grpSpPr>
            <a:xfrm>
              <a:off x="1221185" y="1882957"/>
              <a:ext cx="2675669" cy="1388615"/>
              <a:chOff x="1221185" y="1853571"/>
              <a:chExt cx="2675669" cy="13886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32D491-BB47-B94C-5C4F-2488E66AD229}"/>
                  </a:ext>
                </a:extLst>
              </p:cNvPr>
              <p:cNvSpPr txBox="1"/>
              <p:nvPr/>
            </p:nvSpPr>
            <p:spPr>
              <a:xfrm>
                <a:off x="1445226" y="1853571"/>
                <a:ext cx="1953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“Output a random string”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/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/>
                      <a:t>Avoid </a:t>
                    </a:r>
                    <a14:m>
                      <m:oMath xmlns:m="http://schemas.openxmlformats.org/officeDocument/2006/math"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>
                        <a:solidFill>
                          <a:schemeClr val="accent1"/>
                        </a:solidFill>
                      </a:rPr>
                      <a:t>FBPP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109" t="-13462" r="-6161" b="-3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/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(Works except 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763" t="-370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E6CEE03F-CDDD-66EF-21E3-9AA7406FD52A}"/>
              </a:ext>
            </a:extLst>
          </p:cNvPr>
          <p:cNvGrpSpPr/>
          <p:nvPr/>
        </p:nvGrpSpPr>
        <p:grpSpPr>
          <a:xfrm>
            <a:off x="2853750" y="4077796"/>
            <a:ext cx="3139131" cy="2095359"/>
            <a:chOff x="988856" y="4011516"/>
            <a:chExt cx="3139131" cy="2095359"/>
          </a:xfrm>
        </p:grpSpPr>
        <p:sp>
          <p:nvSpPr>
            <p:cNvPr id="7" name="TextBox 40">
              <a:extLst>
                <a:ext uri="{FF2B5EF4-FFF2-40B4-BE49-F238E27FC236}">
                  <a16:creationId xmlns:a16="http://schemas.microsoft.com/office/drawing/2014/main" id="{852D07C4-9E4B-174B-BFA8-D080FD467754}"/>
                </a:ext>
              </a:extLst>
            </p:cNvPr>
            <p:cNvSpPr txBox="1"/>
            <p:nvPr/>
          </p:nvSpPr>
          <p:spPr>
            <a:xfrm>
              <a:off x="1423528" y="5152768"/>
              <a:ext cx="26288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Is Avoid in </a:t>
              </a:r>
              <a:r>
                <a:rPr lang="en-US" sz="2800" dirty="0">
                  <a:solidFill>
                    <a:schemeClr val="accent1"/>
                  </a:solidFill>
                </a:rPr>
                <a:t>FP</a:t>
              </a:r>
              <a:r>
                <a:rPr lang="en-US" altLang="zh-CN" sz="2800" dirty="0"/>
                <a:t>?</a:t>
              </a:r>
            </a:p>
            <a:p>
              <a:r>
                <a:rPr lang="en-US" altLang="zh-CN" sz="2800" dirty="0"/>
                <a:t>Is Avoid in </a:t>
              </a:r>
              <a:r>
                <a:rPr lang="en-US" altLang="zh-CN" sz="2800" dirty="0">
                  <a:solidFill>
                    <a:schemeClr val="accent1"/>
                  </a:solidFill>
                </a:rPr>
                <a:t>FP</a:t>
              </a:r>
              <a:r>
                <a:rPr lang="en-US" altLang="zh-CN" sz="2800" baseline="30000" dirty="0">
                  <a:solidFill>
                    <a:schemeClr val="accent1"/>
                  </a:solidFill>
                </a:rPr>
                <a:t>NP</a:t>
              </a:r>
              <a:r>
                <a:rPr lang="en-US" altLang="zh-CN" sz="2800" dirty="0"/>
                <a:t>?</a:t>
              </a:r>
              <a:endParaRPr lang="en-US" sz="2800" baseline="30000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4B1FAF2D-0E71-9AEB-693F-EF39F35D114E}"/>
                </a:ext>
              </a:extLst>
            </p:cNvPr>
            <p:cNvGrpSpPr/>
            <p:nvPr/>
          </p:nvGrpSpPr>
          <p:grpSpPr>
            <a:xfrm>
              <a:off x="988856" y="4011516"/>
              <a:ext cx="3139131" cy="954107"/>
              <a:chOff x="530826" y="4098168"/>
              <a:chExt cx="3139131" cy="954107"/>
            </a:xfrm>
          </p:grpSpPr>
          <p:sp>
            <p:nvSpPr>
              <p:cNvPr id="10" name="TextBox 39">
                <a:extLst>
                  <a:ext uri="{FF2B5EF4-FFF2-40B4-BE49-F238E27FC236}">
                    <a16:creationId xmlns:a16="http://schemas.microsoft.com/office/drawing/2014/main" id="{39F4D515-2827-7CF5-0724-EB03F0422E38}"/>
                  </a:ext>
                </a:extLst>
              </p:cNvPr>
              <p:cNvSpPr txBox="1"/>
              <p:nvPr/>
            </p:nvSpPr>
            <p:spPr>
              <a:xfrm>
                <a:off x="1423528" y="4098168"/>
                <a:ext cx="22464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Derandomize algos above?</a:t>
                </a:r>
              </a:p>
            </p:txBody>
          </p:sp>
          <p:pic>
            <p:nvPicPr>
              <p:cNvPr id="11" name="Graphic 42" descr="Help">
                <a:extLst>
                  <a:ext uri="{FF2B5EF4-FFF2-40B4-BE49-F238E27FC236}">
                    <a16:creationId xmlns:a16="http://schemas.microsoft.com/office/drawing/2014/main" id="{7DC83F23-4CC2-8A54-A80E-DF9FF9795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0826" y="4118021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226EB87-6DB7-147E-8289-C291A8801BDE}"/>
              </a:ext>
            </a:extLst>
          </p:cNvPr>
          <p:cNvSpPr txBox="1"/>
          <p:nvPr/>
        </p:nvSpPr>
        <p:spPr>
          <a:xfrm>
            <a:off x="5431826" y="5775525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思想气泡: 云 16">
                <a:extLst>
                  <a:ext uri="{FF2B5EF4-FFF2-40B4-BE49-F238E27FC236}">
                    <a16:creationId xmlns:a16="http://schemas.microsoft.com/office/drawing/2014/main" id="{DC922A90-A1AF-0D3E-A53C-058E6F77031E}"/>
                  </a:ext>
                </a:extLst>
              </p:cNvPr>
              <p:cNvSpPr/>
              <p:nvPr/>
            </p:nvSpPr>
            <p:spPr>
              <a:xfrm>
                <a:off x="6199120" y="4077796"/>
                <a:ext cx="4593205" cy="1573859"/>
              </a:xfrm>
              <a:prstGeom prst="cloudCallout">
                <a:avLst>
                  <a:gd name="adj1" fmla="val -63078"/>
                  <a:gd name="adj2" fmla="val 44185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NO, assuming </a:t>
                </a:r>
                <a:r>
                  <a:rPr lang="en-US" altLang="zh-CN" b="1" dirty="0"/>
                  <a:t>NP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 err="1"/>
                  <a:t>coNP</a:t>
                </a:r>
                <a:r>
                  <a:rPr lang="en-US" altLang="zh-CN" dirty="0"/>
                  <a:t> and witness encryption [ILW23]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思想气泡: 云 16">
                <a:extLst>
                  <a:ext uri="{FF2B5EF4-FFF2-40B4-BE49-F238E27FC236}">
                    <a16:creationId xmlns:a16="http://schemas.microsoft.com/office/drawing/2014/main" id="{DC922A90-A1AF-0D3E-A53C-058E6F770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20" y="4077796"/>
                <a:ext cx="4593205" cy="1573859"/>
              </a:xfrm>
              <a:prstGeom prst="cloudCallout">
                <a:avLst>
                  <a:gd name="adj1" fmla="val -63078"/>
                  <a:gd name="adj2" fmla="val 4418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57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AD7B-FCE0-0AFA-2483-46EAA8D6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Result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68419-0174-8531-EFBD-63310D9E1D3F}"/>
              </a:ext>
            </a:extLst>
          </p:cNvPr>
          <p:cNvGrpSpPr/>
          <p:nvPr/>
        </p:nvGrpSpPr>
        <p:grpSpPr>
          <a:xfrm>
            <a:off x="7089041" y="2013227"/>
            <a:ext cx="2995372" cy="1415773"/>
            <a:chOff x="7397785" y="1881454"/>
            <a:chExt cx="2995372" cy="1415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/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Avoid 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>
                      <a:solidFill>
                        <a:schemeClr val="accent1"/>
                      </a:solidFill>
                    </a:rPr>
                    <a:t>FZPP</a:t>
                  </a:r>
                  <a:r>
                    <a:rPr lang="en-US" sz="3600" baseline="30000" dirty="0">
                      <a:solidFill>
                        <a:schemeClr val="accent1"/>
                      </a:solidFill>
                    </a:rPr>
                    <a:t>NP</a:t>
                  </a:r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6329" t="-13462" r="-2110" b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938AA9-EEFD-BF60-E1D5-BCF277A15003}"/>
                </a:ext>
              </a:extLst>
            </p:cNvPr>
            <p:cNvSpPr txBox="1"/>
            <p:nvPr/>
          </p:nvSpPr>
          <p:spPr>
            <a:xfrm>
              <a:off x="7552381" y="1881454"/>
              <a:ext cx="268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“Pick random string; check it’s not in range”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28098D-B0A8-DF12-3A74-5FE162581486}"/>
              </a:ext>
            </a:extLst>
          </p:cNvPr>
          <p:cNvGrpSpPr/>
          <p:nvPr/>
        </p:nvGrpSpPr>
        <p:grpSpPr>
          <a:xfrm>
            <a:off x="2502548" y="1964189"/>
            <a:ext cx="3321055" cy="1636960"/>
            <a:chOff x="1221185" y="1882957"/>
            <a:chExt cx="3321055" cy="16369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739A28-5453-A35E-DD55-29E3F70D5765}"/>
                </a:ext>
              </a:extLst>
            </p:cNvPr>
            <p:cNvGrpSpPr/>
            <p:nvPr/>
          </p:nvGrpSpPr>
          <p:grpSpPr>
            <a:xfrm>
              <a:off x="1221185" y="1882957"/>
              <a:ext cx="2675669" cy="1388615"/>
              <a:chOff x="1221185" y="1853571"/>
              <a:chExt cx="2675669" cy="13886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32D491-BB47-B94C-5C4F-2488E66AD229}"/>
                  </a:ext>
                </a:extLst>
              </p:cNvPr>
              <p:cNvSpPr txBox="1"/>
              <p:nvPr/>
            </p:nvSpPr>
            <p:spPr>
              <a:xfrm>
                <a:off x="1445226" y="1853571"/>
                <a:ext cx="1953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“Output a random string”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/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/>
                      <a:t>Avoid </a:t>
                    </a:r>
                    <a14:m>
                      <m:oMath xmlns:m="http://schemas.openxmlformats.org/officeDocument/2006/math"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>
                        <a:solidFill>
                          <a:schemeClr val="accent1"/>
                        </a:solidFill>
                      </a:rPr>
                      <a:t>FBPP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109" t="-13462" r="-6161" b="-3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/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(Works except 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763" t="-370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E6CEE03F-CDDD-66EF-21E3-9AA7406FD52A}"/>
              </a:ext>
            </a:extLst>
          </p:cNvPr>
          <p:cNvGrpSpPr/>
          <p:nvPr/>
        </p:nvGrpSpPr>
        <p:grpSpPr>
          <a:xfrm>
            <a:off x="2726589" y="3710833"/>
            <a:ext cx="3764110" cy="2957134"/>
            <a:chOff x="988856" y="4011516"/>
            <a:chExt cx="3764110" cy="2957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40">
                  <a:extLst>
                    <a:ext uri="{FF2B5EF4-FFF2-40B4-BE49-F238E27FC236}">
                      <a16:creationId xmlns:a16="http://schemas.microsoft.com/office/drawing/2014/main" id="{852D07C4-9E4B-174B-BFA8-D080FD467754}"/>
                    </a:ext>
                  </a:extLst>
                </p:cNvPr>
                <p:cNvSpPr txBox="1"/>
                <p:nvPr/>
              </p:nvSpPr>
              <p:spPr>
                <a:xfrm>
                  <a:off x="1423528" y="5152768"/>
                  <a:ext cx="3329438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Is Avoid in </a:t>
                  </a:r>
                  <a:r>
                    <a:rPr lang="en-US" sz="2800" dirty="0">
                      <a:solidFill>
                        <a:schemeClr val="accent1"/>
                      </a:solidFill>
                    </a:rPr>
                    <a:t>FP</a:t>
                  </a:r>
                  <a:r>
                    <a:rPr lang="en-US" altLang="zh-CN" sz="2800" dirty="0"/>
                    <a:t>?</a:t>
                  </a:r>
                </a:p>
                <a:p>
                  <a:r>
                    <a:rPr lang="en-US" altLang="zh-CN" sz="2800" dirty="0"/>
                    <a:t>Where is Avoid??</a:t>
                  </a:r>
                </a:p>
                <a:p>
                  <a:r>
                    <a:rPr lang="en-US" altLang="zh-CN" sz="2800" dirty="0"/>
                    <a:t>What about </a:t>
                  </a:r>
                  <a14:m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a14:m>
                  <a:r>
                    <a:rPr lang="en-US" altLang="zh-CN" sz="2800" dirty="0"/>
                    <a:t>-Avoid?</a:t>
                  </a:r>
                </a:p>
                <a:p>
                  <a:r>
                    <a:rPr lang="en-US" altLang="zh-CN" sz="2800" dirty="0"/>
                    <a:t>Is Avoid in </a:t>
                  </a:r>
                  <a:r>
                    <a:rPr lang="en-US" altLang="zh-CN" sz="2800" dirty="0">
                      <a:solidFill>
                        <a:schemeClr val="accent1"/>
                      </a:solidFill>
                    </a:rPr>
                    <a:t>FP</a:t>
                  </a:r>
                  <a:r>
                    <a:rPr lang="en-US" altLang="zh-CN" sz="2800" baseline="30000" dirty="0">
                      <a:solidFill>
                        <a:schemeClr val="accent1"/>
                      </a:solidFill>
                    </a:rPr>
                    <a:t>NP</a:t>
                  </a:r>
                  <a:r>
                    <a:rPr lang="en-US" altLang="zh-CN" sz="2800" dirty="0"/>
                    <a:t>?</a:t>
                  </a:r>
                  <a:endParaRPr lang="en-US" sz="2800" baseline="30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40">
                  <a:extLst>
                    <a:ext uri="{FF2B5EF4-FFF2-40B4-BE49-F238E27FC236}">
                      <a16:creationId xmlns:a16="http://schemas.microsoft.com/office/drawing/2014/main" id="{852D07C4-9E4B-174B-BFA8-D080FD467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3528" y="5152768"/>
                  <a:ext cx="3329438" cy="1815882"/>
                </a:xfrm>
                <a:prstGeom prst="rect">
                  <a:avLst/>
                </a:prstGeom>
                <a:blipFill>
                  <a:blip r:embed="rId11"/>
                  <a:stretch>
                    <a:fillRect l="-3846" t="-3356" r="-2564" b="-87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4B1FAF2D-0E71-9AEB-693F-EF39F35D114E}"/>
                </a:ext>
              </a:extLst>
            </p:cNvPr>
            <p:cNvGrpSpPr/>
            <p:nvPr/>
          </p:nvGrpSpPr>
          <p:grpSpPr>
            <a:xfrm>
              <a:off x="988856" y="4011516"/>
              <a:ext cx="3139131" cy="954107"/>
              <a:chOff x="530826" y="4098168"/>
              <a:chExt cx="3139131" cy="954107"/>
            </a:xfrm>
          </p:grpSpPr>
          <p:sp>
            <p:nvSpPr>
              <p:cNvPr id="10" name="TextBox 39">
                <a:extLst>
                  <a:ext uri="{FF2B5EF4-FFF2-40B4-BE49-F238E27FC236}">
                    <a16:creationId xmlns:a16="http://schemas.microsoft.com/office/drawing/2014/main" id="{39F4D515-2827-7CF5-0724-EB03F0422E38}"/>
                  </a:ext>
                </a:extLst>
              </p:cNvPr>
              <p:cNvSpPr txBox="1"/>
              <p:nvPr/>
            </p:nvSpPr>
            <p:spPr>
              <a:xfrm>
                <a:off x="1423528" y="4098168"/>
                <a:ext cx="22464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Derandomize algos above?</a:t>
                </a:r>
              </a:p>
            </p:txBody>
          </p:sp>
          <p:pic>
            <p:nvPicPr>
              <p:cNvPr id="11" name="Graphic 42" descr="Help">
                <a:extLst>
                  <a:ext uri="{FF2B5EF4-FFF2-40B4-BE49-F238E27FC236}">
                    <a16:creationId xmlns:a16="http://schemas.microsoft.com/office/drawing/2014/main" id="{7DC83F23-4CC2-8A54-A80E-DF9FF9795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30826" y="4118021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6226EB87-6DB7-147E-8289-C291A8801BDE}"/>
              </a:ext>
            </a:extLst>
          </p:cNvPr>
          <p:cNvSpPr txBox="1"/>
          <p:nvPr/>
        </p:nvSpPr>
        <p:spPr>
          <a:xfrm>
            <a:off x="5224786" y="6117993"/>
            <a:ext cx="513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思想气泡: 云 8">
                <a:extLst>
                  <a:ext uri="{FF2B5EF4-FFF2-40B4-BE49-F238E27FC236}">
                    <a16:creationId xmlns:a16="http://schemas.microsoft.com/office/drawing/2014/main" id="{6BD70F41-9F59-7427-A502-858283B4DAE4}"/>
                  </a:ext>
                </a:extLst>
              </p:cNvPr>
              <p:cNvSpPr/>
              <p:nvPr/>
            </p:nvSpPr>
            <p:spPr>
              <a:xfrm>
                <a:off x="6693181" y="4306669"/>
                <a:ext cx="5266208" cy="1573859"/>
              </a:xfrm>
              <a:prstGeom prst="cloudCallout">
                <a:avLst>
                  <a:gd name="adj1" fmla="val -65566"/>
                  <a:gd name="adj2" fmla="val 52594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Under non-standard but plausible assumptions,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-Avoid does not have “</a:t>
                </a:r>
                <a:r>
                  <a:rPr lang="en-US" altLang="zh-CN" b="1" dirty="0"/>
                  <a:t>non-deterministic search algorithms</a:t>
                </a:r>
                <a:r>
                  <a:rPr lang="en-US" altLang="zh-CN" dirty="0"/>
                  <a:t>” for weak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 [CL24]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思想气泡: 云 8">
                <a:extLst>
                  <a:ext uri="{FF2B5EF4-FFF2-40B4-BE49-F238E27FC236}">
                    <a16:creationId xmlns:a16="http://schemas.microsoft.com/office/drawing/2014/main" id="{6BD70F41-9F59-7427-A502-858283B4D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3181" y="4306669"/>
                <a:ext cx="5266208" cy="1573859"/>
              </a:xfrm>
              <a:prstGeom prst="cloudCallout">
                <a:avLst>
                  <a:gd name="adj1" fmla="val -65566"/>
                  <a:gd name="adj2" fmla="val 52594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3461B35-70A3-7A5A-98C0-FBB8EDE2543D}"/>
              </a:ext>
            </a:extLst>
          </p:cNvPr>
          <p:cNvSpPr txBox="1"/>
          <p:nvPr/>
        </p:nvSpPr>
        <p:spPr>
          <a:xfrm>
            <a:off x="4923885" y="4886886"/>
            <a:ext cx="60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❌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6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BCCE5-F7C9-AF61-6B89-7569480E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Remote Point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DDEE420-7316-F42B-E652-37768448B80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2791434"/>
                  </p:ext>
                </p:extLst>
              </p:nvPr>
            </p:nvGraphicFramePr>
            <p:xfrm>
              <a:off x="2589213" y="2133600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(RPP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baseline="-2500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Given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/>
                            <a:t>, output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that is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altLang="zh-CN" dirty="0"/>
                            <a:t>-far (in Hamming distance) from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 for every</a:t>
                          </a:r>
                          <a:r>
                            <a:rPr lang="en-US" altLang="zh-CN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DDEE420-7316-F42B-E652-37768448B80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2791434"/>
                  </p:ext>
                </p:extLst>
              </p:nvPr>
            </p:nvGraphicFramePr>
            <p:xfrm>
              <a:off x="2589213" y="2133600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8197" r="-68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62857" r="-68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7D4E4A54-701B-3DB8-A981-C2BF0766FB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694713"/>
                  </p:ext>
                </p:extLst>
              </p:nvPr>
            </p:nvGraphicFramePr>
            <p:xfrm>
              <a:off x="2589212" y="3429000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-RPP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baseline="-25000" smtClean="0">
                                  <a:latin typeface="Cambria Math" panose="02040503050406030204" pitchFamily="18" charset="0"/>
                                </a:rPr>
                                <m:t>𝜺</m:t>
                              </m:r>
                            </m:oMath>
                          </a14:m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Given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-circuit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/>
                            <a:t>, output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that is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altLang="zh-CN" dirty="0"/>
                            <a:t>-far (in Hamming distance) from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 for every</a:t>
                          </a:r>
                          <a:r>
                            <a:rPr lang="en-US" altLang="zh-CN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baseline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7D4E4A54-701B-3DB8-A981-C2BF0766FB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694713"/>
                  </p:ext>
                </p:extLst>
              </p:nvPr>
            </p:nvGraphicFramePr>
            <p:xfrm>
              <a:off x="2589212" y="3429000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8197" r="-68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62264" r="-68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思想气泡: 云 2">
                <a:extLst>
                  <a:ext uri="{FF2B5EF4-FFF2-40B4-BE49-F238E27FC236}">
                    <a16:creationId xmlns:a16="http://schemas.microsoft.com/office/drawing/2014/main" id="{7F93B279-ED37-B925-E861-AAB8ECB2DEF1}"/>
                  </a:ext>
                </a:extLst>
              </p:cNvPr>
              <p:cNvSpPr/>
              <p:nvPr/>
            </p:nvSpPr>
            <p:spPr>
              <a:xfrm>
                <a:off x="6998785" y="570230"/>
                <a:ext cx="4505827" cy="1417320"/>
              </a:xfrm>
              <a:prstGeom prst="cloudCallout">
                <a:avLst>
                  <a:gd name="adj1" fmla="val -56856"/>
                  <a:gd name="adj2" fmla="val 8990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b="0" dirty="0"/>
                  <a:t>Random string suffices </a:t>
                </a:r>
                <a:r>
                  <a:rPr lang="en-US" altLang="zh-CN" dirty="0"/>
                  <a:t>when</a:t>
                </a:r>
                <a:endParaRPr lang="en-US" altLang="zh-CN" sz="1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思想气泡: 云 2">
                <a:extLst>
                  <a:ext uri="{FF2B5EF4-FFF2-40B4-BE49-F238E27FC236}">
                    <a16:creationId xmlns:a16="http://schemas.microsoft.com/office/drawing/2014/main" id="{7F93B279-ED37-B925-E861-AAB8ECB2D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785" y="570230"/>
                <a:ext cx="4505827" cy="1417320"/>
              </a:xfrm>
              <a:prstGeom prst="cloudCallout">
                <a:avLst>
                  <a:gd name="adj1" fmla="val -56856"/>
                  <a:gd name="adj2" fmla="val 8990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22A696-FB49-F883-5362-E51AB466A299}"/>
                  </a:ext>
                </a:extLst>
              </p:cNvPr>
              <p:cNvSpPr txBox="1"/>
              <p:nvPr/>
            </p:nvSpPr>
            <p:spPr>
              <a:xfrm>
                <a:off x="2589213" y="4732020"/>
                <a:ext cx="810084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Originally defined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000" dirty="0"/>
                  <a:t> = </a:t>
                </a:r>
                <a:r>
                  <a:rPr lang="en-US" altLang="zh-CN" sz="2000" b="1" dirty="0"/>
                  <a:t>XOR </a:t>
                </a:r>
                <a:r>
                  <a:rPr lang="en-US" altLang="zh-CN" sz="2000" dirty="0"/>
                  <a:t>(</a:t>
                </a:r>
                <a:r>
                  <a:rPr lang="en-US" altLang="zh-CN" sz="2000" b="1" dirty="0"/>
                  <a:t>GF</a:t>
                </a:r>
                <a:r>
                  <a:rPr lang="en-US" altLang="zh-CN" sz="2000" dirty="0"/>
                  <a:t>(2)-linear functions)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[APY09]</a:t>
                </a:r>
                <a:r>
                  <a:rPr lang="en-US" altLang="zh-CN" sz="2000" dirty="0"/>
                  <a:t>: (Conceptually) An intermediate problem towards rigid matrices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[AS10]</a:t>
                </a:r>
                <a:r>
                  <a:rPr lang="en-US" altLang="zh-CN" sz="2000" dirty="0"/>
                  <a:t>: Implies “help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function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circuit lower bounds”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/>
                  <a:t>[CHLR23]</a:t>
                </a:r>
                <a:r>
                  <a:rPr lang="en-US" altLang="zh-CN" sz="2000" dirty="0"/>
                  <a:t>: Reduces to </a:t>
                </a:r>
                <a:r>
                  <a:rPr lang="en-US" altLang="zh-CN" sz="2000" b="1" dirty="0"/>
                  <a:t>Avoid</a:t>
                </a:r>
                <a:r>
                  <a:rPr lang="en-US" altLang="zh-CN" sz="2000" dirty="0"/>
                  <a:t> for general circuits, unclear for </a:t>
                </a:r>
                <a:r>
                  <a:rPr lang="en-US" altLang="zh-CN" sz="2000" b="1" dirty="0"/>
                  <a:t>weak classes </a:t>
                </a:r>
                <a:r>
                  <a:rPr lang="en-US" altLang="zh-CN" sz="2000" dirty="0"/>
                  <a:t>such as depth-3 </a:t>
                </a:r>
                <a:r>
                  <a:rPr lang="en-US" altLang="zh-CN" sz="2000" b="1" dirty="0"/>
                  <a:t>AC</a:t>
                </a:r>
                <a:r>
                  <a:rPr lang="en-US" altLang="zh-CN" sz="2000" baseline="30000" dirty="0"/>
                  <a:t>0</a:t>
                </a:r>
                <a:r>
                  <a:rPr lang="en-US" altLang="zh-CN" sz="2000" dirty="0"/>
                  <a:t> </a:t>
                </a:r>
                <a:r>
                  <a:rPr lang="en-US" altLang="zh-CN" sz="2000" b="1" dirty="0"/>
                  <a:t> </a:t>
                </a:r>
                <a:endParaRPr lang="zh-CN" altLang="en-US" sz="2000" baseline="30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22A696-FB49-F883-5362-E51AB466A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3" y="4732020"/>
                <a:ext cx="8100846" cy="1631216"/>
              </a:xfrm>
              <a:prstGeom prst="rect">
                <a:avLst/>
              </a:prstGeom>
              <a:blipFill>
                <a:blip r:embed="rId8"/>
                <a:stretch>
                  <a:fillRect l="-828" t="-1866" r="-602" b="-5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65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3AEEF-A82A-25A4-74E9-61E5DE40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11E2C-6F36-48B8-D2E4-4603ECD0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21568"/>
            <a:ext cx="940627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1.</a:t>
            </a:r>
            <a:r>
              <a:rPr lang="en-US" altLang="zh-CN" sz="2400" b="1" dirty="0"/>
              <a:t>  </a:t>
            </a:r>
            <a:r>
              <a:rPr lang="en-US" altLang="zh-CN" sz="2400" dirty="0"/>
              <a:t>Background: Explicit Constructions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2.  </a:t>
            </a:r>
            <a:r>
              <a:rPr lang="en-US" altLang="zh-CN" sz="2400" b="1" dirty="0"/>
              <a:t>[ILW23]: Hardness for Explicit Constructions from Witness Encryption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3.  </a:t>
            </a:r>
            <a:r>
              <a:rPr lang="en-US" altLang="zh-CN" sz="2400" dirty="0"/>
              <a:t>[CL24]: Stronger Hardness from Lattice-Based Cryptography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4. </a:t>
            </a:r>
            <a:r>
              <a:rPr lang="en-US" altLang="zh-CN" sz="2400" dirty="0"/>
              <a:t> Open Problems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820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9D920B-C24C-BBCC-0D35-652C2F9B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3">
                <a:extLst>
                  <a:ext uri="{FF2B5EF4-FFF2-40B4-BE49-F238E27FC236}">
                    <a16:creationId xmlns:a16="http://schemas.microsoft.com/office/drawing/2014/main" id="{FE2587BF-509A-5D79-9480-B867D16EE7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6750388"/>
                  </p:ext>
                </p:extLst>
              </p:nvPr>
            </p:nvGraphicFramePr>
            <p:xfrm>
              <a:off x="2589212" y="1905000"/>
              <a:ext cx="8915400" cy="7366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1 ([ILW23])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Assuming </a:t>
                          </a:r>
                          <a:r>
                            <a:rPr lang="en-US" altLang="zh-CN" b="1" dirty="0"/>
                            <a:t>NP</a:t>
                          </a:r>
                          <a:r>
                            <a:rPr lang="en-US" altLang="zh-CN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lang="en-US" altLang="zh-CN" dirty="0"/>
                            <a:t> </a:t>
                          </a:r>
                          <a:r>
                            <a:rPr lang="en-US" altLang="zh-CN" b="1" dirty="0"/>
                            <a:t>coNP</a:t>
                          </a:r>
                          <a:r>
                            <a:rPr lang="en-US" altLang="zh-CN" dirty="0"/>
                            <a:t> and sub-exponentially secure </a:t>
                          </a:r>
                          <a:r>
                            <a:rPr lang="en-US" altLang="zh-CN" i="1" dirty="0"/>
                            <a:t>witness encryption </a:t>
                          </a:r>
                          <a:r>
                            <a:rPr lang="en-US" altLang="zh-CN" dirty="0"/>
                            <a:t>exists, then Avoid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</m:oMath>
                          </a14:m>
                          <a:r>
                            <a:rPr lang="en-US" altLang="zh-CN" dirty="0"/>
                            <a:t> </a:t>
                          </a:r>
                          <a:r>
                            <a:rPr lang="en-US" altLang="zh-CN" b="1" dirty="0"/>
                            <a:t>FP</a:t>
                          </a:r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3">
                <a:extLst>
                  <a:ext uri="{FF2B5EF4-FFF2-40B4-BE49-F238E27FC236}">
                    <a16:creationId xmlns:a16="http://schemas.microsoft.com/office/drawing/2014/main" id="{FE2587BF-509A-5D79-9480-B867D16EE76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6750388"/>
                  </p:ext>
                </p:extLst>
              </p:nvPr>
            </p:nvGraphicFramePr>
            <p:xfrm>
              <a:off x="2589212" y="1905000"/>
              <a:ext cx="8915400" cy="7366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1 ([ILW23])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8" t="-108197" r="-68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内容占位符 3">
                <a:extLst>
                  <a:ext uri="{FF2B5EF4-FFF2-40B4-BE49-F238E27FC236}">
                    <a16:creationId xmlns:a16="http://schemas.microsoft.com/office/drawing/2014/main" id="{208D5742-BB1A-A48A-93E7-433F2B5FD8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3329661"/>
                  </p:ext>
                </p:extLst>
              </p:nvPr>
            </p:nvGraphicFramePr>
            <p:xfrm>
              <a:off x="2589212" y="2995863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2 ([ILW23])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Assuming </a:t>
                          </a:r>
                          <a:r>
                            <a:rPr lang="en-US" altLang="zh-CN" b="1" dirty="0"/>
                            <a:t>NP</a:t>
                          </a:r>
                          <a:r>
                            <a:rPr lang="en-US" altLang="zh-CN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⊈</m:t>
                              </m:r>
                            </m:oMath>
                          </a14:m>
                          <a:r>
                            <a:rPr lang="en-US" altLang="zh-CN" dirty="0"/>
                            <a:t> </a:t>
                          </a:r>
                          <a:r>
                            <a:rPr lang="en-US" altLang="zh-CN" dirty="0" err="1"/>
                            <a:t>i.o.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b="1" dirty="0" err="1"/>
                            <a:t>coAM</a:t>
                          </a:r>
                          <a:r>
                            <a:rPr lang="en-US" altLang="zh-CN" dirty="0"/>
                            <a:t> and sub-exponentially secure </a:t>
                          </a:r>
                          <a:r>
                            <a:rPr lang="en-US" altLang="zh-CN" i="1" dirty="0"/>
                            <a:t>witness encryption </a:t>
                          </a:r>
                          <a:r>
                            <a:rPr lang="en-US" altLang="zh-CN" dirty="0"/>
                            <a:t>exists, then Avoid</a:t>
                          </a:r>
                          <a:r>
                            <a:rPr lang="en-US" altLang="zh-CN" baseline="0" dirty="0"/>
                            <a:t> cannot be solved by polynomial-time algorithms with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 calls to a “circuit-inversion oracle”.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内容占位符 3">
                <a:extLst>
                  <a:ext uri="{FF2B5EF4-FFF2-40B4-BE49-F238E27FC236}">
                    <a16:creationId xmlns:a16="http://schemas.microsoft.com/office/drawing/2014/main" id="{208D5742-BB1A-A48A-93E7-433F2B5FD8D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73329661"/>
                  </p:ext>
                </p:extLst>
              </p:nvPr>
            </p:nvGraphicFramePr>
            <p:xfrm>
              <a:off x="2589212" y="2995863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2 ([ILW23])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8" t="-62264" r="-68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2" descr="橘色对勾元素素材下载-正版素材401713115-摄图网">
            <a:extLst>
              <a:ext uri="{FF2B5EF4-FFF2-40B4-BE49-F238E27FC236}">
                <a16:creationId xmlns:a16="http://schemas.microsoft.com/office/drawing/2014/main" id="{4A206ED4-FA0C-514A-DC49-5898E97E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125" r="90000">
                        <a14:foregroundMark x1="9125" y1="50250" x2="9125" y2="5025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08" y="1544439"/>
            <a:ext cx="1075386" cy="10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709884F-6772-28C9-7A91-3023A1681B87}"/>
              </a:ext>
            </a:extLst>
          </p:cNvPr>
          <p:cNvSpPr txBox="1"/>
          <p:nvPr/>
        </p:nvSpPr>
        <p:spPr>
          <a:xfrm>
            <a:off x="2589212" y="448777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Theorem 2 implies the unprovability of “dual weak PHP” in bounded arithmetic (fragments of </a:t>
            </a:r>
            <a:r>
              <a:rPr lang="en-US" altLang="zh-CN" dirty="0" err="1"/>
              <a:t>Peano</a:t>
            </a:r>
            <a:r>
              <a:rPr lang="en-US" altLang="zh-CN" dirty="0"/>
              <a:t> that corresponds to complexity classes).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1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C530-A5F8-557E-EE3C-A46AC9AD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Encryption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2ABCD-1C1B-0C79-ACA5-CEE703D560E7}"/>
              </a:ext>
            </a:extLst>
          </p:cNvPr>
          <p:cNvSpPr txBox="1"/>
          <p:nvPr/>
        </p:nvSpPr>
        <p:spPr>
          <a:xfrm>
            <a:off x="6282200" y="673553"/>
            <a:ext cx="187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[GGSW ‘13]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47F6C6-B4A7-BA4C-7EFF-8907C37625A0}"/>
                  </a:ext>
                </a:extLst>
              </p:cNvPr>
              <p:cNvSpPr txBox="1"/>
              <p:nvPr/>
            </p:nvSpPr>
            <p:spPr>
              <a:xfrm>
                <a:off x="1514169" y="1854497"/>
                <a:ext cx="46707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Fix a language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NP </a:t>
                </a:r>
                <a:r>
                  <a:rPr lang="en-US" altLang="zh-CN" sz="2400" dirty="0"/>
                  <a:t>(e.g.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 SAT)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047F6C6-B4A7-BA4C-7EFF-8907C3762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169" y="1854497"/>
                <a:ext cx="4670766" cy="461665"/>
              </a:xfrm>
              <a:prstGeom prst="rect">
                <a:avLst/>
              </a:prstGeom>
              <a:blipFill>
                <a:blip r:embed="rId3"/>
                <a:stretch>
                  <a:fillRect l="-1956" t="-10526" r="-1043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Encryption">
            <a:extLst>
              <a:ext uri="{FF2B5EF4-FFF2-40B4-BE49-F238E27FC236}">
                <a16:creationId xmlns:a16="http://schemas.microsoft.com/office/drawing/2014/main" id="{F630436B-68CA-5C68-7700-DE58DFE25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820" r="18313" b="1203"/>
          <a:stretch/>
        </p:blipFill>
        <p:spPr bwMode="auto">
          <a:xfrm>
            <a:off x="1514169" y="3051077"/>
            <a:ext cx="445641" cy="452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w Decryption Tool Available for Cry128 Strain of CryptON Ransomware ...">
            <a:extLst>
              <a:ext uri="{FF2B5EF4-FFF2-40B4-BE49-F238E27FC236}">
                <a16:creationId xmlns:a16="http://schemas.microsoft.com/office/drawing/2014/main" id="{9CA718DE-86FD-58DC-2382-0420EDE25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7" r="5739"/>
          <a:stretch/>
        </p:blipFill>
        <p:spPr bwMode="auto">
          <a:xfrm>
            <a:off x="1514169" y="3819765"/>
            <a:ext cx="435389" cy="45228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6B13D1C-75DE-B391-9270-C75E253E114A}"/>
                  </a:ext>
                </a:extLst>
              </p:cNvPr>
              <p:cNvSpPr txBox="1"/>
              <p:nvPr/>
            </p:nvSpPr>
            <p:spPr>
              <a:xfrm>
                <a:off x="1949558" y="3035429"/>
                <a:ext cx="2460610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Enc(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2400" dirty="0"/>
                  <a:t>)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endParaRPr lang="en-US" altLang="zh-CN" sz="2400" i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6B13D1C-75DE-B391-9270-C75E253E1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558" y="3035429"/>
                <a:ext cx="2460610" cy="478977"/>
              </a:xfrm>
              <a:prstGeom prst="rect">
                <a:avLst/>
              </a:prstGeom>
              <a:blipFill>
                <a:blip r:embed="rId6"/>
                <a:stretch>
                  <a:fillRect l="-3970" t="-6329" b="-27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E3AE21-378C-716C-5E5F-8B45643B7105}"/>
                  </a:ext>
                </a:extLst>
              </p:cNvPr>
              <p:cNvSpPr txBox="1"/>
              <p:nvPr/>
            </p:nvSpPr>
            <p:spPr>
              <a:xfrm>
                <a:off x="1949558" y="3808440"/>
                <a:ext cx="3000373" cy="47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Dec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zh-CN" sz="2400" dirty="0"/>
                  <a:t>)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E3AE21-378C-716C-5E5F-8B45643B7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558" y="3808440"/>
                <a:ext cx="3000373" cy="478977"/>
              </a:xfrm>
              <a:prstGeom prst="rect">
                <a:avLst/>
              </a:prstGeom>
              <a:blipFill>
                <a:blip r:embed="rId7"/>
                <a:stretch>
                  <a:fillRect l="-3252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BF4D38B-BBBA-1A04-18CA-B3C42EF6F739}"/>
                  </a:ext>
                </a:extLst>
              </p:cNvPr>
              <p:cNvSpPr txBox="1"/>
              <p:nvPr/>
            </p:nvSpPr>
            <p:spPr>
              <a:xfrm>
                <a:off x="5692363" y="2945986"/>
                <a:ext cx="49854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/>
                  <a:t>Correctness: </a:t>
                </a:r>
                <a:r>
                  <a:rPr lang="en-US" altLang="zh-CN" sz="20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i="1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is an </a:t>
                </a:r>
                <a:r>
                  <a:rPr lang="en-US" altLang="zh-CN" sz="2000" b="1" dirty="0"/>
                  <a:t>NP </a:t>
                </a:r>
                <a:r>
                  <a:rPr lang="en-US" altLang="zh-CN" sz="2000" dirty="0"/>
                  <a:t>witness, </a:t>
                </a:r>
              </a:p>
              <a:p>
                <a:r>
                  <a:rPr lang="en-US" altLang="zh-CN" sz="2000" dirty="0"/>
                  <a:t>then the decryption successes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BF4D38B-BBBA-1A04-18CA-B3C42EF6F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63" y="2945986"/>
                <a:ext cx="4985467" cy="707886"/>
              </a:xfrm>
              <a:prstGeom prst="rect">
                <a:avLst/>
              </a:prstGeom>
              <a:blipFill>
                <a:blip r:embed="rId8"/>
                <a:stretch>
                  <a:fillRect l="-1345" t="-4310" r="-244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19C127-D782-62D7-70FD-3B6711EE1A80}"/>
                  </a:ext>
                </a:extLst>
              </p:cNvPr>
              <p:cNvSpPr txBox="1"/>
              <p:nvPr/>
            </p:nvSpPr>
            <p:spPr>
              <a:xfrm>
                <a:off x="5692363" y="3931382"/>
                <a:ext cx="48077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/>
                  <a:t>Security: </a:t>
                </a:r>
                <a:r>
                  <a:rPr lang="en-US" altLang="zh-CN" sz="20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/>
                  <a:t>, then Enc(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altLang="zh-CN" sz="2000" dirty="0"/>
                  <a:t>)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Enc(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,1</m:t>
                    </m:r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2019C127-D782-62D7-70FD-3B6711EE1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63" y="3931382"/>
                <a:ext cx="4807791" cy="400110"/>
              </a:xfrm>
              <a:prstGeom prst="rect">
                <a:avLst/>
              </a:prstGeom>
              <a:blipFill>
                <a:blip r:embed="rId9"/>
                <a:stretch>
                  <a:fillRect l="-1396" t="-9091" r="-635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思想气泡: 云 17">
                <a:extLst>
                  <a:ext uri="{FF2B5EF4-FFF2-40B4-BE49-F238E27FC236}">
                    <a16:creationId xmlns:a16="http://schemas.microsoft.com/office/drawing/2014/main" id="{9244DB4B-F5B6-C698-A447-DB51F5FAD4E2}"/>
                  </a:ext>
                </a:extLst>
              </p:cNvPr>
              <p:cNvSpPr/>
              <p:nvPr/>
            </p:nvSpPr>
            <p:spPr>
              <a:xfrm>
                <a:off x="1012474" y="4922871"/>
                <a:ext cx="6276305" cy="1566929"/>
              </a:xfrm>
              <a:prstGeom prst="cloudCallout">
                <a:avLst>
                  <a:gd name="adj1" fmla="val 77740"/>
                  <a:gd name="adj2" fmla="val -82706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Subexp security: there exists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such that they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/>
                  <a:t>-indistinguishable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/>
                  <a:t>-size adversary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思想气泡: 云 17">
                <a:extLst>
                  <a:ext uri="{FF2B5EF4-FFF2-40B4-BE49-F238E27FC236}">
                    <a16:creationId xmlns:a16="http://schemas.microsoft.com/office/drawing/2014/main" id="{9244DB4B-F5B6-C698-A447-DB51F5FAD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74" y="4922871"/>
                <a:ext cx="6276305" cy="1566929"/>
              </a:xfrm>
              <a:prstGeom prst="cloudCallout">
                <a:avLst>
                  <a:gd name="adj1" fmla="val 77740"/>
                  <a:gd name="adj2" fmla="val -82706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CA824E1B-A4E8-36DF-E5D2-007747CFBBA8}"/>
              </a:ext>
            </a:extLst>
          </p:cNvPr>
          <p:cNvSpPr/>
          <p:nvPr/>
        </p:nvSpPr>
        <p:spPr>
          <a:xfrm>
            <a:off x="7739875" y="4842741"/>
            <a:ext cx="3872575" cy="4333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From well-founded </a:t>
            </a:r>
            <a:r>
              <a:rPr lang="en-US" altLang="zh-CN" dirty="0" err="1"/>
              <a:t>iO</a:t>
            </a:r>
            <a:r>
              <a:rPr lang="en-US" altLang="zh-CN" dirty="0"/>
              <a:t> [JLS21,JLS22]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9BC08FE-DA80-771D-30A8-359683FC5BBE}"/>
              </a:ext>
            </a:extLst>
          </p:cNvPr>
          <p:cNvSpPr/>
          <p:nvPr/>
        </p:nvSpPr>
        <p:spPr>
          <a:xfrm>
            <a:off x="7739875" y="5372479"/>
            <a:ext cx="3872575" cy="667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Lattice-based constructions [CVW18,VWW22,Tsa22]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858A2A0-1C82-7D69-BECA-467C8DC4386A}"/>
              </a:ext>
            </a:extLst>
          </p:cNvPr>
          <p:cNvSpPr/>
          <p:nvPr/>
        </p:nvSpPr>
        <p:spPr>
          <a:xfrm>
            <a:off x="7739874" y="6155945"/>
            <a:ext cx="38725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Generic-group model [BIOW20]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3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C819-A2B9-9153-216E-7D54E940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532D0-59FE-6023-3A11-C95FEC42E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5507" y="1841871"/>
                <a:ext cx="8392618" cy="35478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sz="3600" dirty="0"/>
                  <a:t> algorithm for Avoid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7200" dirty="0"/>
              </a:p>
              <a:p>
                <a:pPr marL="0" indent="0" algn="ctr">
                  <a:buNone/>
                </a:pPr>
                <a:r>
                  <a:rPr lang="en-US" sz="3600" dirty="0"/>
                  <a:t>Avoid(C) = y is a </a:t>
                </a:r>
                <a:r>
                  <a:rPr lang="en-US" sz="3600" dirty="0">
                    <a:solidFill>
                      <a:schemeClr val="accent1"/>
                    </a:solidFill>
                  </a:rPr>
                  <a:t>“proof” </a:t>
                </a:r>
                <a:r>
                  <a:rPr lang="en-US" sz="3600" dirty="0"/>
                  <a:t>that y is not in the range of 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7532D0-59FE-6023-3A11-C95FEC42E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507" y="1841871"/>
                <a:ext cx="8392618" cy="3547889"/>
              </a:xfrm>
              <a:blipFill>
                <a:blip r:embed="rId3"/>
                <a:stretch>
                  <a:fillRect l="-363" t="-2577" r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4E98955-4ED4-BC86-859A-6ABFADDF9804}"/>
              </a:ext>
            </a:extLst>
          </p:cNvPr>
          <p:cNvGrpSpPr/>
          <p:nvPr/>
        </p:nvGrpSpPr>
        <p:grpSpPr>
          <a:xfrm>
            <a:off x="3064542" y="5598209"/>
            <a:ext cx="6434547" cy="778009"/>
            <a:chOff x="2085507" y="5712509"/>
            <a:chExt cx="6434547" cy="7780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7F4ED0-B1DE-803C-5EB4-5D91135E6437}"/>
                </a:ext>
              </a:extLst>
            </p:cNvPr>
            <p:cNvSpPr txBox="1"/>
            <p:nvPr/>
          </p:nvSpPr>
          <p:spPr>
            <a:xfrm>
              <a:off x="3147878" y="5846544"/>
              <a:ext cx="5372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</a:rPr>
                <a:t>Should this have a short proof?</a:t>
              </a:r>
            </a:p>
          </p:txBody>
        </p:sp>
        <p:pic>
          <p:nvPicPr>
            <p:cNvPr id="7" name="Graphic 6" descr="Help">
              <a:extLst>
                <a:ext uri="{FF2B5EF4-FFF2-40B4-BE49-F238E27FC236}">
                  <a16:creationId xmlns:a16="http://schemas.microsoft.com/office/drawing/2014/main" id="{A1D11FD7-8611-2D26-3C46-52E020DAB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5507" y="5712509"/>
              <a:ext cx="778009" cy="77800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4112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3337-D0E3-9FC7-ECCA-A3B4852D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Theorem 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506148-7F30-8C59-7BFE-5078BCA43A9A}"/>
              </a:ext>
            </a:extLst>
          </p:cNvPr>
          <p:cNvGrpSpPr/>
          <p:nvPr/>
        </p:nvGrpSpPr>
        <p:grpSpPr>
          <a:xfrm>
            <a:off x="1883033" y="2255689"/>
            <a:ext cx="8276846" cy="2346621"/>
            <a:chOff x="1612322" y="1830718"/>
            <a:chExt cx="8276846" cy="23466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E2B3DB-C21F-E0BF-6007-9923A5E1A1EC}"/>
                </a:ext>
              </a:extLst>
            </p:cNvPr>
            <p:cNvSpPr txBox="1"/>
            <p:nvPr/>
          </p:nvSpPr>
          <p:spPr>
            <a:xfrm>
              <a:off x="1714357" y="1830718"/>
              <a:ext cx="29717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Subexp</a:t>
              </a:r>
              <a:r>
                <a:rPr lang="en-US" sz="2800" dirty="0"/>
                <a:t>-secure </a:t>
              </a:r>
              <a:r>
                <a:rPr lang="en-US" altLang="zh-CN" sz="2800" dirty="0"/>
                <a:t>WE</a:t>
              </a:r>
              <a:r>
                <a:rPr lang="en-US" sz="2800" dirty="0"/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0E0E6F-B3B5-AB36-EDBA-98D8BACCEB65}"/>
                </a:ext>
              </a:extLst>
            </p:cNvPr>
            <p:cNvSpPr txBox="1"/>
            <p:nvPr/>
          </p:nvSpPr>
          <p:spPr>
            <a:xfrm>
              <a:off x="2828957" y="2275890"/>
              <a:ext cx="5677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/>
                <a:t>+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34ED1C-9C98-3943-5BFE-535648171A4D}"/>
                </a:ext>
              </a:extLst>
            </p:cNvPr>
            <p:cNvSpPr txBox="1"/>
            <p:nvPr/>
          </p:nvSpPr>
          <p:spPr>
            <a:xfrm>
              <a:off x="1612322" y="3223232"/>
              <a:ext cx="282218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Deterministic algo</a:t>
              </a:r>
            </a:p>
            <a:p>
              <a:pPr algn="ctr"/>
              <a:r>
                <a:rPr lang="en-US" sz="2800" dirty="0"/>
                <a:t> for Avoid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EF3080-649B-8DF3-B43E-A6A52FD9583E}"/>
                    </a:ext>
                  </a:extLst>
                </p:cNvPr>
                <p:cNvSpPr txBox="1"/>
                <p:nvPr/>
              </p:nvSpPr>
              <p:spPr>
                <a:xfrm>
                  <a:off x="5162090" y="2026403"/>
                  <a:ext cx="1867819" cy="16312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0" b="0" i="1" smtClean="0">
                            <a:latin typeface="Cambria Math" panose="02040503050406030204" pitchFamily="18" charset="0"/>
                          </a:rPr>
                          <m:t>⇒ </m:t>
                        </m:r>
                      </m:oMath>
                    </m:oMathPara>
                  </a14:m>
                  <a:endParaRPr lang="en-US" sz="10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DEF3080-649B-8DF3-B43E-A6A52FD958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2090" y="2026403"/>
                  <a:ext cx="1867819" cy="1631216"/>
                </a:xfrm>
                <a:prstGeom prst="rect">
                  <a:avLst/>
                </a:prstGeom>
                <a:blipFill>
                  <a:blip r:embed="rId5"/>
                  <a:stretch>
                    <a:fillRect l="-5405" t="-3876" r="-20946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DB6519-2B3A-9CB4-A8C9-D147A7010D89}"/>
                </a:ext>
              </a:extLst>
            </p:cNvPr>
            <p:cNvSpPr txBox="1"/>
            <p:nvPr/>
          </p:nvSpPr>
          <p:spPr>
            <a:xfrm>
              <a:off x="7757494" y="2576901"/>
              <a:ext cx="2131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</a:rPr>
                <a:t>NP = </a:t>
              </a:r>
              <a:r>
                <a:rPr lang="en-US" sz="3600" dirty="0" err="1">
                  <a:solidFill>
                    <a:schemeClr val="accent1"/>
                  </a:solidFill>
                </a:rPr>
                <a:t>coNP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DD52D32-81AE-850F-C361-64B655D2745D}"/>
              </a:ext>
            </a:extLst>
          </p:cNvPr>
          <p:cNvSpPr txBox="1"/>
          <p:nvPr/>
        </p:nvSpPr>
        <p:spPr>
          <a:xfrm>
            <a:off x="6782180" y="3844134"/>
            <a:ext cx="5063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Specifically:</a:t>
            </a:r>
          </a:p>
          <a:p>
            <a:r>
              <a:rPr lang="en-US" sz="2400" dirty="0"/>
              <a:t>A non-deterministic poly-time algorithm that </a:t>
            </a:r>
            <a:r>
              <a:rPr lang="en-US" sz="2400" dirty="0">
                <a:solidFill>
                  <a:schemeClr val="accent1"/>
                </a:solidFill>
              </a:rPr>
              <a:t>checks if a formula is unsatisfiable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7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3AEEF-A82A-25A4-74E9-61E5DE40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11E2C-6F36-48B8-D2E4-4603ECD0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21568"/>
            <a:ext cx="915962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1.</a:t>
            </a:r>
            <a:r>
              <a:rPr lang="en-US" altLang="zh-CN" sz="2400" b="1" dirty="0"/>
              <a:t>  Background: Explicit Constructions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2.  </a:t>
            </a:r>
            <a:r>
              <a:rPr lang="en-US" altLang="zh-CN" sz="2400" dirty="0"/>
              <a:t>[ILW23]: Hardness for Explicit Constructions from Witness Encryption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3.  </a:t>
            </a:r>
            <a:r>
              <a:rPr lang="en-US" altLang="zh-CN" sz="2400" dirty="0"/>
              <a:t>[CL24]: Stronger Hardness from Lattice-Based Cryptography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4. </a:t>
            </a:r>
            <a:r>
              <a:rPr lang="en-US" altLang="zh-CN" sz="2400" dirty="0"/>
              <a:t> Open Problems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354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26B2-9B8D-7199-7C4A-ECBF5592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61283D-0AF2-DD56-DAD0-4DD2B4509F23}"/>
                  </a:ext>
                </a:extLst>
              </p:cNvPr>
              <p:cNvSpPr txBox="1"/>
              <p:nvPr/>
            </p:nvSpPr>
            <p:spPr>
              <a:xfrm>
                <a:off x="1222355" y="2022496"/>
                <a:ext cx="9545626" cy="114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Output UNSAT </a:t>
                </a:r>
                <a:r>
                  <a:rPr lang="en-US" sz="3200" dirty="0" err="1"/>
                  <a:t>iff</a:t>
                </a:r>
                <a:r>
                  <a:rPr lang="en-US" sz="3200" dirty="0"/>
                  <a:t> </a:t>
                </a:r>
              </a:p>
              <a:p>
                <a:r>
                  <a:rPr lang="en-US" sz="3200" dirty="0"/>
                  <a:t>	exists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|)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3200" dirty="0"/>
                  <a:t>such that: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61283D-0AF2-DD56-DAD0-4DD2B450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55" y="2022496"/>
                <a:ext cx="9545626" cy="1144865"/>
              </a:xfrm>
              <a:prstGeom prst="rect">
                <a:avLst/>
              </a:prstGeom>
              <a:blipFill>
                <a:blip r:embed="rId3"/>
                <a:stretch>
                  <a:fillRect l="-1661" t="-6915" b="-170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F7DEB3-4C20-877F-238C-6BB54F3CFBCB}"/>
                  </a:ext>
                </a:extLst>
              </p:cNvPr>
              <p:cNvSpPr txBox="1"/>
              <p:nvPr/>
            </p:nvSpPr>
            <p:spPr>
              <a:xfrm>
                <a:off x="4962905" y="751968"/>
                <a:ext cx="449789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Given formula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inputs. </a:t>
                </a:r>
              </a:p>
              <a:p>
                <a:r>
                  <a:rPr lang="en-US" sz="2800" dirty="0"/>
                  <a:t>Fix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/>
                  <a:t>=SAT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800" b="1" dirty="0"/>
                  <a:t>NP</a:t>
                </a:r>
                <a:r>
                  <a:rPr lang="en-US" sz="2800" dirty="0"/>
                  <a:t> for WE.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F7DEB3-4C20-877F-238C-6BB54F3C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905" y="751968"/>
                <a:ext cx="4497898" cy="954107"/>
              </a:xfrm>
              <a:prstGeom prst="rect">
                <a:avLst/>
              </a:prstGeom>
              <a:blipFill>
                <a:blip r:embed="rId4"/>
                <a:stretch>
                  <a:fillRect l="-2710" t="-5732" r="-1897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EC268B95-30ED-7634-340C-0B7FE48CB8A5}"/>
              </a:ext>
            </a:extLst>
          </p:cNvPr>
          <p:cNvGrpSpPr/>
          <p:nvPr/>
        </p:nvGrpSpPr>
        <p:grpSpPr>
          <a:xfrm>
            <a:off x="1461086" y="3455137"/>
            <a:ext cx="9673518" cy="2021520"/>
            <a:chOff x="2422708" y="3009723"/>
            <a:chExt cx="9673518" cy="20215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67E2E8-F3D3-ABB1-9DA4-498F59593403}"/>
                    </a:ext>
                  </a:extLst>
                </p:cNvPr>
                <p:cNvSpPr txBox="1"/>
                <p:nvPr/>
              </p:nvSpPr>
              <p:spPr>
                <a:xfrm>
                  <a:off x="2822967" y="3009723"/>
                  <a:ext cx="550381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/>
                    <a:t>Avoid( </a:t>
                  </a:r>
                  <a:r>
                    <a:rPr lang="en-US" altLang="zh-CN" sz="4800" dirty="0"/>
                    <a:t>Dec(</a:t>
                  </a:r>
                  <a14:m>
                    <m:oMath xmlns:m="http://schemas.openxmlformats.org/officeDocument/2006/math">
                      <m:r>
                        <a:rPr lang="en-US" altLang="zh-CN" sz="48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a14:m>
                  <a:r>
                    <a:rPr lang="en-US" sz="4800" dirty="0"/>
                    <a:t>,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</m:oMath>
                  </a14:m>
                  <a:r>
                    <a:rPr lang="en-US" sz="4800" dirty="0"/>
                    <a:t>) ) = </a:t>
                  </a:r>
                  <a14:m>
                    <m:oMath xmlns:m="http://schemas.openxmlformats.org/officeDocument/2006/math">
                      <m:r>
                        <a:rPr lang="en-US" sz="48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67E2E8-F3D3-ABB1-9DA4-498F59593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2967" y="3009723"/>
                  <a:ext cx="5503814" cy="830997"/>
                </a:xfrm>
                <a:prstGeom prst="rect">
                  <a:avLst/>
                </a:prstGeom>
                <a:blipFill>
                  <a:blip r:embed="rId5"/>
                  <a:stretch>
                    <a:fillRect l="-4983" t="-16176" b="-3897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1254D87-9DC6-9A8C-211F-1406FE395B09}"/>
                </a:ext>
              </a:extLst>
            </p:cNvPr>
            <p:cNvGrpSpPr/>
            <p:nvPr/>
          </p:nvGrpSpPr>
          <p:grpSpPr>
            <a:xfrm>
              <a:off x="2422708" y="3840720"/>
              <a:ext cx="1573967" cy="1155749"/>
              <a:chOff x="3057993" y="4057093"/>
              <a:chExt cx="1573967" cy="1155749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C229F47-BF2D-85FA-FF45-6F764112F161}"/>
                  </a:ext>
                </a:extLst>
              </p:cNvPr>
              <p:cNvCxnSpPr/>
              <p:nvPr/>
            </p:nvCxnSpPr>
            <p:spPr>
              <a:xfrm flipV="1">
                <a:off x="3717561" y="4057093"/>
                <a:ext cx="0" cy="409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E2C7149-DA46-977D-6CB2-32BA16EE76E3}"/>
                  </a:ext>
                </a:extLst>
              </p:cNvPr>
              <p:cNvSpPr txBox="1"/>
              <p:nvPr/>
            </p:nvSpPr>
            <p:spPr>
              <a:xfrm>
                <a:off x="3057993" y="4504956"/>
                <a:ext cx="1573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Deterministic Avoid algo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D9BFFA1-D986-3689-F82E-4A5E499A110A}"/>
                </a:ext>
              </a:extLst>
            </p:cNvPr>
            <p:cNvGrpSpPr/>
            <p:nvPr/>
          </p:nvGrpSpPr>
          <p:grpSpPr>
            <a:xfrm>
              <a:off x="4216088" y="3840720"/>
              <a:ext cx="1573967" cy="1153649"/>
              <a:chOff x="4470474" y="4076037"/>
              <a:chExt cx="1573967" cy="1153649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CFF0F8F-C447-4ADE-535B-45E2E20855C5}"/>
                  </a:ext>
                </a:extLst>
              </p:cNvPr>
              <p:cNvCxnSpPr/>
              <p:nvPr/>
            </p:nvCxnSpPr>
            <p:spPr>
              <a:xfrm flipV="1">
                <a:off x="5249747" y="4076037"/>
                <a:ext cx="0" cy="409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DB41B8-BC52-F958-8F98-EE7A6F227E01}"/>
                  </a:ext>
                </a:extLst>
              </p:cNvPr>
              <p:cNvSpPr txBox="1"/>
              <p:nvPr/>
            </p:nvSpPr>
            <p:spPr>
              <a:xfrm>
                <a:off x="4470474" y="4521800"/>
                <a:ext cx="157396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Decryption Algorithm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5F62FE-55D5-D205-D152-5ACE279B4447}"/>
                </a:ext>
              </a:extLst>
            </p:cNvPr>
            <p:cNvSpPr txBox="1"/>
            <p:nvPr/>
          </p:nvSpPr>
          <p:spPr>
            <a:xfrm>
              <a:off x="5790055" y="4323357"/>
              <a:ext cx="15739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Cipher text</a:t>
              </a:r>
            </a:p>
            <a:p>
              <a:r>
                <a:rPr lang="en-US" sz="2000" dirty="0"/>
                <a:t>obtained by: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CB88F77-44AD-A50B-9CCF-B33384BF1B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5889" y="3840720"/>
              <a:ext cx="0" cy="519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72BFC6-86F2-6703-C6B7-44F93C3B7BF8}"/>
                </a:ext>
              </a:extLst>
            </p:cNvPr>
            <p:cNvSpPr txBox="1"/>
            <p:nvPr/>
          </p:nvSpPr>
          <p:spPr>
            <a:xfrm>
              <a:off x="10094535" y="3208648"/>
              <a:ext cx="2001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Non-deterministic poly-time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D79A5BA-DD12-EA54-9C7E-445639839963}"/>
                  </a:ext>
                </a:extLst>
              </p:cNvPr>
              <p:cNvSpPr txBox="1"/>
              <p:nvPr/>
            </p:nvSpPr>
            <p:spPr>
              <a:xfrm>
                <a:off x="6372954" y="4664791"/>
                <a:ext cx="3985953" cy="814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00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zh-CN" sz="3200" dirty="0"/>
                  <a:t> = </a:t>
                </a:r>
                <a:r>
                  <a:rPr lang="en-US" altLang="zh-CN" sz="4000" dirty="0"/>
                  <a:t>Enc( </a:t>
                </a:r>
                <a14:m>
                  <m:oMath xmlns:m="http://schemas.openxmlformats.org/officeDocument/2006/math">
                    <m:r>
                      <a:rPr lang="en-US" altLang="zh-CN" sz="4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4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4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4000" dirty="0"/>
                  <a:t>;   </a:t>
                </a:r>
                <a14:m>
                  <m:oMath xmlns:m="http://schemas.openxmlformats.org/officeDocument/2006/math">
                    <m:r>
                      <a:rPr lang="en-US" altLang="zh-CN" sz="4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4000" dirty="0"/>
                  <a:t> ) </a:t>
                </a:r>
                <a:endParaRPr lang="zh-CN" altLang="en-US" sz="32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D79A5BA-DD12-EA54-9C7E-44563983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54" y="4664791"/>
                <a:ext cx="3985953" cy="814005"/>
              </a:xfrm>
              <a:prstGeom prst="rect">
                <a:avLst/>
              </a:prstGeom>
              <a:blipFill>
                <a:blip r:embed="rId6"/>
                <a:stretch>
                  <a:fillRect t="-746" r="-7645" b="-30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7">
            <a:extLst>
              <a:ext uri="{FF2B5EF4-FFF2-40B4-BE49-F238E27FC236}">
                <a16:creationId xmlns:a16="http://schemas.microsoft.com/office/drawing/2014/main" id="{39E489EB-EB46-D38D-45EA-6E9B5D5A7ECD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7707674" y="5372677"/>
            <a:ext cx="744095" cy="404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2">
                <a:extLst>
                  <a:ext uri="{FF2B5EF4-FFF2-40B4-BE49-F238E27FC236}">
                    <a16:creationId xmlns:a16="http://schemas.microsoft.com/office/drawing/2014/main" id="{1E1570FC-5E77-A386-71B1-C9B02CCC9CDE}"/>
                  </a:ext>
                </a:extLst>
              </p:cNvPr>
              <p:cNvSpPr txBox="1"/>
              <p:nvPr/>
            </p:nvSpPr>
            <p:spPr>
              <a:xfrm>
                <a:off x="6180289" y="5777369"/>
                <a:ext cx="305477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Encryption Algorithm with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42">
                <a:extLst>
                  <a:ext uri="{FF2B5EF4-FFF2-40B4-BE49-F238E27FC236}">
                    <a16:creationId xmlns:a16="http://schemas.microsoft.com/office/drawing/2014/main" id="{1E1570FC-5E77-A386-71B1-C9B02CCC9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289" y="5777369"/>
                <a:ext cx="3054770" cy="677108"/>
              </a:xfrm>
              <a:prstGeom prst="rect">
                <a:avLst/>
              </a:prstGeom>
              <a:blipFill>
                <a:blip r:embed="rId7"/>
                <a:stretch>
                  <a:fillRect l="-2196" t="-5405" b="-6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42">
            <a:extLst>
              <a:ext uri="{FF2B5EF4-FFF2-40B4-BE49-F238E27FC236}">
                <a16:creationId xmlns:a16="http://schemas.microsoft.com/office/drawing/2014/main" id="{FA9FF8F8-3764-09E5-FB33-3EE5CB2CE6D1}"/>
              </a:ext>
            </a:extLst>
          </p:cNvPr>
          <p:cNvSpPr txBox="1"/>
          <p:nvPr/>
        </p:nvSpPr>
        <p:spPr>
          <a:xfrm>
            <a:off x="9195865" y="5777369"/>
            <a:ext cx="149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Internal </a:t>
            </a:r>
          </a:p>
          <a:p>
            <a:pPr algn="ctr"/>
            <a:r>
              <a:rPr lang="en-US" sz="2000" dirty="0"/>
              <a:t>randomness</a:t>
            </a:r>
            <a:endParaRPr lang="en-US" dirty="0"/>
          </a:p>
        </p:txBody>
      </p:sp>
      <p:cxnSp>
        <p:nvCxnSpPr>
          <p:cNvPr id="23" name="Straight Arrow Connector 17">
            <a:extLst>
              <a:ext uri="{FF2B5EF4-FFF2-40B4-BE49-F238E27FC236}">
                <a16:creationId xmlns:a16="http://schemas.microsoft.com/office/drawing/2014/main" id="{C7E4C70B-FBF2-77EA-0096-A184A4FE1F92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9805115" y="5318975"/>
            <a:ext cx="138912" cy="458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62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5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3887-CEAC-0685-5922-FEF8E8D7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DBC07D-96DC-537A-BDB2-0D8FA685734E}"/>
                  </a:ext>
                </a:extLst>
              </p:cNvPr>
              <p:cNvSpPr txBox="1"/>
              <p:nvPr/>
            </p:nvSpPr>
            <p:spPr>
              <a:xfrm>
                <a:off x="1214927" y="2735186"/>
                <a:ext cx="5104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Avoid( Dec(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CN" sz="2800" dirty="0"/>
                  <a:t>, Enc(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/>
                  <a:t> ;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/>
                  <a:t> ) ) ) =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DBC07D-96DC-537A-BDB2-0D8FA6857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27" y="2735186"/>
                <a:ext cx="5104539" cy="523220"/>
              </a:xfrm>
              <a:prstGeom prst="rect">
                <a:avLst/>
              </a:prstGeom>
              <a:blipFill>
                <a:blip r:embed="rId3"/>
                <a:stretch>
                  <a:fillRect l="-2387"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D690FC-5F7A-3B90-84B9-F2B37F91D048}"/>
                  </a:ext>
                </a:extLst>
              </p:cNvPr>
              <p:cNvSpPr txBox="1"/>
              <p:nvPr/>
            </p:nvSpPr>
            <p:spPr>
              <a:xfrm>
                <a:off x="1214927" y="3901803"/>
                <a:ext cx="6080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not in range of </a:t>
                </a:r>
                <a:r>
                  <a:rPr lang="en-US" altLang="zh-CN" sz="2800" dirty="0"/>
                  <a:t>Dec(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CN" sz="2800" dirty="0"/>
                  <a:t>, Enc(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/>
                  <a:t> ;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/>
                  <a:t> ) )</a:t>
                </a:r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D690FC-5F7A-3B90-84B9-F2B37F91D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27" y="3901803"/>
                <a:ext cx="6080447" cy="523220"/>
              </a:xfrm>
              <a:prstGeom prst="rect">
                <a:avLst/>
              </a:prstGeom>
              <a:blipFill>
                <a:blip r:embed="rId4"/>
                <a:stretch>
                  <a:fillRect t="-10465" r="-1102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CFF53B2-F3E2-E84E-78C1-40BF6BD43039}"/>
              </a:ext>
            </a:extLst>
          </p:cNvPr>
          <p:cNvGrpSpPr/>
          <p:nvPr/>
        </p:nvGrpSpPr>
        <p:grpSpPr>
          <a:xfrm>
            <a:off x="1214927" y="3210253"/>
            <a:ext cx="2425208" cy="801823"/>
            <a:chOff x="628883" y="2422382"/>
            <a:chExt cx="2425208" cy="801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F313523-9B3F-A340-E676-B0B1AD47E244}"/>
                    </a:ext>
                  </a:extLst>
                </p:cNvPr>
                <p:cNvSpPr txBox="1"/>
                <p:nvPr/>
              </p:nvSpPr>
              <p:spPr>
                <a:xfrm rot="5400000">
                  <a:off x="612692" y="2438573"/>
                  <a:ext cx="80182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F313523-9B3F-A340-E676-B0B1AD47E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12692" y="2438573"/>
                  <a:ext cx="801823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95EAD4-4E9F-8C93-B647-FD9A85C40681}"/>
                </a:ext>
              </a:extLst>
            </p:cNvPr>
            <p:cNvSpPr txBox="1"/>
            <p:nvPr/>
          </p:nvSpPr>
          <p:spPr>
            <a:xfrm>
              <a:off x="1207239" y="2607538"/>
              <a:ext cx="184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Avoid correctness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4CC581-77BA-FAB2-8ABD-66B07520DB28}"/>
              </a:ext>
            </a:extLst>
          </p:cNvPr>
          <p:cNvGrpSpPr/>
          <p:nvPr/>
        </p:nvGrpSpPr>
        <p:grpSpPr>
          <a:xfrm>
            <a:off x="1214927" y="4425362"/>
            <a:ext cx="1737687" cy="801823"/>
            <a:chOff x="628882" y="3879176"/>
            <a:chExt cx="1737687" cy="8018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6B740-7356-0BB4-4AF6-C7961B750C26}"/>
                </a:ext>
              </a:extLst>
            </p:cNvPr>
            <p:cNvSpPr txBox="1"/>
            <p:nvPr/>
          </p:nvSpPr>
          <p:spPr>
            <a:xfrm>
              <a:off x="1254213" y="4032815"/>
              <a:ext cx="1112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Definition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FDE472-F2E3-3FC1-A812-1959F4EB3683}"/>
                    </a:ext>
                  </a:extLst>
                </p:cNvPr>
                <p:cNvSpPr txBox="1"/>
                <p:nvPr/>
              </p:nvSpPr>
              <p:spPr>
                <a:xfrm rot="5400000">
                  <a:off x="612691" y="3895367"/>
                  <a:ext cx="80182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3FDE472-F2E3-3FC1-A812-1959F4EB3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12691" y="3895367"/>
                  <a:ext cx="801823" cy="7694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AFD53A-632D-8D46-E8DC-35C699AC8E6C}"/>
                  </a:ext>
                </a:extLst>
              </p:cNvPr>
              <p:cNvSpPr txBox="1"/>
              <p:nvPr/>
            </p:nvSpPr>
            <p:spPr>
              <a:xfrm>
                <a:off x="1214927" y="5102311"/>
                <a:ext cx="4779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altLang="zh-CN" sz="2800" dirty="0"/>
                  <a:t>Dec(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, Enc(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800" dirty="0"/>
                  <a:t> ;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800" dirty="0"/>
                  <a:t> ) )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AFD53A-632D-8D46-E8DC-35C699AC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27" y="5102311"/>
                <a:ext cx="4779257" cy="523220"/>
              </a:xfrm>
              <a:prstGeom prst="rect">
                <a:avLst/>
              </a:prstGeom>
              <a:blipFill>
                <a:blip r:embed="rId1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BF5F073-4B62-063C-947A-4082EB2B5CAD}"/>
              </a:ext>
            </a:extLst>
          </p:cNvPr>
          <p:cNvGrpSpPr/>
          <p:nvPr/>
        </p:nvGrpSpPr>
        <p:grpSpPr>
          <a:xfrm>
            <a:off x="1214927" y="5546066"/>
            <a:ext cx="2563299" cy="801823"/>
            <a:chOff x="628882" y="5207245"/>
            <a:chExt cx="2563299" cy="801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7142DE5-BC6B-5DB8-ADFC-2487A06C881B}"/>
                    </a:ext>
                  </a:extLst>
                </p:cNvPr>
                <p:cNvSpPr txBox="1"/>
                <p:nvPr/>
              </p:nvSpPr>
              <p:spPr>
                <a:xfrm rot="5400000">
                  <a:off x="612691" y="5223436"/>
                  <a:ext cx="80182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7142DE5-BC6B-5DB8-ADFC-2487A06C88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612691" y="5223436"/>
                  <a:ext cx="801823" cy="76944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807724-3CD1-E700-3D9A-581603F66576}"/>
                </a:ext>
              </a:extLst>
            </p:cNvPr>
            <p:cNvSpPr txBox="1"/>
            <p:nvPr/>
          </p:nvSpPr>
          <p:spPr>
            <a:xfrm>
              <a:off x="1282491" y="5363356"/>
              <a:ext cx="1909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Correctness of WE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E4B08B-7F35-E680-E717-69E4CD7A20DD}"/>
                  </a:ext>
                </a:extLst>
              </p:cNvPr>
              <p:cNvSpPr txBox="1"/>
              <p:nvPr/>
            </p:nvSpPr>
            <p:spPr>
              <a:xfrm>
                <a:off x="1214927" y="6175282"/>
                <a:ext cx="2189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≠1 ∀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AE4B08B-7F35-E680-E717-69E4CD7A2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27" y="6175282"/>
                <a:ext cx="218970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A512545-C5DC-1ACE-C783-BBCC24AA6B6C}"/>
              </a:ext>
            </a:extLst>
          </p:cNvPr>
          <p:cNvGrpSpPr/>
          <p:nvPr/>
        </p:nvGrpSpPr>
        <p:grpSpPr>
          <a:xfrm>
            <a:off x="6462878" y="1524651"/>
            <a:ext cx="5482281" cy="1691767"/>
            <a:chOff x="6096000" y="74826"/>
            <a:chExt cx="5482281" cy="1691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A2192A-51B2-689D-B1B7-905EDAC40689}"/>
                </a:ext>
              </a:extLst>
            </p:cNvPr>
            <p:cNvGrpSpPr/>
            <p:nvPr/>
          </p:nvGrpSpPr>
          <p:grpSpPr>
            <a:xfrm>
              <a:off x="6101018" y="365125"/>
              <a:ext cx="5302605" cy="1372392"/>
              <a:chOff x="4920364" y="277266"/>
              <a:chExt cx="6420881" cy="12986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1025B7C-8E85-041B-F5CB-75092A569C69}"/>
                      </a:ext>
                    </a:extLst>
                  </p:cNvPr>
                  <p:cNvSpPr txBox="1"/>
                  <p:nvPr/>
                </p:nvSpPr>
                <p:spPr>
                  <a:xfrm>
                    <a:off x="4920364" y="277266"/>
                    <a:ext cx="6420881" cy="8342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/>
                      <a:t>Output UNSAT </a:t>
                    </a:r>
                    <a:r>
                      <a:rPr lang="en-US" sz="2400" dirty="0" err="1"/>
                      <a:t>iff</a:t>
                    </a:r>
                    <a:endParaRPr lang="en-US" sz="2400" dirty="0"/>
                  </a:p>
                  <a:p>
                    <a14:m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oMath>
                    </a14:m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oMath>
                    </a14:m>
                    <a:r>
                      <a:rPr lang="en-US" sz="2400" dirty="0"/>
                      <a:t>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(|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|)</m:t>
                            </m:r>
                          </m:sup>
                        </m:sSup>
                      </m:oMath>
                    </a14:m>
                    <a:r>
                      <a:rPr lang="en-US" sz="2400" dirty="0"/>
                      <a:t> with</a:t>
                    </a: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1025B7C-8E85-041B-F5CB-75092A569C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0364" y="277266"/>
                    <a:ext cx="6420881" cy="83425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909" t="-5634" r="-716" b="-140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12AC9C7C-1E7D-BB6B-EBD9-B2C9D4610A65}"/>
                      </a:ext>
                    </a:extLst>
                  </p:cNvPr>
                  <p:cNvSpPr txBox="1"/>
                  <p:nvPr/>
                </p:nvSpPr>
                <p:spPr>
                  <a:xfrm>
                    <a:off x="5476672" y="1139029"/>
                    <a:ext cx="5308264" cy="4368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400" dirty="0"/>
                      <a:t>Avoid( Dec(</a:t>
                    </a:r>
                    <a14:m>
                      <m:oMath xmlns:m="http://schemas.openxmlformats.org/officeDocument/2006/math"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a14:m>
                    <a:r>
                      <a:rPr lang="en-US" altLang="zh-CN" sz="2400" dirty="0"/>
                      <a:t>, Enc(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a14:m>
                    <a:r>
                      <a:rPr lang="en-US" altLang="zh-CN" sz="2400" dirty="0"/>
                      <a:t>,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zh-CN" sz="2400" dirty="0"/>
                      <a:t> ;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altLang="zh-CN" sz="2400" dirty="0"/>
                      <a:t> ) ) ) =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altLang="zh-CN" sz="2400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12AC9C7C-1E7D-BB6B-EBD9-B2C9D4610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6672" y="1139029"/>
                    <a:ext cx="5308264" cy="43684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225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E34C8F-90EE-7F24-80C1-A27CE71490CF}"/>
                </a:ext>
              </a:extLst>
            </p:cNvPr>
            <p:cNvSpPr/>
            <p:nvPr/>
          </p:nvSpPr>
          <p:spPr>
            <a:xfrm>
              <a:off x="6096000" y="259492"/>
              <a:ext cx="5482281" cy="150710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718C76-53F5-4340-E378-28F9427F3B8F}"/>
                </a:ext>
              </a:extLst>
            </p:cNvPr>
            <p:cNvSpPr txBox="1"/>
            <p:nvPr/>
          </p:nvSpPr>
          <p:spPr>
            <a:xfrm>
              <a:off x="8268729" y="74826"/>
              <a:ext cx="11368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3FFD26-D177-E505-2101-990E58EBE801}"/>
                  </a:ext>
                </a:extLst>
              </p:cNvPr>
              <p:cNvSpPr txBox="1"/>
              <p:nvPr/>
            </p:nvSpPr>
            <p:spPr>
              <a:xfrm>
                <a:off x="1214927" y="1191128"/>
                <a:ext cx="4201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(If reduction says UNSAT,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UNSAT)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3FFD26-D177-E505-2101-990E58EBE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927" y="1191128"/>
                <a:ext cx="4201599" cy="369332"/>
              </a:xfrm>
              <a:prstGeom prst="rect">
                <a:avLst/>
              </a:prstGeom>
              <a:blipFill>
                <a:blip r:embed="rId19"/>
                <a:stretch>
                  <a:fillRect l="-115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799FC1-D1FB-768C-131B-61CD28D5EFD7}"/>
                  </a:ext>
                </a:extLst>
              </p:cNvPr>
              <p:cNvSpPr txBox="1"/>
              <p:nvPr/>
            </p:nvSpPr>
            <p:spPr>
              <a:xfrm>
                <a:off x="1215426" y="1672867"/>
                <a:ext cx="4128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Reduction says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UNSAT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5799FC1-D1FB-768C-131B-61CD28D5E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426" y="1672867"/>
                <a:ext cx="4128823" cy="523220"/>
              </a:xfrm>
              <a:prstGeom prst="rect">
                <a:avLst/>
              </a:prstGeom>
              <a:blipFill>
                <a:blip r:embed="rId20"/>
                <a:stretch>
                  <a:fillRect l="-2950" t="-10465" r="-20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E7A87DA-9948-A574-FCC3-484C931EA0E0}"/>
              </a:ext>
            </a:extLst>
          </p:cNvPr>
          <p:cNvGrpSpPr/>
          <p:nvPr/>
        </p:nvGrpSpPr>
        <p:grpSpPr>
          <a:xfrm>
            <a:off x="1214927" y="2092172"/>
            <a:ext cx="3147874" cy="801823"/>
            <a:chOff x="580036" y="2448601"/>
            <a:chExt cx="3147874" cy="801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E3E6F4A-4441-363D-9CEA-8DA864E53717}"/>
                    </a:ext>
                  </a:extLst>
                </p:cNvPr>
                <p:cNvSpPr txBox="1"/>
                <p:nvPr/>
              </p:nvSpPr>
              <p:spPr>
                <a:xfrm rot="5400000">
                  <a:off x="563845" y="2464792"/>
                  <a:ext cx="80182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E3E6F4A-4441-363D-9CEA-8DA864E53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563845" y="2464792"/>
                  <a:ext cx="801823" cy="769441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A74138-08AA-A929-CCFC-BF65F2C43546}"/>
                </a:ext>
              </a:extLst>
            </p:cNvPr>
            <p:cNvSpPr txBox="1"/>
            <p:nvPr/>
          </p:nvSpPr>
          <p:spPr>
            <a:xfrm>
              <a:off x="1133097" y="2607538"/>
              <a:ext cx="2594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Construction of reduction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思想气泡: 云 29">
                <a:extLst>
                  <a:ext uri="{FF2B5EF4-FFF2-40B4-BE49-F238E27FC236}">
                    <a16:creationId xmlns:a16="http://schemas.microsoft.com/office/drawing/2014/main" id="{C7A4A09E-C4D1-CF89-D6EA-91558B70E06F}"/>
                  </a:ext>
                </a:extLst>
              </p:cNvPr>
              <p:cNvSpPr/>
              <p:nvPr/>
            </p:nvSpPr>
            <p:spPr>
              <a:xfrm>
                <a:off x="6690263" y="4527838"/>
                <a:ext cx="4194220" cy="1647444"/>
              </a:xfrm>
              <a:prstGeom prst="cloudCallout">
                <a:avLst>
                  <a:gd name="adj1" fmla="val -114794"/>
                  <a:gd name="adj2" fmla="val 69015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800" dirty="0"/>
                  <a:t> is unsatisfiable!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0" name="思想气泡: 云 29">
                <a:extLst>
                  <a:ext uri="{FF2B5EF4-FFF2-40B4-BE49-F238E27FC236}">
                    <a16:creationId xmlns:a16="http://schemas.microsoft.com/office/drawing/2014/main" id="{C7A4A09E-C4D1-CF89-D6EA-91558B70E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263" y="4527838"/>
                <a:ext cx="4194220" cy="1647444"/>
              </a:xfrm>
              <a:prstGeom prst="cloudCallout">
                <a:avLst>
                  <a:gd name="adj1" fmla="val -114794"/>
                  <a:gd name="adj2" fmla="val 69015"/>
                </a:avLst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56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4" grpId="0"/>
      <p:bldP spid="27" grpId="0"/>
      <p:bldP spid="31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1684-48CC-EB56-2701-B85B257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42455E-D4B6-FD28-7BB9-73894789F965}"/>
                  </a:ext>
                </a:extLst>
              </p:cNvPr>
              <p:cNvSpPr txBox="1"/>
              <p:nvPr/>
            </p:nvSpPr>
            <p:spPr>
              <a:xfrm>
                <a:off x="616782" y="1747204"/>
                <a:ext cx="46282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be any unsatisfiable formula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42455E-D4B6-FD28-7BB9-73894789F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82" y="1747204"/>
                <a:ext cx="4628203" cy="461665"/>
              </a:xfrm>
              <a:prstGeom prst="rect">
                <a:avLst/>
              </a:prstGeom>
              <a:blipFill>
                <a:blip r:embed="rId4"/>
                <a:stretch>
                  <a:fillRect l="-1976"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B091E5E-BD5C-9878-0E07-62140F358BE9}"/>
                  </a:ext>
                </a:extLst>
              </p:cNvPr>
              <p:cNvSpPr txBox="1"/>
              <p:nvPr/>
            </p:nvSpPr>
            <p:spPr>
              <a:xfrm>
                <a:off x="865414" y="1226716"/>
                <a:ext cx="4148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UNSAT, then reduction says UNSAT)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B091E5E-BD5C-9878-0E07-62140F358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" y="1226716"/>
                <a:ext cx="4148700" cy="369332"/>
              </a:xfrm>
              <a:prstGeom prst="rect">
                <a:avLst/>
              </a:prstGeom>
              <a:blipFill>
                <a:blip r:embed="rId5"/>
                <a:stretch>
                  <a:fillRect l="-1322" t="-8197" r="-58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F45CD8-51BF-925E-4CCF-D6D8AE6EAC6A}"/>
              </a:ext>
            </a:extLst>
          </p:cNvPr>
          <p:cNvGrpSpPr/>
          <p:nvPr/>
        </p:nvGrpSpPr>
        <p:grpSpPr>
          <a:xfrm>
            <a:off x="584534" y="2473310"/>
            <a:ext cx="5856149" cy="1139949"/>
            <a:chOff x="838200" y="1337111"/>
            <a:chExt cx="5856149" cy="11399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5BE176-A22C-CAE4-4B6A-E545FE97FA78}"/>
                </a:ext>
              </a:extLst>
            </p:cNvPr>
            <p:cNvSpPr txBox="1"/>
            <p:nvPr/>
          </p:nvSpPr>
          <p:spPr>
            <a:xfrm>
              <a:off x="838200" y="1579389"/>
              <a:ext cx="3576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Look at the distribution of: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8574CEB-7C24-7F49-1C0E-CFE09922F0F0}"/>
                    </a:ext>
                  </a:extLst>
                </p:cNvPr>
                <p:cNvSpPr txBox="1"/>
                <p:nvPr/>
              </p:nvSpPr>
              <p:spPr>
                <a:xfrm>
                  <a:off x="838200" y="1951852"/>
                  <a:ext cx="3996159" cy="525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dirty="0"/>
                    <a:t>Avoid( Dec(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a14:m>
                  <a:r>
                    <a:rPr lang="en-US" altLang="zh-CN" sz="2400" dirty="0"/>
                    <a:t>, Enc(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a14:m>
                  <a:r>
                    <a:rPr lang="en-US" altLang="zh-CN" sz="2400" dirty="0"/>
                    <a:t>,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altLang="zh-CN" sz="2400" dirty="0"/>
                    <a:t>;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altLang="zh-CN" sz="2400" dirty="0"/>
                    <a:t> ) ) )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8574CEB-7C24-7F49-1C0E-CFE09922F0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951852"/>
                  <a:ext cx="3996159" cy="525208"/>
                </a:xfrm>
                <a:prstGeom prst="rect">
                  <a:avLst/>
                </a:prstGeom>
                <a:blipFill>
                  <a:blip r:embed="rId6"/>
                  <a:stretch>
                    <a:fillRect l="-2287" r="-1372" b="-2674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D39650B-BB68-6A90-2402-6188F8FD7A1F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>
              <a:off x="4155214" y="1537166"/>
              <a:ext cx="443112" cy="5841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5D817D-BFB3-5161-97BC-0CDD43229955}"/>
                </a:ext>
              </a:extLst>
            </p:cNvPr>
            <p:cNvSpPr txBox="1"/>
            <p:nvPr/>
          </p:nvSpPr>
          <p:spPr>
            <a:xfrm>
              <a:off x="4598326" y="1337111"/>
              <a:ext cx="20960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Uniformly random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F5AA23-D332-FB3E-3CD6-E6CDD4B070B6}"/>
              </a:ext>
            </a:extLst>
          </p:cNvPr>
          <p:cNvGrpSpPr/>
          <p:nvPr/>
        </p:nvGrpSpPr>
        <p:grpSpPr>
          <a:xfrm>
            <a:off x="584534" y="3680748"/>
            <a:ext cx="6093193" cy="1213798"/>
            <a:chOff x="5883249" y="1577071"/>
            <a:chExt cx="6093193" cy="1213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C6D6B50-744F-E4EC-734D-1D759BEB19AD}"/>
                    </a:ext>
                  </a:extLst>
                </p:cNvPr>
                <p:cNvSpPr txBox="1"/>
                <p:nvPr/>
              </p:nvSpPr>
              <p:spPr>
                <a:xfrm>
                  <a:off x="5891373" y="1577071"/>
                  <a:ext cx="4940583" cy="5123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Must be some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a14:m>
                  <a:r>
                    <a:rPr lang="en-US" sz="2400" dirty="0"/>
                    <a:t>such that: </a:t>
                  </a: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C6D6B50-744F-E4EC-734D-1D759BEB19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1373" y="1577071"/>
                  <a:ext cx="4940583" cy="512320"/>
                </a:xfrm>
                <a:prstGeom prst="rect">
                  <a:avLst/>
                </a:prstGeom>
                <a:blipFill>
                  <a:blip r:embed="rId9"/>
                  <a:stretch>
                    <a:fillRect l="-1795" r="-1026" b="-268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F06E4B8-546E-3859-29EE-4ECBC355FA60}"/>
                    </a:ext>
                  </a:extLst>
                </p:cNvPr>
                <p:cNvSpPr txBox="1"/>
                <p:nvPr/>
              </p:nvSpPr>
              <p:spPr>
                <a:xfrm>
                  <a:off x="5883249" y="2147680"/>
                  <a:ext cx="6093193" cy="643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  <m:r>
                        <m:rPr>
                          <m:nor/>
                        </m:rPr>
                        <a:rPr lang="en-US" altLang="zh-CN" sz="2400" dirty="0"/>
                        <m:t>Avoid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m:rPr>
                          <m:nor/>
                        </m:rPr>
                        <a:rPr lang="en-US" altLang="zh-CN" sz="2400" dirty="0"/>
                        <m:t>Dec</m:t>
                      </m:r>
                      <m:r>
                        <m:rPr>
                          <m:nor/>
                        </m:rPr>
                        <a:rPr lang="en-US" altLang="zh-CN" sz="2400" dirty="0" smtClean="0"/>
                        <m:t>(</m:t>
                      </m:r>
                      <m:r>
                        <a:rPr lang="en-US" altLang="zh-CN" sz="24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altLang="zh-CN" sz="2400" dirty="0"/>
                        <m:t>, </m:t>
                      </m:r>
                      <m:r>
                        <m:rPr>
                          <m:nor/>
                        </m:rPr>
                        <a:rPr lang="en-US" altLang="zh-CN" sz="2400" dirty="0"/>
                        <m:t>Enc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a:rPr lang="en-US" altLang="zh-CN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altLang="zh-CN" sz="2400" dirty="0"/>
                        <m:t>,</m:t>
                      </m:r>
                      <m:sSup>
                        <m:sSupPr>
                          <m:ctrlPr>
                            <a:rPr lang="en-US" altLang="zh-CN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m:rPr>
                          <m:nor/>
                        </m:rPr>
                        <a:rPr lang="en-US" altLang="zh-CN" sz="2400" dirty="0"/>
                        <m:t>; 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en-US" altLang="zh-CN" sz="2400" dirty="0"/>
                        <m:t>)))</m:t>
                      </m:r>
                      <m:r>
                        <m:rPr>
                          <m:nor/>
                        </m:rPr>
                        <a:rPr lang="en-US" altLang="zh-CN" sz="2400" b="0" i="0" dirty="0" smtClean="0"/>
                        <m:t> </m:t>
                      </m:r>
                    </m:oMath>
                  </a14:m>
                  <a:r>
                    <a:rPr lang="en-US" sz="2400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]≥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F06E4B8-546E-3859-29EE-4ECBC355F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3249" y="2147680"/>
                  <a:ext cx="6093193" cy="643189"/>
                </a:xfrm>
                <a:prstGeom prst="rect">
                  <a:avLst/>
                </a:prstGeom>
                <a:blipFill>
                  <a:blip r:embed="rId1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C93240B-E5CF-D805-79AA-EED4CD7815E4}"/>
                  </a:ext>
                </a:extLst>
              </p:cNvPr>
              <p:cNvSpPr txBox="1"/>
              <p:nvPr/>
            </p:nvSpPr>
            <p:spPr>
              <a:xfrm>
                <a:off x="1179521" y="5169204"/>
                <a:ext cx="5367239" cy="1202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altLang="zh-CN" sz="2400" dirty="0"/>
                  <a:t>UNSAT</a:t>
                </a:r>
                <a:r>
                  <a:rPr lang="en-US" sz="2400" dirty="0"/>
                  <a:t>, by security of WE: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dirty="0"/>
                        <m:t>Enc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a:rPr lang="en-US" altLang="zh-CN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altLang="zh-CN" sz="2400" dirty="0"/>
                        <m:t>,</m:t>
                      </m:r>
                      <m:sSup>
                        <m:sSupPr>
                          <m:ctrlPr>
                            <a:rPr lang="en-US" altLang="zh-CN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sz="24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m:rPr>
                          <m:nor/>
                        </m:rPr>
                        <a:rPr lang="en-US" altLang="zh-CN" sz="2400" dirty="0"/>
                        <m:t>; 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nor/>
                        </m:rPr>
                        <a:rPr lang="en-US" altLang="zh-CN" sz="2400" dirty="0"/>
                        <m:t>Enc</m:t>
                      </m:r>
                      <m:r>
                        <m:rPr>
                          <m:nor/>
                        </m:rPr>
                        <a:rPr lang="en-US" altLang="zh-CN" sz="2400" dirty="0"/>
                        <m:t>(</m:t>
                      </m:r>
                      <m:r>
                        <a:rPr lang="en-US" altLang="zh-CN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altLang="zh-CN" sz="2400" dirty="0"/>
                        <m:t>,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400" dirty="0"/>
                        <m:t>; </m:t>
                      </m:r>
                      <m:r>
                        <a:rPr lang="en-US" altLang="zh-CN" sz="24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en-US" altLang="zh-CN" sz="2400" dirty="0"/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C93240B-E5CF-D805-79AA-EED4CD781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521" y="5169204"/>
                <a:ext cx="5367239" cy="1202317"/>
              </a:xfrm>
              <a:prstGeom prst="rect">
                <a:avLst/>
              </a:prstGeom>
              <a:blipFill>
                <a:blip r:embed="rId11"/>
                <a:stretch>
                  <a:fillRect l="-341" t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50541EFC-6913-AF56-4155-9B6CF4C82649}"/>
              </a:ext>
            </a:extLst>
          </p:cNvPr>
          <p:cNvGrpSpPr/>
          <p:nvPr/>
        </p:nvGrpSpPr>
        <p:grpSpPr>
          <a:xfrm>
            <a:off x="6408229" y="1813712"/>
            <a:ext cx="5614911" cy="2772342"/>
            <a:chOff x="6179048" y="3608213"/>
            <a:chExt cx="5596888" cy="277234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CD6FD4-593E-6B17-78A2-A38AF1BEC343}"/>
                </a:ext>
              </a:extLst>
            </p:cNvPr>
            <p:cNvSpPr txBox="1"/>
            <p:nvPr/>
          </p:nvSpPr>
          <p:spPr>
            <a:xfrm>
              <a:off x="6179048" y="3608213"/>
              <a:ext cx="1489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Therefore: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65353E7-CCF5-BEA3-DE69-3EE9F9981C1C}"/>
                    </a:ext>
                  </a:extLst>
                </p:cNvPr>
                <p:cNvSpPr txBox="1"/>
                <p:nvPr/>
              </p:nvSpPr>
              <p:spPr>
                <a:xfrm>
                  <a:off x="6814397" y="4017245"/>
                  <a:ext cx="4110968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</m:oMath>
                  </a14:m>
                  <a:r>
                    <a:rPr lang="en-US" sz="2000" dirty="0"/>
                    <a:t>Avoid(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/>
                        <m:t>Dec</m:t>
                      </m:r>
                      <m:r>
                        <m:rPr>
                          <m:nor/>
                        </m:rPr>
                        <a:rPr lang="en-US" altLang="zh-CN" sz="2000" dirty="0"/>
                        <m:t>(</m:t>
                      </m:r>
                      <m:r>
                        <a:rPr lang="en-US" altLang="zh-CN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altLang="zh-CN" sz="2000" dirty="0"/>
                        <m:t>, </m:t>
                      </m:r>
                      <m:r>
                        <m:rPr>
                          <m:nor/>
                        </m:rPr>
                        <a:rPr lang="en-US" altLang="zh-CN" sz="2000" dirty="0"/>
                        <m:t>Enc</m:t>
                      </m:r>
                      <m:r>
                        <m:rPr>
                          <m:nor/>
                        </m:rPr>
                        <a:rPr lang="en-US" altLang="zh-CN" sz="2000" dirty="0"/>
                        <m:t>(</m:t>
                      </m:r>
                      <m:r>
                        <a:rPr lang="en-US" altLang="zh-CN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altLang="zh-CN" sz="2000" dirty="0"/>
                        <m:t>,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sz="2000" dirty="0"/>
                        <m:t>; </m:t>
                      </m:r>
                      <m:r>
                        <a:rPr lang="en-US" altLang="zh-CN" sz="20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en-US" altLang="zh-CN" sz="2000" dirty="0"/>
                        <m:t>))</m:t>
                      </m:r>
                    </m:oMath>
                  </a14:m>
                  <a:r>
                    <a:rPr lang="en-US" sz="2000" dirty="0"/>
                    <a:t>)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65353E7-CCF5-BEA3-DE69-3EE9F9981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397" y="4017245"/>
                  <a:ext cx="4110968" cy="491288"/>
                </a:xfrm>
                <a:prstGeom prst="rect">
                  <a:avLst/>
                </a:prstGeom>
                <a:blipFill>
                  <a:blip r:embed="rId12"/>
                  <a:stretch>
                    <a:fillRect t="-6250" b="-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18FA4CA-F83A-FBB2-EBFA-35BB2F7A3B04}"/>
                    </a:ext>
                  </a:extLst>
                </p:cNvPr>
                <p:cNvSpPr txBox="1"/>
                <p:nvPr/>
              </p:nvSpPr>
              <p:spPr>
                <a:xfrm>
                  <a:off x="6401473" y="4597106"/>
                  <a:ext cx="4333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18FA4CA-F83A-FBB2-EBFA-35BB2F7A3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473" y="4597106"/>
                  <a:ext cx="433339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05C8021-194B-96B0-3E6F-D5DC8F787D5E}"/>
                    </a:ext>
                  </a:extLst>
                </p:cNvPr>
                <p:cNvSpPr txBox="1"/>
                <p:nvPr/>
              </p:nvSpPr>
              <p:spPr>
                <a:xfrm>
                  <a:off x="6814397" y="4565846"/>
                  <a:ext cx="4961539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</m:e>
                      </m:func>
                    </m:oMath>
                  </a14:m>
                  <a:r>
                    <a:rPr lang="en-US" sz="2000" dirty="0"/>
                    <a:t>Avoid(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dirty="0"/>
                        <m:t>Dec</m:t>
                      </m:r>
                      <m:r>
                        <m:rPr>
                          <m:nor/>
                        </m:rPr>
                        <a:rPr lang="en-US" altLang="zh-CN" sz="2000" dirty="0"/>
                        <m:t>(</m:t>
                      </m:r>
                      <m:r>
                        <a:rPr lang="en-US" altLang="zh-CN" sz="2000" i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altLang="zh-CN" sz="2000" dirty="0"/>
                        <m:t>, </m:t>
                      </m:r>
                      <m:r>
                        <m:rPr>
                          <m:nor/>
                        </m:rPr>
                        <a:rPr lang="en-US" altLang="zh-CN" sz="2000" dirty="0"/>
                        <m:t>Enc</m:t>
                      </m:r>
                      <m:r>
                        <m:rPr>
                          <m:nor/>
                        </m:rPr>
                        <a:rPr lang="en-US" altLang="zh-CN" sz="2000" dirty="0"/>
                        <m:t>(</m:t>
                      </m:r>
                      <m:r>
                        <a:rPr lang="en-US" altLang="zh-CN" sz="20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altLang="zh-CN" sz="2000" dirty="0"/>
                        <m:t>,</m:t>
                      </m:r>
                      <m:sSup>
                        <m:sSupPr>
                          <m:ctrlPr>
                            <a:rPr lang="en-US" altLang="zh-CN" sz="20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CN" sz="20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CN" sz="2000" b="1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sup>
                      </m:sSup>
                      <m:r>
                        <m:rPr>
                          <m:nor/>
                        </m:rPr>
                        <a:rPr lang="en-US" altLang="zh-CN" sz="2000" dirty="0"/>
                        <m:t>; </m:t>
                      </m:r>
                      <m:r>
                        <a:rPr lang="en-US" altLang="zh-CN" sz="2000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nor/>
                        </m:rPr>
                        <a:rPr lang="en-US" altLang="zh-CN" sz="2000" dirty="0"/>
                        <m:t>))</m:t>
                      </m:r>
                    </m:oMath>
                  </a14:m>
                  <a:r>
                    <a:rPr lang="en-US" sz="2000" dirty="0"/>
                    <a:t>)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 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</m:sup>
                      </m:sSup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05C8021-194B-96B0-3E6F-D5DC8F787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397" y="4565846"/>
                  <a:ext cx="4961539" cy="491288"/>
                </a:xfrm>
                <a:prstGeom prst="rect">
                  <a:avLst/>
                </a:prstGeom>
                <a:blipFill>
                  <a:blip r:embed="rId14"/>
                  <a:stretch>
                    <a:fillRect t="-2500" b="-87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15EF6FB-72CD-0CB7-91DE-7AB7A411E4B8}"/>
                    </a:ext>
                  </a:extLst>
                </p:cNvPr>
                <p:cNvSpPr txBox="1"/>
                <p:nvPr/>
              </p:nvSpPr>
              <p:spPr>
                <a:xfrm>
                  <a:off x="6401473" y="5373072"/>
                  <a:ext cx="4333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15EF6FB-72CD-0CB7-91DE-7AB7A411E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473" y="5373072"/>
                  <a:ext cx="433339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FDA9A34-BC45-F7C8-7B04-37B81045C6B3}"/>
                    </a:ext>
                  </a:extLst>
                </p:cNvPr>
                <p:cNvSpPr txBox="1"/>
                <p:nvPr/>
              </p:nvSpPr>
              <p:spPr>
                <a:xfrm>
                  <a:off x="6814397" y="5314275"/>
                  <a:ext cx="1546726" cy="442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FDA9A34-BC45-F7C8-7B04-37B81045C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397" y="5314275"/>
                  <a:ext cx="1546726" cy="4424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41CD658-564A-660B-C8BE-675879EE4310}"/>
                    </a:ext>
                  </a:extLst>
                </p:cNvPr>
                <p:cNvSpPr txBox="1"/>
                <p:nvPr/>
              </p:nvSpPr>
              <p:spPr>
                <a:xfrm>
                  <a:off x="6401473" y="5911090"/>
                  <a:ext cx="43333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41CD658-564A-660B-C8BE-675879EE43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1473" y="5911090"/>
                  <a:ext cx="433339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D389637-3676-5FB0-15F3-B14EEF858A1F}"/>
                    </a:ext>
                  </a:extLst>
                </p:cNvPr>
                <p:cNvSpPr txBox="1"/>
                <p:nvPr/>
              </p:nvSpPr>
              <p:spPr>
                <a:xfrm>
                  <a:off x="6814397" y="5927723"/>
                  <a:ext cx="3838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4D389637-3676-5FB0-15F3-B14EEF858A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4397" y="5927723"/>
                  <a:ext cx="383805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833BFBD-A893-33C4-8B96-E186794DF135}"/>
                    </a:ext>
                  </a:extLst>
                </p:cNvPr>
                <p:cNvSpPr txBox="1"/>
                <p:nvPr/>
              </p:nvSpPr>
              <p:spPr>
                <a:xfrm>
                  <a:off x="8774546" y="5734224"/>
                  <a:ext cx="27029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(by setting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/>
                    <a:t> to be a sufficiently large poly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833BFBD-A893-33C4-8B96-E186794DF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4546" y="5734224"/>
                  <a:ext cx="2702960" cy="646331"/>
                </a:xfrm>
                <a:prstGeom prst="rect">
                  <a:avLst/>
                </a:prstGeom>
                <a:blipFill>
                  <a:blip r:embed="rId19"/>
                  <a:stretch>
                    <a:fillRect l="-1869" t="-3922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B8D8F16-3FE1-F277-B284-90C3DE49D236}"/>
              </a:ext>
            </a:extLst>
          </p:cNvPr>
          <p:cNvCxnSpPr>
            <a:cxnSpLocks/>
          </p:cNvCxnSpPr>
          <p:nvPr/>
        </p:nvCxnSpPr>
        <p:spPr>
          <a:xfrm flipH="1">
            <a:off x="6409928" y="-99812"/>
            <a:ext cx="18831" cy="7057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CC3655-E438-3772-6709-334B6732AFD3}"/>
                  </a:ext>
                </a:extLst>
              </p:cNvPr>
              <p:cNvSpPr txBox="1"/>
              <p:nvPr/>
            </p:nvSpPr>
            <p:spPr>
              <a:xfrm>
                <a:off x="6558684" y="4866161"/>
                <a:ext cx="500746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there exists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such that </a:t>
                </a:r>
              </a:p>
              <a:p>
                <a:r>
                  <a:rPr lang="en-US" sz="2400" dirty="0"/>
                  <a:t>       </a:t>
                </a:r>
                <a:r>
                  <a:rPr lang="en-US" altLang="zh-CN" sz="2400" dirty="0"/>
                  <a:t>Avoid( Dec(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altLang="zh-CN" sz="2400" dirty="0"/>
                  <a:t>, Enc(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altLang="zh-CN" sz="2400" dirty="0"/>
                  <a:t>;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400" dirty="0"/>
                  <a:t> ) ) ) =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FCC3655-E438-3772-6709-334B6732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684" y="4866161"/>
                <a:ext cx="5007461" cy="1200329"/>
              </a:xfrm>
              <a:prstGeom prst="rect">
                <a:avLst/>
              </a:prstGeom>
              <a:blipFill>
                <a:blip r:embed="rId20"/>
                <a:stretch>
                  <a:fillRect l="-1949" t="-4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88A4FBFD-CDEE-C0A0-6E5E-23F721F23222}"/>
              </a:ext>
            </a:extLst>
          </p:cNvPr>
          <p:cNvSpPr txBox="1"/>
          <p:nvPr/>
        </p:nvSpPr>
        <p:spPr>
          <a:xfrm>
            <a:off x="6558684" y="5798504"/>
            <a:ext cx="371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reduction outputs UNSAT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165AE5C6-C057-FF1D-C901-90BEA593B0AE}"/>
              </a:ext>
            </a:extLst>
          </p:cNvPr>
          <p:cNvGrpSpPr/>
          <p:nvPr/>
        </p:nvGrpSpPr>
        <p:grpSpPr>
          <a:xfrm>
            <a:off x="6546760" y="105312"/>
            <a:ext cx="5482281" cy="1691767"/>
            <a:chOff x="6096000" y="74826"/>
            <a:chExt cx="5482281" cy="1691767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59F76B2B-BFDD-5DDC-8D2A-ACC4F6DFF993}"/>
                </a:ext>
              </a:extLst>
            </p:cNvPr>
            <p:cNvGrpSpPr/>
            <p:nvPr/>
          </p:nvGrpSpPr>
          <p:grpSpPr>
            <a:xfrm>
              <a:off x="6101018" y="365125"/>
              <a:ext cx="5302605" cy="1372392"/>
              <a:chOff x="4920364" y="277266"/>
              <a:chExt cx="6420881" cy="12986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3">
                    <a:extLst>
                      <a:ext uri="{FF2B5EF4-FFF2-40B4-BE49-F238E27FC236}">
                        <a16:creationId xmlns:a16="http://schemas.microsoft.com/office/drawing/2014/main" id="{F027F1E1-15A2-054E-52A5-8AC72531300C}"/>
                      </a:ext>
                    </a:extLst>
                  </p:cNvPr>
                  <p:cNvSpPr txBox="1"/>
                  <p:nvPr/>
                </p:nvSpPr>
                <p:spPr>
                  <a:xfrm>
                    <a:off x="4920364" y="277266"/>
                    <a:ext cx="6420881" cy="8342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/>
                      <a:t>Output UNSAT </a:t>
                    </a:r>
                    <a:r>
                      <a:rPr lang="en-US" sz="2400" dirty="0" err="1"/>
                      <a:t>iff</a:t>
                    </a:r>
                    <a:endParaRPr lang="en-US" sz="2400" dirty="0"/>
                  </a:p>
                  <a:p>
                    <a14:m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∃</m:t>
                        </m:r>
                      </m:oMath>
                    </a14:m>
                    <a:r>
                      <a:rPr lang="en-US" sz="24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oMath>
                    </a14:m>
                    <a:r>
                      <a:rPr lang="en-US" sz="2400" dirty="0"/>
                      <a:t> and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𝑝𝑜𝑙𝑦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(|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|)</m:t>
                            </m:r>
                          </m:sup>
                        </m:sSup>
                      </m:oMath>
                    </a14:m>
                    <a:r>
                      <a:rPr lang="en-US" sz="2400" dirty="0"/>
                      <a:t> with</a:t>
                    </a:r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C1025B7C-8E85-041B-F5CB-75092A569C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0364" y="277266"/>
                    <a:ext cx="6420881" cy="83425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909" t="-5634" r="-716" b="-140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4">
                    <a:extLst>
                      <a:ext uri="{FF2B5EF4-FFF2-40B4-BE49-F238E27FC236}">
                        <a16:creationId xmlns:a16="http://schemas.microsoft.com/office/drawing/2014/main" id="{B37BEF81-7AAF-EF8E-D34F-AC7205AE56C8}"/>
                      </a:ext>
                    </a:extLst>
                  </p:cNvPr>
                  <p:cNvSpPr txBox="1"/>
                  <p:nvPr/>
                </p:nvSpPr>
                <p:spPr>
                  <a:xfrm>
                    <a:off x="5476672" y="1139029"/>
                    <a:ext cx="5308264" cy="4368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400" dirty="0"/>
                      <a:t>Avoid( Dec(</a:t>
                    </a:r>
                    <a14:m>
                      <m:oMath xmlns:m="http://schemas.openxmlformats.org/officeDocument/2006/math">
                        <m:r>
                          <a:rPr lang="en-US" altLang="zh-CN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a14:m>
                    <a:r>
                      <a:rPr lang="en-US" altLang="zh-CN" sz="2400" dirty="0"/>
                      <a:t>, Enc(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a14:m>
                    <a:r>
                      <a:rPr lang="en-US" altLang="zh-CN" sz="2400" dirty="0"/>
                      <a:t>,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r>
                      <a:rPr lang="en-US" altLang="zh-CN" sz="2400" dirty="0"/>
                      <a:t> ;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a14:m>
                    <a:r>
                      <a:rPr lang="en-US" altLang="zh-CN" sz="2400" dirty="0"/>
                      <a:t> ) ) ) = </a:t>
                    </a:r>
                    <a14:m>
                      <m:oMath xmlns:m="http://schemas.openxmlformats.org/officeDocument/2006/math">
                        <m:r>
                          <a:rPr lang="en-US" altLang="zh-CN" sz="24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endParaRPr lang="en-US" altLang="zh-CN" sz="2400" dirty="0"/>
                  </a:p>
                </p:txBody>
              </p:sp>
            </mc:Choice>
            <mc:Fallback xmlns="">
              <p:sp>
                <p:nvSpPr>
                  <p:cNvPr id="15" name="TextBox 4">
                    <a:extLst>
                      <a:ext uri="{FF2B5EF4-FFF2-40B4-BE49-F238E27FC236}">
                        <a16:creationId xmlns:a16="http://schemas.microsoft.com/office/drawing/2014/main" id="{B37BEF81-7AAF-EF8E-D34F-AC7205AE56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76672" y="1139029"/>
                    <a:ext cx="5308264" cy="436844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086" t="-10526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D88C0DB2-4642-FE48-48EA-68145455FDC9}"/>
                </a:ext>
              </a:extLst>
            </p:cNvPr>
            <p:cNvSpPr/>
            <p:nvPr/>
          </p:nvSpPr>
          <p:spPr>
            <a:xfrm>
              <a:off x="6096000" y="259492"/>
              <a:ext cx="5482281" cy="1507101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9999F29-C7DA-1CE0-42A2-7351CA68C1A7}"/>
                </a:ext>
              </a:extLst>
            </p:cNvPr>
            <p:cNvSpPr txBox="1"/>
            <p:nvPr/>
          </p:nvSpPr>
          <p:spPr>
            <a:xfrm>
              <a:off x="8268729" y="74826"/>
              <a:ext cx="11368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Reduction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19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9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3AEEF-A82A-25A4-74E9-61E5DE40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11E2C-6F36-48B8-D2E4-4603ECD0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21568"/>
            <a:ext cx="940627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1.</a:t>
            </a:r>
            <a:r>
              <a:rPr lang="en-US" altLang="zh-CN" sz="2400" b="1" dirty="0"/>
              <a:t>  </a:t>
            </a:r>
            <a:r>
              <a:rPr lang="en-US" altLang="zh-CN" sz="2400" dirty="0"/>
              <a:t>Background: Explicit Constructions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2.  </a:t>
            </a:r>
            <a:r>
              <a:rPr lang="en-US" altLang="zh-CN" sz="2400" dirty="0"/>
              <a:t>[ILW23]: Hardness for Explicit Constructions from Witness Encryption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3.  </a:t>
            </a:r>
            <a:r>
              <a:rPr lang="en-US" altLang="zh-CN" sz="2400" b="1" dirty="0"/>
              <a:t>[CL24]: Stronger Hardness from Lattice-Based Cryptography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4. </a:t>
            </a:r>
            <a:r>
              <a:rPr lang="en-US" altLang="zh-CN" sz="2400" dirty="0"/>
              <a:t> Open Problems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553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32952-F400-BB89-1006-D2D8BC71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Nondeterministic Search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DDC5C4-C1FF-0E0C-CED4-3B244ACFD1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be a relation defining a search problem</a:t>
                </a:r>
              </a:p>
              <a:p>
                <a:r>
                  <a:rPr lang="en-US" altLang="zh-CN" sz="2000" dirty="0"/>
                  <a:t>Nondeterministic Turing machine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2000" dirty="0"/>
                  <a:t> such that given an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1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800" dirty="0"/>
                  <a:t> has a solution: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1800" dirty="0"/>
                  <a:t> has an accepting computation path, and every accepting computation path will output a valid solution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1800" dirty="0"/>
                  <a:t> (i.e.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is true) </a:t>
                </a:r>
              </a:p>
              <a:p>
                <a:pPr lvl="1"/>
                <a:r>
                  <a:rPr lang="en-US" altLang="zh-CN" sz="1800" dirty="0"/>
                  <a:t>Otherwise: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1800" dirty="0"/>
                  <a:t> has no accepting computation path. </a:t>
                </a:r>
              </a:p>
              <a:p>
                <a:endParaRPr lang="en-US" altLang="zh-CN" sz="2000" dirty="0"/>
              </a:p>
              <a:p>
                <a:r>
                  <a:rPr lang="en-US" altLang="zh-CN" sz="2000" b="1" dirty="0" err="1"/>
                  <a:t>SearchNP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altLang="zh-CN" sz="2000" dirty="0"/>
                  <a:t> search problems solvable by poly-time </a:t>
                </a:r>
                <a:r>
                  <a:rPr lang="en-US" altLang="zh-CN" sz="2000" dirty="0" err="1"/>
                  <a:t>nondet</a:t>
                </a:r>
                <a:r>
                  <a:rPr lang="en-US" altLang="zh-CN" sz="2000" dirty="0"/>
                  <a:t> Turing machines</a:t>
                </a:r>
              </a:p>
              <a:p>
                <a:r>
                  <a:rPr lang="en-US" altLang="zh-CN" sz="2000" b="1" dirty="0"/>
                  <a:t>FP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b="1" dirty="0"/>
                  <a:t>SearchNP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b="1" dirty="0"/>
                  <a:t>FP</a:t>
                </a:r>
                <a:r>
                  <a:rPr lang="en-US" altLang="zh-CN" sz="2000" b="1" baseline="30000" dirty="0"/>
                  <a:t>NP</a:t>
                </a:r>
              </a:p>
              <a:p>
                <a:endParaRPr lang="en-US" altLang="zh-CN" sz="2000" b="1" baseline="30000" dirty="0"/>
              </a:p>
              <a:p>
                <a:r>
                  <a:rPr lang="en-US" altLang="zh-CN" sz="2000" b="1" dirty="0"/>
                  <a:t>Q: Avoid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b="1" dirty="0"/>
                  <a:t> </a:t>
                </a:r>
                <a:r>
                  <a:rPr lang="en-US" altLang="zh-CN" sz="2000" b="1" dirty="0" err="1"/>
                  <a:t>SearchNP</a:t>
                </a:r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or </a:t>
                </a:r>
                <a:r>
                  <a:rPr lang="en-US" altLang="zh-CN" sz="2000" b="1" dirty="0"/>
                  <a:t>Avoid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zh-CN" sz="2000" b="1" dirty="0"/>
                  <a:t> SearchNP</a:t>
                </a:r>
                <a:r>
                  <a:rPr lang="en-US" altLang="zh-CN" sz="2000" dirty="0"/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8DDC5C4-C1FF-0E0C-CED4-3B244ACFD1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038600"/>
              </a:xfrm>
              <a:blipFill>
                <a:blip r:embed="rId5"/>
                <a:stretch>
                  <a:fillRect l="-684" t="-754" b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EDAC2783-1116-A66F-4FFC-E28E60468056}"/>
              </a:ext>
            </a:extLst>
          </p:cNvPr>
          <p:cNvSpPr/>
          <p:nvPr/>
        </p:nvSpPr>
        <p:spPr>
          <a:xfrm>
            <a:off x="7303169" y="4606635"/>
            <a:ext cx="3669632" cy="1090317"/>
          </a:xfrm>
          <a:prstGeom prst="cloudCallout">
            <a:avLst>
              <a:gd name="adj1" fmla="val -59928"/>
              <a:gd name="adj2" fmla="val 511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Ground truth is unclear!</a:t>
            </a:r>
          </a:p>
        </p:txBody>
      </p:sp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42076B3B-C2D8-F065-BAEA-E0B53C67ABCC}"/>
              </a:ext>
            </a:extLst>
          </p:cNvPr>
          <p:cNvSpPr/>
          <p:nvPr/>
        </p:nvSpPr>
        <p:spPr>
          <a:xfrm>
            <a:off x="3101723" y="3468102"/>
            <a:ext cx="3874170" cy="1485901"/>
          </a:xfrm>
          <a:prstGeom prst="cloudCallout">
            <a:avLst>
              <a:gd name="adj1" fmla="val 13319"/>
              <a:gd name="adj2" fmla="val 1067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Related to </a:t>
            </a:r>
            <a:r>
              <a:rPr lang="en-US" altLang="zh-CN" b="1" dirty="0"/>
              <a:t>proof complexity generators </a:t>
            </a:r>
            <a:r>
              <a:rPr lang="en-US" altLang="zh-CN" dirty="0"/>
              <a:t>[RSW22, Kra19, Kra22]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7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136BA8-045F-F5EE-7CDB-3F3AC32F9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Our Result (Informal)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9F9A7349-BEC5-DDD7-D917-C6F4502FE0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692"/>
                  </p:ext>
                </p:extLst>
              </p:nvPr>
            </p:nvGraphicFramePr>
            <p:xfrm>
              <a:off x="2589212" y="4436925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3 ([CL24])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-Avoid for weak circuit classes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 is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dirty="0"/>
                            <a:t>not solvable</a:t>
                          </a:r>
                          <a:r>
                            <a:rPr lang="en-US" altLang="zh-CN" baseline="0" dirty="0"/>
                            <a:t> by </a:t>
                          </a:r>
                          <a:r>
                            <a:rPr lang="en-US" altLang="zh-CN" b="1" baseline="0" dirty="0"/>
                            <a:t>non-deterministic search algorithms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dirty="0"/>
                            <a:t>assuming (stronger) variants of Learning-with-Error assumptions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9F9A7349-BEC5-DDD7-D917-C6F4502FE0B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692"/>
                  </p:ext>
                </p:extLst>
              </p:nvPr>
            </p:nvGraphicFramePr>
            <p:xfrm>
              <a:off x="2589212" y="4436925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3 ([CL24])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8" t="-62264" r="-68" b="-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31467A85-A209-BBBD-2D85-D171E8B05E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be a relation defining a search problem</a:t>
                </a:r>
              </a:p>
              <a:p>
                <a:r>
                  <a:rPr lang="en-US" altLang="zh-CN" sz="2000" dirty="0"/>
                  <a:t>Nondeterministic Turing machine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2000" dirty="0"/>
                  <a:t> such that given an input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18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1800" dirty="0"/>
                  <a:t> has a solution: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1800" dirty="0"/>
                  <a:t> has an accepting computation path, and every accepting computation path will output a valid solution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1800" dirty="0"/>
                  <a:t> (i.e.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is true) </a:t>
                </a:r>
              </a:p>
              <a:p>
                <a:pPr lvl="1"/>
                <a:r>
                  <a:rPr lang="en-US" altLang="zh-CN" sz="1800" dirty="0"/>
                  <a:t>Otherwise: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1800" dirty="0"/>
                  <a:t> has no accepting computation path. </a:t>
                </a:r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31467A85-A209-BBBD-2D85-D171E8B05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038600"/>
              </a:xfrm>
              <a:blipFill>
                <a:blip r:embed="rId3"/>
                <a:stretch>
                  <a:fillRect l="-684" t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2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7D08D-7799-0C6E-F640-5FF9A9E1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Cryptography against </a:t>
            </a:r>
            <a:r>
              <a:rPr lang="en-US" altLang="zh-CN" b="1" dirty="0"/>
              <a:t>NP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476570-1A6A-C3B7-B1C2-0E6CE6A29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a pioneer work of </a:t>
            </a:r>
            <a:r>
              <a:rPr lang="en-US" altLang="zh-CN" dirty="0" err="1"/>
              <a:t>Rudich</a:t>
            </a:r>
            <a:r>
              <a:rPr lang="en-US" altLang="zh-CN" dirty="0"/>
              <a:t> (1997), two basic primitives are defined as analogues of pseudorandom generators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CFB343BD-49A5-5322-861D-3D8539212A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2772468"/>
                  </p:ext>
                </p:extLst>
              </p:nvPr>
            </p:nvGraphicFramePr>
            <p:xfrm>
              <a:off x="2314491" y="2999149"/>
              <a:ext cx="4010109" cy="2032087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4010109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9547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Super-bits generators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9547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241147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For every bounded nondeterministic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dirty="0"/>
                            <a:t>adversary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𝒰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d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b="0" i="0" smtClean="0">
                                            <a:latin typeface="Cambria Math" panose="02040503050406030204" pitchFamily="18" charset="0"/>
                                          </a:rPr>
                                          <m:t>Pr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𝑔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altLang="zh-CN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altLang="zh-CN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𝒰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altLang="zh-CN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𝑛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&lt;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5385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CFB343BD-49A5-5322-861D-3D8539212A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62772468"/>
                  </p:ext>
                </p:extLst>
              </p:nvPr>
            </p:nvGraphicFramePr>
            <p:xfrm>
              <a:off x="2314491" y="2999149"/>
              <a:ext cx="4010109" cy="2032087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4010109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9547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Super-bits generators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954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2" t="-107692" r="-303" b="-3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241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52" t="-65854" r="-303" b="-4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53853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766A0042-6087-D219-35AB-9081D28966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9795411"/>
                  </p:ext>
                </p:extLst>
              </p:nvPr>
            </p:nvGraphicFramePr>
            <p:xfrm>
              <a:off x="6722060" y="2999151"/>
              <a:ext cx="4010109" cy="203208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4010109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43958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Demi-bits generators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43958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300569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There is no bounded nondeterministic adversary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 err="1"/>
                            <a:t>s.t.</a:t>
                          </a:r>
                          <a:endParaRPr lang="en-US" altLang="zh-CN" dirty="0"/>
                        </a:p>
                        <a:p>
                          <a:pPr marL="285750" marR="0" lvl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US" altLang="zh-CN" dirty="0"/>
                        </a:p>
                        <a:p>
                          <a:pPr marL="285750" marR="0" lvl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𝒰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func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02973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766A0042-6087-D219-35AB-9081D28966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9795411"/>
                  </p:ext>
                </p:extLst>
              </p:nvPr>
            </p:nvGraphicFramePr>
            <p:xfrm>
              <a:off x="6722060" y="2999151"/>
              <a:ext cx="4010109" cy="2032089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4010109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Demi-bits generators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" t="-106557" r="-303" b="-35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3005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" t="-58879" r="-303" b="-4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02973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4D8F3BD1-4582-68F9-D399-FE6DE665A339}"/>
              </a:ext>
            </a:extLst>
          </p:cNvPr>
          <p:cNvSpPr/>
          <p:nvPr/>
        </p:nvSpPr>
        <p:spPr>
          <a:xfrm>
            <a:off x="3747653" y="5376290"/>
            <a:ext cx="4315692" cy="1176910"/>
          </a:xfrm>
          <a:prstGeom prst="cloudCallout">
            <a:avLst>
              <a:gd name="adj1" fmla="val -34988"/>
              <a:gd name="adj2" fmla="val -981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Need to accept uniform distribution with higher probability!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9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ED058-9D5E-3D5D-2C1E-141A90BD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Assumption (for Avoid)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954A37-3732-F25A-A812-23E8C5BB2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5499" y="4770521"/>
                <a:ext cx="8915400" cy="1463368"/>
              </a:xfrm>
            </p:spPr>
            <p:txBody>
              <a:bodyPr/>
              <a:lstStyle/>
              <a:p>
                <a:r>
                  <a:rPr lang="en-US" altLang="zh-CN" b="1" dirty="0"/>
                  <a:t>Adaptive Adversary</a:t>
                </a:r>
                <a:r>
                  <a:rPr lang="en-US" altLang="zh-CN" dirty="0"/>
                  <a:t>: The adversary can choose the circuit after viewing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The “choosing” phase can be computationally unbounded</a:t>
                </a:r>
              </a:p>
              <a:p>
                <a:r>
                  <a:rPr lang="en-US" altLang="zh-CN" b="1" dirty="0"/>
                  <a:t>Norm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and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Error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Distribution</a:t>
                </a:r>
                <a:r>
                  <a:rPr lang="en-US" altLang="zh-CN" dirty="0"/>
                  <a:t>: We can also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-norm and Gaussian noise; working with infinite norm could minimize the </a:t>
                </a:r>
                <a:r>
                  <a:rPr lang="en-US" altLang="zh-CN" i="1" dirty="0"/>
                  <a:t>circuit class </a:t>
                </a:r>
                <a:r>
                  <a:rPr lang="en-US" altLang="zh-CN" dirty="0"/>
                  <a:t>for hardness of range avoidance.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954A37-3732-F25A-A812-23E8C5BB2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5499" y="4770521"/>
                <a:ext cx="8915400" cy="1463368"/>
              </a:xfrm>
              <a:blipFill>
                <a:blip r:embed="rId5"/>
                <a:stretch>
                  <a:fillRect l="-478" t="-2500"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DA199033-9976-925C-2CE0-A87E3AF645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13971065"/>
                  </p:ext>
                </p:extLst>
              </p:nvPr>
            </p:nvGraphicFramePr>
            <p:xfrm>
              <a:off x="2589212" y="2133600"/>
              <a:ext cx="8911687" cy="2046478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Assumption 1: LWE against </a:t>
                          </a:r>
                          <a:r>
                            <a:rPr lang="en-US" altLang="zh-CN" i="1" dirty="0"/>
                            <a:t>adaptive</a:t>
                          </a:r>
                          <a:r>
                            <a:rPr lang="en-US" altLang="zh-CN" dirty="0"/>
                            <a:t> adversary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b="1" dirty="0"/>
                            <a:t>Parameters</a:t>
                          </a:r>
                          <a:r>
                            <a:rPr lang="en-US" altLang="zh-CN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fun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/(10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dirty="0"/>
                            <a:t>For at least 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oMath>
                          </a14:m>
                          <a:r>
                            <a:rPr lang="en-US" altLang="zh-CN" dirty="0"/>
                            <a:t> fraction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, there are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vectors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 such that polynomial-size</a:t>
                          </a:r>
                          <a:r>
                            <a:rPr lang="en-US" altLang="zh-CN" baseline="0" dirty="0"/>
                            <a:t> adversary cannot distinguish</a:t>
                          </a:r>
                          <a:endParaRPr lang="en-US" altLang="zh-CN" dirty="0"/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𝒰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ℤ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ℤ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𝑠𝐴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altLang="zh-CN" dirty="0"/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dirty="0"/>
                            <a:t>with advantage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where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 is uniformly sampled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baseline="0" dirty="0" err="1"/>
                            <a:t>wrt</a:t>
                          </a:r>
                          <a:r>
                            <a:rPr lang="en-US" altLang="zh-CN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207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DA199033-9976-925C-2CE0-A87E3AF645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13971065"/>
                  </p:ext>
                </p:extLst>
              </p:nvPr>
            </p:nvGraphicFramePr>
            <p:xfrm>
              <a:off x="2589212" y="2133600"/>
              <a:ext cx="8911687" cy="2046478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Assumption 1: LWE against </a:t>
                          </a:r>
                          <a:r>
                            <a:rPr lang="en-US" altLang="zh-CN" i="1" dirty="0"/>
                            <a:t>adaptive</a:t>
                          </a:r>
                          <a:r>
                            <a:rPr lang="en-US" altLang="zh-CN" dirty="0"/>
                            <a:t> adversary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104762" r="-137" b="-35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2914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60849" r="-137" b="-61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207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C31B71ED-A8EE-1184-F09B-E99407AE9A95}"/>
              </a:ext>
            </a:extLst>
          </p:cNvPr>
          <p:cNvSpPr txBox="1"/>
          <p:nvPr/>
        </p:nvSpPr>
        <p:spPr>
          <a:xfrm>
            <a:off x="3470564" y="1853533"/>
            <a:ext cx="161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Learning-with-Error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C1354-6A37-41DC-E18B-BFDE1DDA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Assumption, Strengthened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8DB2B7-5AF1-B96B-A8AA-3E84D7B612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1" y="4950996"/>
                <a:ext cx="8911687" cy="1509962"/>
              </a:xfrm>
            </p:spPr>
            <p:txBody>
              <a:bodyPr/>
              <a:lstStyle/>
              <a:p>
                <a:r>
                  <a:rPr lang="en-US" altLang="zh-CN" dirty="0"/>
                  <a:t>The adversary is </a:t>
                </a:r>
                <a:r>
                  <a:rPr lang="en-US" altLang="zh-CN" i="1" dirty="0"/>
                  <a:t>nondeterministic</a:t>
                </a:r>
                <a:r>
                  <a:rPr lang="en-US" altLang="zh-CN" dirty="0"/>
                  <a:t>, but it is required to accept the uniform distribution with higher probability.</a:t>
                </a:r>
              </a:p>
              <a:p>
                <a:r>
                  <a:rPr lang="en-US" altLang="zh-CN" dirty="0"/>
                  <a:t>Equivalent formulation: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/>
                  <a:t> is a </a:t>
                </a:r>
                <a:r>
                  <a:rPr lang="en-US" altLang="zh-CN" b="1" dirty="0"/>
                  <a:t>super-bits generator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Rudich</a:t>
                </a:r>
                <a:r>
                  <a:rPr lang="en-US" altLang="zh-CN" dirty="0"/>
                  <a:t> 1997)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88DB2B7-5AF1-B96B-A8AA-3E84D7B61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1" y="4950996"/>
                <a:ext cx="8911687" cy="1509962"/>
              </a:xfrm>
              <a:blipFill>
                <a:blip r:embed="rId3"/>
                <a:stretch>
                  <a:fillRect l="-479" t="-2016" r="-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D5A4D5C1-C76A-CBD6-501B-5C023CF723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3282328"/>
                  </p:ext>
                </p:extLst>
              </p:nvPr>
            </p:nvGraphicFramePr>
            <p:xfrm>
              <a:off x="2589212" y="2133600"/>
              <a:ext cx="8911687" cy="260686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Assumption 1’: LWE against </a:t>
                          </a:r>
                          <a:r>
                            <a:rPr lang="en-US" altLang="zh-CN" i="1" dirty="0"/>
                            <a:t>adaptive nondeterministic</a:t>
                          </a:r>
                          <a:r>
                            <a:rPr lang="en-US" altLang="zh-CN" dirty="0"/>
                            <a:t> adversary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b="1" dirty="0"/>
                            <a:t>Parameters</a:t>
                          </a:r>
                          <a:r>
                            <a:rPr lang="en-US" altLang="zh-CN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fun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/(10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dirty="0"/>
                            <a:t>For at least 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oMath>
                          </a14:m>
                          <a:r>
                            <a:rPr lang="en-US" altLang="zh-CN" dirty="0"/>
                            <a:t> fraction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, there are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vectors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 such that no polynomial-sized</a:t>
                          </a:r>
                          <a:r>
                            <a:rPr lang="en-US" altLang="zh-CN" baseline="0" dirty="0"/>
                            <a:t> nondeterministic algorithm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𝐴𝑑𝑣</m:t>
                              </m:r>
                            </m:oMath>
                          </a14:m>
                          <a:r>
                            <a:rPr lang="en-US" altLang="zh-CN" dirty="0"/>
                            <a:t> will have 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endParaRPr lang="en-US" altLang="zh-CN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𝐴𝑑𝑣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𝒰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sup>
                                                </m:sSubSup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×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𝑞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𝐴𝑑𝑣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𝑠𝐴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  <m:r>
                                                  <a:rPr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d>
                                                  <m:dPr>
                                                    <m:begChr m:val="⟨"/>
                                                    <m:endChr m:val="⟩"/>
                                                    <m:ctrlP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altLang="zh-CN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sup>
                                    </m:sSup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CN" dirty="0"/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endParaRPr lang="en-US" altLang="zh-CN" dirty="0"/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dirty="0"/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 is uniformly sampled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baseline="0" dirty="0" err="1"/>
                            <a:t>wrt</a:t>
                          </a:r>
                          <a:r>
                            <a:rPr lang="en-US" altLang="zh-CN" baseline="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baseline="0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207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D5A4D5C1-C76A-CBD6-501B-5C023CF7237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93282328"/>
                  </p:ext>
                </p:extLst>
              </p:nvPr>
            </p:nvGraphicFramePr>
            <p:xfrm>
              <a:off x="2589212" y="2133600"/>
              <a:ext cx="8911687" cy="260686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Assumption 1’: LWE against </a:t>
                          </a:r>
                          <a:r>
                            <a:rPr lang="en-US" altLang="zh-CN" i="1" dirty="0"/>
                            <a:t>adaptive nondeterministic</a:t>
                          </a:r>
                          <a:r>
                            <a:rPr lang="en-US" altLang="zh-CN" dirty="0"/>
                            <a:t> adversary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8" t="-104762" r="-137" b="-50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85185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68" t="-42434" r="-137" b="-4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207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F8524D05-4C5F-2B1F-1134-4DB5A65C1951}"/>
              </a:ext>
            </a:extLst>
          </p:cNvPr>
          <p:cNvSpPr txBox="1"/>
          <p:nvPr/>
        </p:nvSpPr>
        <p:spPr>
          <a:xfrm>
            <a:off x="3470564" y="1853533"/>
            <a:ext cx="161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Learning-with-Error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4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9ED058-9D5E-3D5D-2C1E-141A90BD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Assumption (for Avoid)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DA199033-9976-925C-2CE0-A87E3AF645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8812060"/>
                  </p:ext>
                </p:extLst>
              </p:nvPr>
            </p:nvGraphicFramePr>
            <p:xfrm>
              <a:off x="2589212" y="2133600"/>
              <a:ext cx="8911687" cy="208978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Assumption 2: ISIS against </a:t>
                          </a:r>
                          <a:r>
                            <a:rPr lang="en-US" altLang="zh-CN" i="1" dirty="0"/>
                            <a:t>nondeterministic </a:t>
                          </a:r>
                          <a:r>
                            <a:rPr lang="en-US" altLang="zh-CN" dirty="0"/>
                            <a:t>adversary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b="1" dirty="0"/>
                            <a:t>Parameters</a:t>
                          </a:r>
                          <a:r>
                            <a:rPr lang="en-US" altLang="zh-CN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fun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altLang="zh-CN" b="0" i="0" dirty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/(10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b="1" dirty="0"/>
                            <a:t>Function</a:t>
                          </a:r>
                          <a:r>
                            <a:rPr lang="en-US" altLang="zh-CN" dirty="0"/>
                            <a:t>: Ext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  <m:func>
                                    <m:func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be an encoding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oMath>
                          </a14:m>
                          <a:r>
                            <a:rPr lang="en-US" altLang="zh-CN" dirty="0"/>
                            <a:t>-sparse strings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207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dirty="0"/>
                            <a:t>For at least 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oMath>
                          </a14:m>
                          <a:r>
                            <a:rPr lang="en-US" altLang="zh-CN" dirty="0"/>
                            <a:t> fraction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CN" dirty="0"/>
                            <a:t>, there is no nondeterministic algorithms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dirty="0"/>
                            <a:t>such that</a:t>
                          </a:r>
                          <a:r>
                            <a:rPr lang="en-US" altLang="zh-CN" baseline="0" dirty="0"/>
                            <a:t>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altLang="zh-CN" dirty="0"/>
                            <a:t> accepts at least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vectors in</a:t>
                          </a:r>
                          <a:r>
                            <a:rPr lang="en-US" altLang="zh-CN" baseline="0" dirty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oMath>
                          </a14:m>
                          <a:endParaRPr lang="en-US" altLang="zh-CN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altLang="zh-CN" dirty="0"/>
                            <a:t> rejects every</a:t>
                          </a:r>
                          <a:r>
                            <a:rPr lang="en-US" altLang="zh-CN" baseline="0" dirty="0"/>
                            <a:t> vector of form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0" smtClean="0">
                                  <a:latin typeface="Cambria Math" panose="02040503050406030204" pitchFamily="18" charset="0"/>
                                </a:rPr>
                                <m:t>Ext</m:t>
                              </m:r>
                              <m:d>
                                <m:dPr>
                                  <m:ctrlP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baseline="0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zh-CN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baseline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altLang="zh-CN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baseline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en-US" altLang="zh-CN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0143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DA199033-9976-925C-2CE0-A87E3AF6459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8812060"/>
                  </p:ext>
                </p:extLst>
              </p:nvPr>
            </p:nvGraphicFramePr>
            <p:xfrm>
              <a:off x="2589212" y="2133600"/>
              <a:ext cx="8911687" cy="208978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Assumption 2: ISIS against </a:t>
                          </a:r>
                          <a:r>
                            <a:rPr lang="en-US" altLang="zh-CN" i="1" dirty="0"/>
                            <a:t>nondeterministic </a:t>
                          </a:r>
                          <a:r>
                            <a:rPr lang="en-US" altLang="zh-CN" dirty="0"/>
                            <a:t>adversary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841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104762" r="-137" b="-3730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3779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208065" r="-137" b="-27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4207281"/>
                      </a:ext>
                    </a:extLst>
                  </a:tr>
                  <a:tr h="95681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121656" r="-137" b="-10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01432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16B4F6B-491C-08FD-4047-EC2FADF38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551653"/>
                <a:ext cx="8915400" cy="16066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Average-case hardness against nondeterministic algorithms</a:t>
                </a:r>
              </a:p>
              <a:p>
                <a:r>
                  <a:rPr lang="en-US" altLang="zh-CN" dirty="0"/>
                  <a:t>Equivalent formulation: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Ext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a </a:t>
                </a:r>
                <a:r>
                  <a:rPr lang="en-US" altLang="zh-CN" b="1" dirty="0"/>
                  <a:t>demi-bits generator </a:t>
                </a:r>
                <a:r>
                  <a:rPr lang="en-US" altLang="zh-CN" dirty="0"/>
                  <a:t>(</a:t>
                </a:r>
                <a:r>
                  <a:rPr lang="en-US" altLang="zh-CN" dirty="0" err="1"/>
                  <a:t>Rudich</a:t>
                </a:r>
                <a:r>
                  <a:rPr lang="en-US" altLang="zh-CN" dirty="0"/>
                  <a:t> 1997)</a:t>
                </a:r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16B4F6B-491C-08FD-4047-EC2FADF38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551653"/>
                <a:ext cx="8915400" cy="1606692"/>
              </a:xfrm>
              <a:blipFill>
                <a:blip r:embed="rId6"/>
                <a:stretch>
                  <a:fillRect l="-479" t="-2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F44E9D36-1155-384B-5C90-86EB2CB430CA}"/>
              </a:ext>
            </a:extLst>
          </p:cNvPr>
          <p:cNvSpPr/>
          <p:nvPr/>
        </p:nvSpPr>
        <p:spPr>
          <a:xfrm>
            <a:off x="7736306" y="545431"/>
            <a:ext cx="3820026" cy="1359569"/>
          </a:xfrm>
          <a:prstGeom prst="cloudCallout">
            <a:avLst>
              <a:gd name="adj1" fmla="val -74473"/>
              <a:gd name="adj2" fmla="val 1284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Can be implemented by a layer of </a:t>
            </a:r>
            <a:r>
              <a:rPr lang="en-US" altLang="zh-CN" b="1" dirty="0"/>
              <a:t>AND</a:t>
            </a:r>
            <a:r>
              <a:rPr lang="en-US" altLang="zh-CN" dirty="0"/>
              <a:t> gates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26DC3A-646A-F076-EC95-CE9D1C43D605}"/>
              </a:ext>
            </a:extLst>
          </p:cNvPr>
          <p:cNvSpPr txBox="1"/>
          <p:nvPr/>
        </p:nvSpPr>
        <p:spPr>
          <a:xfrm>
            <a:off x="2907258" y="1865412"/>
            <a:ext cx="3096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Inhomogeneous Short Integer Solution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0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D3709-0AD0-363F-E793-8E7A2D51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Explicit Construction Problems</a:t>
            </a:r>
            <a:endParaRPr lang="zh-CN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B923D8-B0D3-799F-C8F1-314D4DBC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7" y="2412251"/>
            <a:ext cx="2095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ul Erdős Biography - Facts, Childhood, Family Life, Achievements">
            <a:extLst>
              <a:ext uri="{FF2B5EF4-FFF2-40B4-BE49-F238E27FC236}">
                <a16:creationId xmlns:a16="http://schemas.microsoft.com/office/drawing/2014/main" id="{63D43D94-B108-F465-9929-4622EBA71B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77" y="3119588"/>
            <a:ext cx="329755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liant, Leslie G. - GTI - Glosario Terminología Informática">
            <a:extLst>
              <a:ext uri="{FF2B5EF4-FFF2-40B4-BE49-F238E27FC236}">
                <a16:creationId xmlns:a16="http://schemas.microsoft.com/office/drawing/2014/main" id="{CFD42445-03A6-6AC2-16E3-7DD1DAD4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316" y="3347431"/>
            <a:ext cx="2566699" cy="280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268B1158-FFF4-18FB-2EEE-7A78E55837FA}"/>
              </a:ext>
            </a:extLst>
          </p:cNvPr>
          <p:cNvSpPr/>
          <p:nvPr/>
        </p:nvSpPr>
        <p:spPr>
          <a:xfrm>
            <a:off x="8495192" y="2802808"/>
            <a:ext cx="3627645" cy="99735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random matrix is far from being low-rank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F62077-5108-3285-2A1A-A79B48048C2B}"/>
              </a:ext>
            </a:extLst>
          </p:cNvPr>
          <p:cNvSpPr txBox="1"/>
          <p:nvPr/>
        </p:nvSpPr>
        <p:spPr>
          <a:xfrm>
            <a:off x="1595189" y="543278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Shannon</a:t>
            </a:r>
            <a:endParaRPr lang="zh-CN" altLang="en-US" dirty="0"/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5DD8625F-6A7D-60FC-99B4-C7F1E68D0056}"/>
              </a:ext>
            </a:extLst>
          </p:cNvPr>
          <p:cNvSpPr/>
          <p:nvPr/>
        </p:nvSpPr>
        <p:spPr>
          <a:xfrm>
            <a:off x="4160652" y="2274098"/>
            <a:ext cx="5083747" cy="99735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random graph has neither large clique nor large independent set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CC8B96-5B6E-12C3-ACB7-4DD07C59FEAC}"/>
              </a:ext>
            </a:extLst>
          </p:cNvPr>
          <p:cNvSpPr txBox="1"/>
          <p:nvPr/>
        </p:nvSpPr>
        <p:spPr>
          <a:xfrm>
            <a:off x="4976158" y="5867551"/>
            <a:ext cx="70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Erdős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5EE4DD-6B08-0DB0-7E32-39D7A2AB47C9}"/>
              </a:ext>
            </a:extLst>
          </p:cNvPr>
          <p:cNvSpPr txBox="1"/>
          <p:nvPr/>
        </p:nvSpPr>
        <p:spPr>
          <a:xfrm>
            <a:off x="8589231" y="6211620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Valiant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EC0458-367B-7018-1976-FDA08C0287F2}"/>
              </a:ext>
            </a:extLst>
          </p:cNvPr>
          <p:cNvSpPr txBox="1"/>
          <p:nvPr/>
        </p:nvSpPr>
        <p:spPr>
          <a:xfrm>
            <a:off x="5819009" y="1877390"/>
            <a:ext cx="204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“Ramsey Graph”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A909FF-B6AF-8549-39AC-2CC04E27A16F}"/>
              </a:ext>
            </a:extLst>
          </p:cNvPr>
          <p:cNvSpPr txBox="1"/>
          <p:nvPr/>
        </p:nvSpPr>
        <p:spPr>
          <a:xfrm>
            <a:off x="9577665" y="2394638"/>
            <a:ext cx="16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“Rigid Matrix”</a:t>
            </a:r>
            <a:endParaRPr lang="zh-CN" altLang="en-US" dirty="0"/>
          </a:p>
        </p:txBody>
      </p:sp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FE41E853-31B0-B8F1-B1A0-446CD05F6E2D}"/>
              </a:ext>
            </a:extLst>
          </p:cNvPr>
          <p:cNvSpPr/>
          <p:nvPr/>
        </p:nvSpPr>
        <p:spPr>
          <a:xfrm>
            <a:off x="1191225" y="1550382"/>
            <a:ext cx="4011424" cy="997350"/>
          </a:xfrm>
          <a:prstGeom prst="wedgeEllipseCallout">
            <a:avLst>
              <a:gd name="adj1" fmla="val -12870"/>
              <a:gd name="adj2" fmla="val 750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 random truth table has large circuit complexity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8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5" grpId="0"/>
      <p:bldP spid="16" grpId="0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9EC539-802E-9D86-8596-8EE42917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Hardness Results (for Avoid)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3D3265-CE44-BB88-CAA2-2247BCDE2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b="1" dirty="0"/>
                  <a:t>DOR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EMAJ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b="1" dirty="0"/>
                  <a:t>AND </a:t>
                </a:r>
                <a:r>
                  <a:rPr lang="en-US" altLang="zh-CN" sz="2000" dirty="0"/>
                  <a:t>circuits: </a:t>
                </a:r>
              </a:p>
              <a:p>
                <a:pPr lvl="1"/>
                <a:r>
                  <a:rPr lang="en-US" altLang="zh-CN" sz="1800" b="1" dirty="0"/>
                  <a:t>DOR</a:t>
                </a:r>
                <a:r>
                  <a:rPr lang="en-US" altLang="zh-CN" sz="1800" dirty="0"/>
                  <a:t>: unbounded fan-in </a:t>
                </a:r>
                <a:r>
                  <a:rPr lang="en-US" altLang="zh-CN" sz="1800" b="1" dirty="0"/>
                  <a:t>OR </a:t>
                </a:r>
                <a:r>
                  <a:rPr lang="en-US" altLang="zh-CN" sz="1800" dirty="0"/>
                  <a:t>gate, with a semantic promise that at most one of its input wires is 1</a:t>
                </a:r>
              </a:p>
              <a:p>
                <a:pPr lvl="1"/>
                <a:r>
                  <a:rPr lang="en-US" altLang="zh-CN" sz="1800" b="1" dirty="0"/>
                  <a:t>EMAJ</a:t>
                </a:r>
                <a:r>
                  <a:rPr lang="en-US" altLang="zh-CN" sz="1800" dirty="0"/>
                  <a:t>: exact majority gate, which outputs 1 </a:t>
                </a:r>
                <a:r>
                  <a:rPr lang="en-US" altLang="zh-CN" sz="1800" dirty="0" err="1"/>
                  <a:t>iff</a:t>
                </a:r>
                <a:r>
                  <a:rPr lang="en-US" altLang="zh-CN" sz="1800" dirty="0"/>
                  <a:t> exactly ½ of its input wires are 1 </a:t>
                </a:r>
              </a:p>
              <a:p>
                <a:pPr lvl="1"/>
                <a:r>
                  <a:rPr lang="en-US" altLang="zh-CN" sz="1800" b="1" dirty="0"/>
                  <a:t>AND</a:t>
                </a:r>
                <a:r>
                  <a:rPr lang="en-US" altLang="zh-CN" sz="1800" dirty="0"/>
                  <a:t>: unbounded fan-in </a:t>
                </a:r>
                <a:r>
                  <a:rPr lang="en-US" altLang="zh-CN" sz="1800" b="1" dirty="0"/>
                  <a:t>AND </a:t>
                </a:r>
                <a:r>
                  <a:rPr lang="en-US" altLang="zh-CN" sz="1800" dirty="0"/>
                  <a:t>gate</a:t>
                </a:r>
              </a:p>
              <a:p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3D3265-CE44-BB88-CAA2-2247BCDE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684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DF20FFF2-AE55-1057-276B-E0BB2152C715}"/>
              </a:ext>
            </a:extLst>
          </p:cNvPr>
          <p:cNvGrpSpPr/>
          <p:nvPr/>
        </p:nvGrpSpPr>
        <p:grpSpPr>
          <a:xfrm>
            <a:off x="8320199" y="760995"/>
            <a:ext cx="3180700" cy="1767718"/>
            <a:chOff x="8320199" y="760995"/>
            <a:chExt cx="3180700" cy="1767718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86F1735-1B48-459F-C980-06B953CCCA42}"/>
                </a:ext>
              </a:extLst>
            </p:cNvPr>
            <p:cNvGrpSpPr/>
            <p:nvPr/>
          </p:nvGrpSpPr>
          <p:grpSpPr>
            <a:xfrm>
              <a:off x="8320199" y="1104057"/>
              <a:ext cx="3180700" cy="1424656"/>
              <a:chOff x="8320199" y="1084862"/>
              <a:chExt cx="3180700" cy="1424656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0BF5C7EE-B510-469A-5929-F197EA04579C}"/>
                  </a:ext>
                </a:extLst>
              </p:cNvPr>
              <p:cNvSpPr/>
              <p:nvPr/>
            </p:nvSpPr>
            <p:spPr>
              <a:xfrm>
                <a:off x="8635931" y="2218573"/>
                <a:ext cx="2549236" cy="29094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Input</a:t>
                </a:r>
                <a:endParaRPr lang="zh-CN" altLang="en-US" dirty="0"/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CFE27740-A260-6F02-A5FD-3BC5ECCE13DC}"/>
                  </a:ext>
                </a:extLst>
              </p:cNvPr>
              <p:cNvSpPr/>
              <p:nvPr/>
            </p:nvSpPr>
            <p:spPr>
              <a:xfrm>
                <a:off x="8386549" y="1844500"/>
                <a:ext cx="3048000" cy="29094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AND</a:t>
                </a:r>
                <a:r>
                  <a:rPr lang="en-US" altLang="zh-CN" dirty="0"/>
                  <a:t> gates</a:t>
                </a:r>
                <a:endParaRPr lang="zh-CN" altLang="en-US" dirty="0"/>
              </a:p>
            </p:txBody>
          </p: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60888B79-5527-977F-E00D-C34D9A016E4B}"/>
                  </a:ext>
                </a:extLst>
              </p:cNvPr>
              <p:cNvSpPr/>
              <p:nvPr/>
            </p:nvSpPr>
            <p:spPr>
              <a:xfrm>
                <a:off x="8320199" y="1458935"/>
                <a:ext cx="3180700" cy="29094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EMAJ</a:t>
                </a:r>
                <a:r>
                  <a:rPr lang="en-US" altLang="zh-CN" dirty="0"/>
                  <a:t> gates</a:t>
                </a:r>
                <a:endParaRPr lang="zh-CN" altLang="en-US" dirty="0"/>
              </a:p>
            </p:txBody>
          </p:sp>
          <p:sp>
            <p:nvSpPr>
              <p:cNvPr id="9" name="等腰三角形 8">
                <a:extLst>
                  <a:ext uri="{FF2B5EF4-FFF2-40B4-BE49-F238E27FC236}">
                    <a16:creationId xmlns:a16="http://schemas.microsoft.com/office/drawing/2014/main" id="{5A858198-11FB-1130-27B5-CE29F2200107}"/>
                  </a:ext>
                </a:extLst>
              </p:cNvPr>
              <p:cNvSpPr/>
              <p:nvPr/>
            </p:nvSpPr>
            <p:spPr>
              <a:xfrm>
                <a:off x="8320199" y="1084862"/>
                <a:ext cx="3180700" cy="290945"/>
              </a:xfrm>
              <a:prstGeom prst="triangl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DOR</a:t>
                </a:r>
                <a:endParaRPr lang="zh-CN" altLang="en-US" b="1" dirty="0"/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C928EB0-3B4C-1231-3702-59001D248D9E}"/>
                </a:ext>
              </a:extLst>
            </p:cNvPr>
            <p:cNvSpPr txBox="1"/>
            <p:nvPr/>
          </p:nvSpPr>
          <p:spPr>
            <a:xfrm>
              <a:off x="9482386" y="760995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Output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内容占位符 3">
                <a:extLst>
                  <a:ext uri="{FF2B5EF4-FFF2-40B4-BE49-F238E27FC236}">
                    <a16:creationId xmlns:a16="http://schemas.microsoft.com/office/drawing/2014/main" id="{11BE7A24-6F44-4C6C-FC30-87478618AD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668801"/>
                  </p:ext>
                </p:extLst>
              </p:nvPr>
            </p:nvGraphicFramePr>
            <p:xfrm>
              <a:off x="2589212" y="4284313"/>
              <a:ext cx="8911687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3 (slightly more 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i="0" dirty="0"/>
                            <a:t>Under </a:t>
                          </a:r>
                          <a:r>
                            <a:rPr lang="en-US" altLang="zh-CN" b="0" i="1" dirty="0"/>
                            <a:t>Assumption 1’ </a:t>
                          </a:r>
                          <a:r>
                            <a:rPr lang="en-US" altLang="zh-CN" i="0" dirty="0"/>
                            <a:t>and </a:t>
                          </a:r>
                          <a:r>
                            <a:rPr lang="en-US" altLang="zh-CN" i="1" dirty="0"/>
                            <a:t>Assumption 2</a:t>
                          </a:r>
                          <a:r>
                            <a:rPr lang="en-US" altLang="zh-CN" i="0" dirty="0"/>
                            <a:t>, range avoidance for </a:t>
                          </a:r>
                          <a:r>
                            <a:rPr lang="en-US" altLang="zh-CN" sz="1800" b="1" dirty="0"/>
                            <a:t>DOR</a:t>
                          </a:r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b="1" dirty="0"/>
                            <a:t>EMAJ</a:t>
                          </a:r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b="1" dirty="0"/>
                            <a:t>AND </a:t>
                          </a:r>
                          <a:r>
                            <a:rPr lang="en-US" altLang="zh-CN" sz="1800" dirty="0"/>
                            <a:t>circuits</a:t>
                          </a:r>
                          <a:r>
                            <a:rPr lang="en-US" altLang="zh-CN" sz="1800" baseline="0" dirty="0"/>
                            <a:t> cannot be solved by (non-uniform) polynomial-time nondeterministic search algorithms. </a:t>
                          </a:r>
                          <a:endParaRPr lang="en-US" altLang="zh-CN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内容占位符 3">
                <a:extLst>
                  <a:ext uri="{FF2B5EF4-FFF2-40B4-BE49-F238E27FC236}">
                    <a16:creationId xmlns:a16="http://schemas.microsoft.com/office/drawing/2014/main" id="{11BE7A24-6F44-4C6C-FC30-87478618AD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12668801"/>
                  </p:ext>
                </p:extLst>
              </p:nvPr>
            </p:nvGraphicFramePr>
            <p:xfrm>
              <a:off x="2589212" y="4284313"/>
              <a:ext cx="8911687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3 (slightly more 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62264" r="-137" b="-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内容占位符 3">
                <a:extLst>
                  <a:ext uri="{FF2B5EF4-FFF2-40B4-BE49-F238E27FC236}">
                    <a16:creationId xmlns:a16="http://schemas.microsoft.com/office/drawing/2014/main" id="{0D00698F-AE6D-F89C-7677-CA7D3425A7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4981581"/>
                  </p:ext>
                </p:extLst>
              </p:nvPr>
            </p:nvGraphicFramePr>
            <p:xfrm>
              <a:off x="2589211" y="5488890"/>
              <a:ext cx="8911687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baseline="30000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endParaRPr lang="zh-CN" altLang="en-US" baseline="30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i="0" dirty="0"/>
                            <a:t>Under </a:t>
                          </a:r>
                          <a:r>
                            <a:rPr lang="en-US" altLang="zh-CN" b="0" i="1" dirty="0"/>
                            <a:t>Assumption 1 </a:t>
                          </a:r>
                          <a:r>
                            <a:rPr lang="en-US" altLang="zh-CN" i="0" dirty="0"/>
                            <a:t>and </a:t>
                          </a:r>
                          <a:r>
                            <a:rPr lang="en-US" altLang="zh-CN" i="1" dirty="0"/>
                            <a:t>Assumption 2</a:t>
                          </a:r>
                          <a:r>
                            <a:rPr lang="en-US" altLang="zh-CN" i="0" dirty="0"/>
                            <a:t>, range avoidance for </a:t>
                          </a:r>
                          <a:r>
                            <a:rPr lang="en-US" altLang="zh-CN" sz="1800" b="1" dirty="0"/>
                            <a:t>DOR</a:t>
                          </a:r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b="1" dirty="0"/>
                            <a:t>EMAJ</a:t>
                          </a:r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b="1" dirty="0"/>
                            <a:t>AND </a:t>
                          </a:r>
                          <a:r>
                            <a:rPr lang="en-US" altLang="zh-CN" sz="1800" dirty="0"/>
                            <a:t>circuits</a:t>
                          </a:r>
                          <a:r>
                            <a:rPr lang="en-US" altLang="zh-CN" sz="1800" baseline="0" dirty="0"/>
                            <a:t> cannot be solved by deterministic polynomial-sized circuits. </a:t>
                          </a:r>
                          <a:endParaRPr lang="en-US" altLang="zh-CN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内容占位符 3">
                <a:extLst>
                  <a:ext uri="{FF2B5EF4-FFF2-40B4-BE49-F238E27FC236}">
                    <a16:creationId xmlns:a16="http://schemas.microsoft.com/office/drawing/2014/main" id="{0D00698F-AE6D-F89C-7677-CA7D3425A7B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24981581"/>
                  </p:ext>
                </p:extLst>
              </p:nvPr>
            </p:nvGraphicFramePr>
            <p:xfrm>
              <a:off x="2589211" y="5488890"/>
              <a:ext cx="8911687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68" t="-8197" r="-137" b="-1983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68" t="-62264" r="-137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11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52291-94AB-17B1-D8DA-0E13FD30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to Standard Lattice Assumptions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15CD0A8-1CD3-A5D3-233F-FEA3E8709F8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2498527"/>
                  </p:ext>
                </p:extLst>
              </p:nvPr>
            </p:nvGraphicFramePr>
            <p:xfrm>
              <a:off x="1690436" y="1564105"/>
              <a:ext cx="10702089" cy="43477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215CD0A8-1CD3-A5D3-233F-FEA3E8709F8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2498527"/>
                  </p:ext>
                </p:extLst>
              </p:nvPr>
            </p:nvGraphicFramePr>
            <p:xfrm>
              <a:off x="1690436" y="1564105"/>
              <a:ext cx="10702089" cy="43477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8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3364DF58-D644-95E2-D147-ADFFA7D932A7}"/>
                  </a:ext>
                </a:extLst>
              </p:cNvPr>
              <p:cNvSpPr/>
              <p:nvPr/>
            </p:nvSpPr>
            <p:spPr>
              <a:xfrm>
                <a:off x="6096000" y="946150"/>
                <a:ext cx="5592679" cy="1786689"/>
              </a:xfrm>
              <a:prstGeom prst="cloudCallout">
                <a:avLst>
                  <a:gd name="adj1" fmla="val -16782"/>
                  <a:gd name="adj2" fmla="val 97516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Best known attack</a:t>
                </a:r>
                <a:r>
                  <a:rPr lang="en-US" altLang="zh-CN" dirty="0"/>
                  <a:t>: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-approximate </a:t>
                </a:r>
                <a:r>
                  <a:rPr lang="en-US" altLang="zh-CN" dirty="0" err="1"/>
                  <a:t>GapCVP</a:t>
                </a:r>
                <a:r>
                  <a:rPr lang="en-US" altLang="zh-CN" dirty="0"/>
                  <a:t> (in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zh-CN" dirty="0"/>
                  <a:t>-norm) is in </a:t>
                </a:r>
                <a:r>
                  <a:rPr lang="en-US" altLang="zh-CN" b="1" dirty="0"/>
                  <a:t>NP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 err="1"/>
                  <a:t>coNP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[GG98, AR05]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3364DF58-D644-95E2-D147-ADFFA7D93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46150"/>
                <a:ext cx="5592679" cy="1786689"/>
              </a:xfrm>
              <a:prstGeom prst="cloudCallout">
                <a:avLst>
                  <a:gd name="adj1" fmla="val -16782"/>
                  <a:gd name="adj2" fmla="val 97516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DC07D8F8-A650-536D-5866-946E2C2D22A0}"/>
                  </a:ext>
                </a:extLst>
              </p:cNvPr>
              <p:cNvSpPr/>
              <p:nvPr/>
            </p:nvSpPr>
            <p:spPr>
              <a:xfrm>
                <a:off x="2963779" y="5065156"/>
                <a:ext cx="6853989" cy="1786689"/>
              </a:xfrm>
              <a:prstGeom prst="cloudCallout">
                <a:avLst>
                  <a:gd name="adj1" fmla="val 13735"/>
                  <a:gd name="adj2" fmla="val -7622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Most (if not all) lattice-based PKEs are </a:t>
                </a:r>
                <a:r>
                  <a:rPr lang="en-US" altLang="zh-CN" b="1" dirty="0"/>
                  <a:t>provably insecure </a:t>
                </a:r>
                <a:r>
                  <a:rPr lang="en-US" altLang="zh-CN" dirty="0"/>
                  <a:t>against nondeterministic adversaries using the </a:t>
                </a:r>
                <a:r>
                  <a:rPr lang="en-US" altLang="zh-CN" b="1" dirty="0"/>
                  <a:t>NP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 err="1"/>
                  <a:t>coNP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algorithm in [GG98, AR05] (also see [Barak17])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DC07D8F8-A650-536D-5866-946E2C2D2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779" y="5065156"/>
                <a:ext cx="6853989" cy="1786689"/>
              </a:xfrm>
              <a:prstGeom prst="cloudCallout">
                <a:avLst>
                  <a:gd name="adj1" fmla="val 13735"/>
                  <a:gd name="adj2" fmla="val -76222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921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A5062-6B26-64A1-76EF-2932FC02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Technique: A Bird’s Eye View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C0B89520-6A13-0AB3-D777-469EAB80B61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816769" y="1497931"/>
              <a:ext cx="9805736" cy="509537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C0B89520-6A13-0AB3-D777-469EAB80B61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42448756"/>
                  </p:ext>
                </p:extLst>
              </p:nvPr>
            </p:nvGraphicFramePr>
            <p:xfrm>
              <a:off x="1816769" y="1497931"/>
              <a:ext cx="9805736" cy="509537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7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5870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4CD83-C1B2-F90C-34FF-EE4168FF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1: Hardness from WE</a:t>
            </a:r>
            <a:br>
              <a:rPr lang="en-US" altLang="zh-CN" dirty="0"/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790FB7-8FF7-7A9F-17D3-C2EAA71BD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3333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/>
                  <a:t>Idea </a:t>
                </a:r>
                <a:r>
                  <a:rPr lang="en-US" altLang="zh-CN" sz="2400" dirty="0"/>
                  <a:t>of [ILW23]: Solving </a:t>
                </a:r>
                <a:r>
                  <a:rPr lang="en-US" altLang="zh-CN" sz="2400" b="1" dirty="0"/>
                  <a:t>Avoid </a:t>
                </a:r>
                <a:r>
                  <a:rPr lang="en-US" altLang="zh-CN" sz="2400" dirty="0"/>
                  <a:t>deterministic + witness encryption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NP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an efficient proof system for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bar>
                  </m:oMath>
                </a14:m>
                <a:r>
                  <a:rPr lang="en-US" altLang="zh-CN" sz="2400" dirty="0"/>
                  <a:t>. </a:t>
                </a:r>
              </a:p>
              <a:p>
                <a:pPr lvl="1"/>
                <a:r>
                  <a:rPr lang="en-US" altLang="zh-CN" sz="2200" dirty="0"/>
                  <a:t>Witness encryption for </a:t>
                </a:r>
                <a:r>
                  <a:rPr lang="en-US" altLang="zh-CN" sz="2200" b="1" dirty="0"/>
                  <a:t>NP</a:t>
                </a:r>
                <a:r>
                  <a:rPr lang="en-US" altLang="zh-CN" sz="2200" dirty="0"/>
                  <a:t> + </a:t>
                </a:r>
                <a:r>
                  <a:rPr lang="en-US" altLang="zh-CN" sz="2200" b="1" dirty="0"/>
                  <a:t>NP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200" dirty="0"/>
                  <a:t> </a:t>
                </a:r>
                <a:r>
                  <a:rPr lang="en-US" altLang="zh-CN" sz="2200" b="1" dirty="0" err="1"/>
                  <a:t>coNP</a:t>
                </a:r>
                <a:r>
                  <a:rPr lang="en-US" altLang="zh-CN" sz="22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200" b="1" dirty="0"/>
                  <a:t> Avoid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zh-CN" sz="2200" b="1" dirty="0"/>
                  <a:t> FP</a:t>
                </a:r>
                <a:endParaRPr lang="en-US" altLang="zh-CN" sz="2400" dirty="0"/>
              </a:p>
              <a:p>
                <a:r>
                  <a:rPr lang="en-US" altLang="zh-CN" sz="2400" dirty="0"/>
                  <a:t>Generalizations: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200" dirty="0"/>
                  <a:t>If decoding of witness encryption can be implemented by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200" dirty="0"/>
                  <a:t>-circuits,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sz="2200" dirty="0"/>
                  <a:t>-</a:t>
                </a:r>
                <a:r>
                  <a:rPr lang="en-US" altLang="zh-CN" sz="2200" b="1" dirty="0"/>
                  <a:t>Avoid </a:t>
                </a:r>
                <a:r>
                  <a:rPr lang="en-US" altLang="zh-CN" sz="2200" dirty="0"/>
                  <a:t>algorithms suffice.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altLang="zh-CN" sz="2200" dirty="0"/>
                  <a:t>Witness encryption “secure against nondeterministic adversaries” + solving </a:t>
                </a:r>
                <a:r>
                  <a:rPr lang="en-US" altLang="zh-CN" sz="2200" b="1" dirty="0"/>
                  <a:t>Avoid </a:t>
                </a:r>
                <a:r>
                  <a:rPr lang="en-US" altLang="zh-CN" sz="2200" i="1" dirty="0"/>
                  <a:t>nondeterministic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2200" b="1" dirty="0"/>
                  <a:t> </a:t>
                </a:r>
                <a:r>
                  <a:rPr lang="en-US" altLang="zh-CN" sz="2200" dirty="0"/>
                  <a:t>efficient proof systems. </a:t>
                </a:r>
                <a:endParaRPr lang="zh-CN" altLang="en-US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7790FB7-8FF7-7A9F-17D3-C2EAA71BD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333374"/>
              </a:xfrm>
              <a:blipFill>
                <a:blip r:embed="rId2"/>
                <a:stretch>
                  <a:fillRect l="-958" t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040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3CCF8-640E-BCC7-C856-5DDAA018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1: Hardness from WE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D8F698-D5D8-3D9C-1487-BEE9775A1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609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What is “security against nondeterministic adversaries”?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76D9E249-0770-AC81-D40C-C92BADFC95D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89212" y="2916724"/>
              <a:ext cx="8911687" cy="241782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(Witness Encryption against Nondeterminism)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Let (Enc, Dec) be a witness encryption scheme for language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r>
                            <a:rPr lang="en-US" altLang="zh-CN" sz="1800" b="1" dirty="0"/>
                            <a:t>NP</a:t>
                          </a:r>
                          <a:r>
                            <a:rPr lang="en-US" altLang="zh-CN" sz="1800" dirty="0"/>
                            <a:t> 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Enc(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r>
                            <a:rPr lang="en-US" altLang="zh-CN" sz="1800" dirty="0" err="1"/>
                            <a:t>ct</a:t>
                          </a:r>
                          <a:r>
                            <a:rPr lang="en-US" altLang="zh-CN" sz="1800" dirty="0"/>
                            <a:t> 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Dec(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oMath>
                          </a14:m>
                          <a:r>
                            <a:rPr lang="en-US" altLang="zh-CN" sz="18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altLang="zh-CN" sz="1800" dirty="0"/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endParaRPr lang="en-US" altLang="zh-CN" sz="1800" dirty="0"/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800" dirty="0"/>
                            <a:t>It</a:t>
                          </a:r>
                          <a:r>
                            <a:rPr lang="en-US" altLang="zh-CN" sz="1800" baseline="0" dirty="0"/>
                            <a:t> is said to be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oMath>
                          </a14:m>
                          <a:r>
                            <a:rPr lang="en-US" altLang="zh-CN" sz="1800" b="1" dirty="0"/>
                            <a:t>-secure </a:t>
                          </a:r>
                          <a:r>
                            <a:rPr lang="en-US" altLang="zh-CN" sz="1800" dirty="0"/>
                            <a:t>if there is a p.p.t. simulator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such that for every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CN" sz="1800" dirty="0"/>
                            <a:t>, every message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∈{0,1}</m:t>
                              </m:r>
                            </m:oMath>
                          </a14:m>
                          <a:r>
                            <a:rPr lang="en-US" altLang="zh-CN" sz="1800" dirty="0"/>
                            <a:t>, and any poly-size nondeterministic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  <m:t>𝐴𝑑𝑣</m:t>
                              </m:r>
                            </m:oMath>
                          </a14:m>
                          <a:r>
                            <a:rPr lang="en-US" altLang="zh-CN" sz="1800" i="1" dirty="0"/>
                            <a:t>:</a:t>
                          </a:r>
                        </a:p>
                        <a:p>
                          <a:pPr marL="457200" lvl="1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𝐴𝑑𝑣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e>
                                    </m:d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i="0" smtClean="0">
                                            <a:latin typeface="Cambria Math" panose="02040503050406030204" pitchFamily="18" charset="0"/>
                                          </a:rPr>
                                          <m:t>Pr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𝐴𝑑𝑣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Enc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  <m: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=1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sz="18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76D9E249-0770-AC81-D40C-C92BADFC95D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63393788"/>
                  </p:ext>
                </p:extLst>
              </p:nvPr>
            </p:nvGraphicFramePr>
            <p:xfrm>
              <a:off x="2589212" y="2916724"/>
              <a:ext cx="8911687" cy="2417826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(Witness Encryption against Nondeterminism)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204698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8" t="-19585" r="-137" b="-2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EBC75E23-0A1F-1EEB-3BE9-51E0467B80D0}"/>
              </a:ext>
            </a:extLst>
          </p:cNvPr>
          <p:cNvSpPr/>
          <p:nvPr/>
        </p:nvSpPr>
        <p:spPr>
          <a:xfrm>
            <a:off x="1690437" y="5610342"/>
            <a:ext cx="6196264" cy="1149016"/>
          </a:xfrm>
          <a:prstGeom prst="cloudCallout">
            <a:avLst>
              <a:gd name="adj1" fmla="val 32882"/>
              <a:gd name="adj2" fmla="val -710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The adversary cannot accept the simulated distribution more often compared to the actual cipher text!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429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02F0118-0CC1-AEB8-5A62-00B3236248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Step 2: WE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zh-CN" altLang="en-US" sz="36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002F0118-0CC1-AEB8-5A62-00B323624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52" t="-5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11F0F3F2-F0C9-4091-2F73-15E066000F0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589213" y="2514599"/>
              <a:ext cx="8915400" cy="38140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11F0F3F2-F0C9-4091-2F73-15E066000F0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9396415"/>
                  </p:ext>
                </p:extLst>
              </p:nvPr>
            </p:nvGraphicFramePr>
            <p:xfrm>
              <a:off x="2589213" y="2514599"/>
              <a:ext cx="8915400" cy="38140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36DF3199-F50D-8498-D429-0C256CE668D8}"/>
              </a:ext>
            </a:extLst>
          </p:cNvPr>
          <p:cNvSpPr txBox="1"/>
          <p:nvPr/>
        </p:nvSpPr>
        <p:spPr>
          <a:xfrm>
            <a:off x="3344779" y="1905000"/>
            <a:ext cx="6797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Three main challenges (from the [ILW23] framework)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D6D65DDF-3235-6C0E-E7A1-50D5FD149620}"/>
                  </a:ext>
                </a:extLst>
              </p:cNvPr>
              <p:cNvSpPr/>
              <p:nvPr/>
            </p:nvSpPr>
            <p:spPr>
              <a:xfrm>
                <a:off x="4096753" y="1564105"/>
                <a:ext cx="7182852" cy="1609270"/>
              </a:xfrm>
              <a:prstGeom prst="cloudCallout">
                <a:avLst>
                  <a:gd name="adj1" fmla="val 36125"/>
                  <a:gd name="adj2" fmla="val 116768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It works if the witness encryption scheme has flexible security parameter, i.e., Enc(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altLang="zh-CN" dirty="0"/>
                  <a:t>, …) will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/>
                  <a:t>-secure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D6D65DDF-3235-6C0E-E7A1-50D5FD149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753" y="1564105"/>
                <a:ext cx="7182852" cy="1609270"/>
              </a:xfrm>
              <a:prstGeom prst="cloudCallout">
                <a:avLst>
                  <a:gd name="adj1" fmla="val 36125"/>
                  <a:gd name="adj2" fmla="val 116768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20EAE0D0-9DD8-1503-1454-1985CAAE14FC}"/>
              </a:ext>
            </a:extLst>
          </p:cNvPr>
          <p:cNvSpPr/>
          <p:nvPr/>
        </p:nvSpPr>
        <p:spPr>
          <a:xfrm>
            <a:off x="454610" y="3514270"/>
            <a:ext cx="4269205" cy="1609270"/>
          </a:xfrm>
          <a:prstGeom prst="cloudCallout">
            <a:avLst>
              <a:gd name="adj1" fmla="val 51203"/>
              <a:gd name="adj2" fmla="val 760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iO</a:t>
            </a:r>
            <a:r>
              <a:rPr lang="en-US" altLang="zh-CN" dirty="0"/>
              <a:t>-based candidates are unlikely to be very efficient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22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4FBB88-8178-DB77-C2A1-A0F0A5DB1F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Step 2: WE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zh-CN" altLang="en-US" sz="36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4FBB88-8178-DB77-C2A1-A0F0A5DB1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052" t="-5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AA86338-C983-31E0-1958-138250E9D94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33051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(PKE with pseudorandom public-key,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Let (Gen, Enc, Dec) be a</a:t>
                          </a:r>
                          <a:r>
                            <a:rPr lang="en-US" altLang="zh-CN" sz="1800" baseline="0" dirty="0"/>
                            <a:t> PKE scheme: </a:t>
                          </a:r>
                          <a:endParaRPr lang="en-US" altLang="zh-CN" sz="1800" dirty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Gen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800" i="1" dirty="0" err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oMath>
                          </a14:m>
                          <a:r>
                            <a:rPr lang="en-US" altLang="zh-CN" sz="1800" dirty="0"/>
                            <a:t>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Enc(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r>
                            <a:rPr lang="en-US" altLang="zh-CN" sz="1800" dirty="0" err="1"/>
                            <a:t>ct</a:t>
                          </a:r>
                          <a:r>
                            <a:rPr lang="en-US" altLang="zh-CN" sz="1800" dirty="0"/>
                            <a:t> 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Dec(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oMath>
                          </a14:m>
                          <a:r>
                            <a:rPr lang="en-US" altLang="zh-CN" sz="18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800" dirty="0"/>
                            <a:t>It is said to be a </a:t>
                          </a:r>
                          <a:r>
                            <a:rPr lang="en-US" altLang="zh-CN" dirty="0"/>
                            <a:t>PKE with pseudorandom public-key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US" altLang="zh-CN" dirty="0"/>
                            <a:t>) if it satisfies: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(Ideal World)</a:t>
                          </a:r>
                          <a:r>
                            <a:rPr lang="en-US" altLang="zh-CN" sz="1800" dirty="0"/>
                            <a:t>. There is an “ideal” distribution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r>
                            <a:rPr lang="en-US" altLang="zh-CN" sz="1800" dirty="0"/>
                            <a:t> for public keys.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(Hard PKE Problem)</a:t>
                          </a:r>
                          <a:r>
                            <a:rPr lang="en-US" altLang="zh-CN" sz="1800" dirty="0"/>
                            <a:t>. The problem of distinguishing “real public keys” and “ideal public keys” is hard. Namely, the following two distributions are indistinguishable: 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𝑟𝑝𝑘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𝐺𝑒𝑛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𝑖𝑝𝑘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(Security in Ideal World)</a:t>
                          </a:r>
                          <a:r>
                            <a:rPr lang="en-US" altLang="zh-CN" sz="1800" b="0" dirty="0"/>
                            <a:t>. Encryption is semantically</a:t>
                          </a:r>
                          <a:r>
                            <a:rPr lang="en-US" altLang="zh-CN" sz="1800" b="0" baseline="0" dirty="0"/>
                            <a:t> </a:t>
                          </a:r>
                          <a:r>
                            <a:rPr lang="en-US" altLang="zh-CN" sz="1800" b="0" dirty="0"/>
                            <a:t>secure using ideal public keys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endParaRPr lang="en-US" altLang="zh-CN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AA86338-C983-31E0-1958-138250E9D9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09482465"/>
                  </p:ext>
                </p:extLst>
              </p:nvPr>
            </p:nvGraphicFramePr>
            <p:xfrm>
              <a:off x="2592925" y="1905000"/>
              <a:ext cx="8911687" cy="33051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(PKE with pseudorandom public-key,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7" t="-33846" r="-68" b="-15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7456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7" t="-90941" r="-68" b="-5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B512B77D-B5F5-9A4B-BC95-80F519FF767A}"/>
                  </a:ext>
                </a:extLst>
              </p:cNvPr>
              <p:cNvSpPr/>
              <p:nvPr/>
            </p:nvSpPr>
            <p:spPr>
              <a:xfrm>
                <a:off x="7742321" y="739942"/>
                <a:ext cx="4138863" cy="1558090"/>
              </a:xfrm>
              <a:prstGeom prst="cloudCallout">
                <a:avLst>
                  <a:gd name="adj1" fmla="val -33188"/>
                  <a:gd name="adj2" fmla="val 128909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Many well-studied PKEs are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18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CN" dirty="0"/>
                  <a:t>, e.g., Goldwasser-</a:t>
                </a:r>
                <a:r>
                  <a:rPr lang="en-US" altLang="zh-CN" dirty="0" err="1"/>
                  <a:t>Micali</a:t>
                </a:r>
                <a:r>
                  <a:rPr lang="en-US" altLang="zh-CN" dirty="0"/>
                  <a:t> and Regev’s PKE.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B512B77D-B5F5-9A4B-BC95-80F519FF7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321" y="739942"/>
                <a:ext cx="4138863" cy="1558090"/>
              </a:xfrm>
              <a:prstGeom prst="cloudCallout">
                <a:avLst>
                  <a:gd name="adj1" fmla="val -33188"/>
                  <a:gd name="adj2" fmla="val 12890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1C0F86CA-DBDC-195A-989D-1305F3E8C4D3}"/>
              </a:ext>
            </a:extLst>
          </p:cNvPr>
          <p:cNvSpPr/>
          <p:nvPr/>
        </p:nvSpPr>
        <p:spPr>
          <a:xfrm>
            <a:off x="1227221" y="5450305"/>
            <a:ext cx="6051884" cy="1407695"/>
          </a:xfrm>
          <a:prstGeom prst="cloudCallout">
            <a:avLst>
              <a:gd name="adj1" fmla="val 13965"/>
              <a:gd name="adj2" fmla="val -6613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Called “dual-mode PKE” [PVW08] or</a:t>
            </a:r>
            <a:r>
              <a:rPr lang="zh-CN" altLang="en-US" dirty="0"/>
              <a:t> </a:t>
            </a:r>
            <a:r>
              <a:rPr lang="en-US" altLang="zh-CN" dirty="0"/>
              <a:t>“meaningful/meaningless</a:t>
            </a:r>
            <a:r>
              <a:rPr lang="zh-CN" altLang="en-US" dirty="0"/>
              <a:t> </a:t>
            </a:r>
            <a:r>
              <a:rPr lang="en-US" altLang="zh-CN" dirty="0"/>
              <a:t>PKE” [KN08] if it has statistical security in ideal world </a:t>
            </a:r>
            <a:endParaRPr lang="zh-CN" altLang="en-US" dirty="0"/>
          </a:p>
        </p:txBody>
      </p:sp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BFD32958-524C-2CD2-31B5-2F7408F5A972}"/>
              </a:ext>
            </a:extLst>
          </p:cNvPr>
          <p:cNvSpPr/>
          <p:nvPr/>
        </p:nvSpPr>
        <p:spPr>
          <a:xfrm>
            <a:off x="7654506" y="5632547"/>
            <a:ext cx="4473326" cy="1202685"/>
          </a:xfrm>
          <a:prstGeom prst="cloudCallout">
            <a:avLst>
              <a:gd name="adj1" fmla="val -31439"/>
              <a:gd name="adj2" fmla="val -880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Encryption using ideal public keys may not be decryptable, even statistically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10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4FBB88-8178-DB77-C2A1-A0F0A5DB1F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Step 2: WE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zh-CN" altLang="en-US" sz="36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4FBB88-8178-DB77-C2A1-A0F0A5DB1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052" t="-5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AA86338-C983-31E0-1958-138250E9D94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33051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(PKE with pseudorandom public-key,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Let (Gen, Enc, Dec) be a</a:t>
                          </a:r>
                          <a:r>
                            <a:rPr lang="en-US" altLang="zh-CN" sz="1800" baseline="0" dirty="0"/>
                            <a:t> PKE scheme: </a:t>
                          </a:r>
                          <a:endParaRPr lang="en-US" altLang="zh-CN" sz="1800" dirty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Gen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800" i="1" dirty="0" err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oMath>
                          </a14:m>
                          <a:r>
                            <a:rPr lang="en-US" altLang="zh-CN" sz="1800" dirty="0"/>
                            <a:t>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Enc(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r>
                            <a:rPr lang="en-US" altLang="zh-CN" sz="1800" dirty="0" err="1"/>
                            <a:t>ct</a:t>
                          </a:r>
                          <a:r>
                            <a:rPr lang="en-US" altLang="zh-CN" sz="1800" dirty="0"/>
                            <a:t> 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Dec(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</m:oMath>
                          </a14:m>
                          <a:r>
                            <a:rPr lang="en-US" altLang="zh-CN" sz="1800" dirty="0"/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800" dirty="0"/>
                            <a:t>It is said to be a </a:t>
                          </a:r>
                          <a:r>
                            <a:rPr lang="en-US" altLang="zh-CN" dirty="0"/>
                            <a:t>PKE with pseudorandom public-key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US" altLang="zh-CN" dirty="0"/>
                            <a:t>) if it satisfies: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(Ideal World)</a:t>
                          </a:r>
                          <a:r>
                            <a:rPr lang="en-US" altLang="zh-CN" sz="1800" dirty="0"/>
                            <a:t>. There is an “ideal” distribution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r>
                            <a:rPr lang="en-US" altLang="zh-CN" sz="1800" dirty="0"/>
                            <a:t> for public keys.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(Hard PKE Problem)</a:t>
                          </a:r>
                          <a:r>
                            <a:rPr lang="en-US" altLang="zh-CN" sz="1800" dirty="0"/>
                            <a:t>. The problem of distinguishing “real public keys” and “ideal public keys” is hard. Namely, the following two distributions are indistinguishable: 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𝑟𝑝𝑘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𝐺𝑒𝑛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𝑖𝑝𝑘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(Security in Ideal World)</a:t>
                          </a:r>
                          <a:r>
                            <a:rPr lang="en-US" altLang="zh-CN" sz="1800" b="0" dirty="0"/>
                            <a:t>. Encryption is secure using ideal public keys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𝑖𝑝𝑘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endParaRPr lang="en-US" altLang="zh-CN"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AA86338-C983-31E0-1958-138250E9D94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3305175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(PKE with pseudorandom public-key,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7" t="-33846" r="-68" b="-15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  <a:tr h="17456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7" t="-90941" r="-68" b="-5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88AD31AE-DE94-37E1-D71A-2CFF94AD7DE9}"/>
              </a:ext>
            </a:extLst>
          </p:cNvPr>
          <p:cNvGraphicFramePr>
            <a:graphicFrameLocks/>
          </p:cNvGraphicFramePr>
          <p:nvPr/>
        </p:nvGraphicFramePr>
        <p:xfrm>
          <a:off x="2592924" y="5378545"/>
          <a:ext cx="8911687" cy="1010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11687">
                  <a:extLst>
                    <a:ext uri="{9D8B030D-6E8A-4147-A177-3AD203B41FA5}">
                      <a16:colId xmlns:a16="http://schemas.microsoft.com/office/drawing/2014/main" val="127489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Definition (Adaptive Security in Ideal World, informal)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2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b="1" dirty="0"/>
                        <a:t>(Adaptive Security in Ideal World)</a:t>
                      </a:r>
                      <a:r>
                        <a:rPr lang="en-US" altLang="zh-CN" sz="1800" b="0" dirty="0"/>
                        <a:t>.</a:t>
                      </a:r>
                      <a:r>
                        <a:rPr lang="en-US" altLang="zh-CN" sz="1800" b="1" dirty="0"/>
                        <a:t> </a:t>
                      </a:r>
                      <a:r>
                        <a:rPr lang="en-US" altLang="zh-CN" sz="1800" b="0" dirty="0"/>
                        <a:t>Encryption is secure using ideal public keys, even if the adversary is allowed to view the ideal public key before proposing its attack algorithm.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2874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思想气泡: 云 2">
                <a:extLst>
                  <a:ext uri="{FF2B5EF4-FFF2-40B4-BE49-F238E27FC236}">
                    <a16:creationId xmlns:a16="http://schemas.microsoft.com/office/drawing/2014/main" id="{0469BB1A-A7B2-BAD7-EDA4-30E079CDAADF}"/>
                  </a:ext>
                </a:extLst>
              </p:cNvPr>
              <p:cNvSpPr/>
              <p:nvPr/>
            </p:nvSpPr>
            <p:spPr>
              <a:xfrm>
                <a:off x="6400800" y="3242511"/>
                <a:ext cx="5592679" cy="1621785"/>
              </a:xfrm>
              <a:prstGeom prst="cloudCallout">
                <a:avLst>
                  <a:gd name="adj1" fmla="val -14095"/>
                  <a:gd name="adj2" fmla="val 10324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After viewing the ideal public key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𝑖𝑝𝑘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altLang="zh-CN" dirty="0"/>
                  <a:t>, the “choosing phase” can be computationally unbounded!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思想气泡: 云 2">
                <a:extLst>
                  <a:ext uri="{FF2B5EF4-FFF2-40B4-BE49-F238E27FC236}">
                    <a16:creationId xmlns:a16="http://schemas.microsoft.com/office/drawing/2014/main" id="{0469BB1A-A7B2-BAD7-EDA4-30E079CDA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242511"/>
                <a:ext cx="5592679" cy="1621785"/>
              </a:xfrm>
              <a:prstGeom prst="cloudCallout">
                <a:avLst>
                  <a:gd name="adj1" fmla="val -14095"/>
                  <a:gd name="adj2" fmla="val 10324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51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4FBB88-8178-DB77-C2A1-A0F0A5DB1F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Step 2: WE from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36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36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zh-CN" altLang="en-US" sz="3600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04FBB88-8178-DB77-C2A1-A0F0A5DB1F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052" t="-5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AA86338-C983-31E0-1958-138250E9D94D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239395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US" altLang="zh-CN" dirty="0"/>
                            <a:t> with adaptive security, 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800" dirty="0"/>
                            <a:t>It is said to be a </a:t>
                          </a:r>
                          <a:r>
                            <a:rPr lang="en-US" altLang="zh-CN" dirty="0"/>
                            <a:t>PKE with pseudorandom public-key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en-US" altLang="zh-CN" dirty="0"/>
                            <a:t>) if it satisfies: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(Ideal World)</a:t>
                          </a:r>
                          <a:r>
                            <a:rPr lang="en-US" altLang="zh-CN" sz="1800" dirty="0"/>
                            <a:t>. There is an “ideal” distribution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oMath>
                          </a14:m>
                          <a:r>
                            <a:rPr lang="en-US" altLang="zh-CN" sz="1800" dirty="0"/>
                            <a:t> for public keys.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(Hard PKE Problem)</a:t>
                          </a:r>
                          <a:r>
                            <a:rPr lang="en-US" altLang="zh-CN" sz="1800" dirty="0"/>
                            <a:t>. The problem of distinguishing “real public keys” and “ideal public keys” is hard. Namely, the following two distributions are indistinguishable: </a:t>
                          </a:r>
                        </a:p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𝑟𝑝𝑘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𝐺𝑒𝑛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𝑖𝑝𝑘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  <a:p>
                          <a:pPr marL="285750" marR="0" lvl="0" indent="-2857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:r>
                            <a:rPr lang="en-US" altLang="zh-CN" sz="1800" b="1" dirty="0"/>
                            <a:t>(Adaptive Security in Ideal World)</a:t>
                          </a:r>
                          <a:r>
                            <a:rPr lang="en-US" altLang="zh-CN" sz="1800" b="0" dirty="0"/>
                            <a:t>.</a:t>
                          </a:r>
                          <a:r>
                            <a:rPr lang="en-US" altLang="zh-CN" sz="1800" b="1" dirty="0"/>
                            <a:t> </a:t>
                          </a:r>
                          <a:r>
                            <a:rPr lang="en-US" altLang="zh-CN" sz="1800" b="0" dirty="0"/>
                            <a:t>Encryption is secure using ideal public keys, even if the adversary is allowed to view the ideal public key before proposing its attack algorithm.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EAA86338-C983-31E0-1958-138250E9D9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77235612"/>
                  </p:ext>
                </p:extLst>
              </p:nvPr>
            </p:nvGraphicFramePr>
            <p:xfrm>
              <a:off x="2592925" y="1905000"/>
              <a:ext cx="8911687" cy="239395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40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7" t="-4839" r="-68" b="-55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20199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137" t="-19578" r="-68" b="-45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43B6EBA9-4029-C80B-CE28-8420B8464B0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4" y="4380325"/>
              <a:ext cx="8911687" cy="239395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800" b="0" dirty="0"/>
                            <a:t>Let</a:t>
                          </a:r>
                          <a:r>
                            <a:rPr lang="en-US" altLang="zh-CN" sz="1800" b="0" baseline="0" dirty="0"/>
                            <a:t> (Gen, Enc, Dec) be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scheme with </a:t>
                          </a:r>
                          <a:r>
                            <a:rPr lang="en-US" altLang="zh-CN" sz="1800" b="1" i="0" dirty="0"/>
                            <a:t>adaptive security</a:t>
                          </a:r>
                          <a:r>
                            <a:rPr lang="en-US" altLang="zh-CN" sz="1800" b="1" i="0" baseline="0" dirty="0"/>
                            <a:t> in ideal world</a:t>
                          </a:r>
                          <a:r>
                            <a:rPr lang="en-US" altLang="zh-CN" sz="1800" baseline="0" dirty="0"/>
                            <a:t>, then the PKE problem admits a secure witness encryption scheme. Moreover: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aseline="0" dirty="0"/>
                            <a:t>The </a:t>
                          </a:r>
                          <a:r>
                            <a:rPr lang="en-US" altLang="zh-CN" sz="1800" b="1" baseline="0" dirty="0"/>
                            <a:t>decryption algorithm </a:t>
                          </a:r>
                          <a:r>
                            <a:rPr lang="en-US" altLang="zh-CN" sz="1800" baseline="0" dirty="0"/>
                            <a:t>of the witness encryption scheme is just Dec.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aseline="0" dirty="0"/>
                            <a:t>The </a:t>
                          </a:r>
                          <a:r>
                            <a:rPr lang="en-US" altLang="zh-CN" sz="1800" b="1" baseline="0" dirty="0"/>
                            <a:t>security parameter</a:t>
                          </a:r>
                          <a:r>
                            <a:rPr lang="en-US" altLang="zh-CN" sz="1800" baseline="0" dirty="0"/>
                            <a:t> of the witness encryption scheme is the same as the security parameter for the adaptive security of the original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scheme.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aseline="0" dirty="0"/>
                            <a:t>If the adaptive security works against nondeterministic algorithms, so does the witness encryption scheme.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内容占位符 3">
                <a:extLst>
                  <a:ext uri="{FF2B5EF4-FFF2-40B4-BE49-F238E27FC236}">
                    <a16:creationId xmlns:a16="http://schemas.microsoft.com/office/drawing/2014/main" id="{43B6EBA9-4029-C80B-CE28-8420B8464B0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70300843"/>
                  </p:ext>
                </p:extLst>
              </p:nvPr>
            </p:nvGraphicFramePr>
            <p:xfrm>
              <a:off x="2592924" y="4380325"/>
              <a:ext cx="8911687" cy="239395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20281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37" t="-19461" r="-68" b="-47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E6A3F45F-7FC4-C51F-F78B-4458EC2F7609}"/>
              </a:ext>
            </a:extLst>
          </p:cNvPr>
          <p:cNvSpPr/>
          <p:nvPr/>
        </p:nvSpPr>
        <p:spPr>
          <a:xfrm>
            <a:off x="6684818" y="3041073"/>
            <a:ext cx="5355318" cy="1911928"/>
          </a:xfrm>
          <a:prstGeom prst="cloudCallout">
            <a:avLst>
              <a:gd name="adj1" fmla="val -30632"/>
              <a:gd name="adj2" fmla="val 1284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Adaptive security against nondeterministic adversaries can be defined in the spirit of </a:t>
            </a:r>
            <a:r>
              <a:rPr lang="en-US" altLang="zh-CN" b="1" dirty="0" err="1"/>
              <a:t>Rudich’s</a:t>
            </a:r>
            <a:r>
              <a:rPr lang="en-US" altLang="zh-CN" b="1" dirty="0"/>
              <a:t> super-bits </a:t>
            </a:r>
            <a:r>
              <a:rPr lang="en-US" altLang="zh-CN" dirty="0"/>
              <a:t>using </a:t>
            </a:r>
            <a:r>
              <a:rPr lang="en-US" altLang="zh-CN" b="1" dirty="0"/>
              <a:t>simulation paradigm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0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5AE4B-CF77-59A4-C142-251712B6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3: Instantiation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2D085E-316B-A989-ED6E-C2F69F089C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397542"/>
                <a:ext cx="8915400" cy="2183732"/>
              </a:xfrm>
            </p:spPr>
            <p:txBody>
              <a:bodyPr>
                <a:normAutofit/>
              </a:bodyPr>
              <a:lstStyle/>
              <a:p>
                <a:pPr marL="0" lvl="0" indent="0">
                  <a:spcBef>
                    <a:spcPts val="0"/>
                  </a:spcBef>
                  <a:buClrTx/>
                  <a:buNone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The goal is to construct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scheme with: </a:t>
                </a:r>
              </a:p>
              <a:p>
                <a:pPr marL="285750" lvl="0" indent="-285750"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adaptive security (against nondeterministic algorithms), </a:t>
                </a:r>
              </a:p>
              <a:p>
                <a:pPr marL="285750" lvl="0" indent="-285750"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efficient decryption algorithm, </a:t>
                </a:r>
              </a:p>
              <a:p>
                <a:pPr marL="285750" lvl="0" indent="-285750"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strong security in ideal world (compared to length of the </a:t>
                </a:r>
                <a:r>
                  <a:rPr lang="en-US" altLang="zh-CN" sz="2000" u="sng" dirty="0">
                    <a:solidFill>
                      <a:prstClr val="black"/>
                    </a:solidFill>
                  </a:rPr>
                  <a:t>secret key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),</a:t>
                </a:r>
              </a:p>
              <a:p>
                <a:pPr marL="285750" lvl="0" indent="-285750"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prstClr val="black"/>
                    </a:solidFill>
                  </a:rPr>
                  <a:t>hard PKE problem (not in </a:t>
                </a:r>
                <a:r>
                  <a:rPr lang="en-US" altLang="zh-CN" sz="2000" b="1" dirty="0" err="1">
                    <a:solidFill>
                      <a:prstClr val="black"/>
                    </a:solidFill>
                  </a:rPr>
                  <a:t>coNP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).</a:t>
                </a:r>
              </a:p>
              <a:p>
                <a:pPr marL="285750" lvl="0" indent="-285750">
                  <a:spcBef>
                    <a:spcPts val="0"/>
                  </a:spcBef>
                  <a:buClrTx/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92D085E-316B-A989-ED6E-C2F69F089C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397542"/>
                <a:ext cx="8915400" cy="2183732"/>
              </a:xfrm>
              <a:blipFill>
                <a:blip r:embed="rId2"/>
                <a:stretch>
                  <a:fillRect l="-752" t="-1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BA43904B-E798-7FE4-72DF-CE179183C59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239903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>
                            <a:buFont typeface="Arial" panose="020B0604020202020204" pitchFamily="34" charset="0"/>
                            <a:buNone/>
                          </a:pPr>
                          <a:r>
                            <a:rPr lang="en-US" altLang="zh-CN" sz="1800" b="0" dirty="0"/>
                            <a:t>Let</a:t>
                          </a:r>
                          <a:r>
                            <a:rPr lang="en-US" altLang="zh-CN" sz="1800" b="0" baseline="0" dirty="0"/>
                            <a:t> (Gen, Enc, Dec) be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scheme with </a:t>
                          </a:r>
                          <a:r>
                            <a:rPr lang="en-US" altLang="zh-CN" sz="1800" b="1" i="0" dirty="0"/>
                            <a:t>adaptive security</a:t>
                          </a:r>
                          <a:r>
                            <a:rPr lang="en-US" altLang="zh-CN" sz="1800" b="1" i="0" baseline="0" dirty="0"/>
                            <a:t> in ideal world</a:t>
                          </a:r>
                          <a:r>
                            <a:rPr lang="en-US" altLang="zh-CN" sz="1800" baseline="0" dirty="0"/>
                            <a:t>, then the PKE problem admits a secure witness encryption scheme. Moreover: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aseline="0" dirty="0"/>
                            <a:t>The </a:t>
                          </a:r>
                          <a:r>
                            <a:rPr lang="en-US" altLang="zh-CN" sz="1800" b="1" baseline="0" dirty="0"/>
                            <a:t>decryption algorithm </a:t>
                          </a:r>
                          <a:r>
                            <a:rPr lang="en-US" altLang="zh-CN" sz="1800" baseline="0" dirty="0"/>
                            <a:t>of the witness encryption scheme is just Dec.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aseline="0" dirty="0"/>
                            <a:t>The </a:t>
                          </a:r>
                          <a:r>
                            <a:rPr lang="en-US" altLang="zh-CN" sz="1800" b="1" baseline="0" dirty="0"/>
                            <a:t>security parameter</a:t>
                          </a:r>
                          <a:r>
                            <a:rPr lang="en-US" altLang="zh-CN" sz="1800" baseline="0" dirty="0"/>
                            <a:t> of the witness encryption scheme is the same as the security parameter for the adaptive security in ideal world of the original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r>
                            <a:rPr lang="zh-CN" altLang="en-US" sz="1800" dirty="0"/>
                            <a:t> </a:t>
                          </a:r>
                          <a:r>
                            <a:rPr lang="en-US" altLang="zh-CN" sz="1800" dirty="0"/>
                            <a:t>scheme.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aseline="0" dirty="0"/>
                            <a:t>If the adaptive security works against nondeterministic algorithms, so does the witness encryption scheme.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BA43904B-E798-7FE4-72DF-CE179183C59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51889880"/>
                  </p:ext>
                </p:extLst>
              </p:nvPr>
            </p:nvGraphicFramePr>
            <p:xfrm>
              <a:off x="2592925" y="1905000"/>
              <a:ext cx="8911687" cy="239903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(informal)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202819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7" t="-19760" r="-68" b="-44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63CDC828-44A2-3874-4D3C-E5C3B4B5799D}"/>
                  </a:ext>
                </a:extLst>
              </p:cNvPr>
              <p:cNvSpPr/>
              <p:nvPr/>
            </p:nvSpPr>
            <p:spPr>
              <a:xfrm>
                <a:off x="7544683" y="2772276"/>
                <a:ext cx="4480881" cy="2088481"/>
              </a:xfrm>
              <a:prstGeom prst="cloudCallout">
                <a:avLst>
                  <a:gd name="adj1" fmla="val -30634"/>
                  <a:gd name="adj2" fmla="val 76902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Recall that “[ILW23] requires that the advantage of the adversary cannot be larger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dirty="0"/>
                  <a:t>, 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proof length”.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63CDC828-44A2-3874-4D3C-E5C3B4B57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683" y="2772276"/>
                <a:ext cx="4480881" cy="2088481"/>
              </a:xfrm>
              <a:prstGeom prst="cloudCallout">
                <a:avLst>
                  <a:gd name="adj1" fmla="val -30634"/>
                  <a:gd name="adj2" fmla="val 76902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思想气泡: 云 5">
            <a:extLst>
              <a:ext uri="{FF2B5EF4-FFF2-40B4-BE49-F238E27FC236}">
                <a16:creationId xmlns:a16="http://schemas.microsoft.com/office/drawing/2014/main" id="{533FA388-D553-21A6-9B93-FAD339CD2206}"/>
              </a:ext>
            </a:extLst>
          </p:cNvPr>
          <p:cNvSpPr/>
          <p:nvPr/>
        </p:nvSpPr>
        <p:spPr>
          <a:xfrm>
            <a:off x="7230980" y="5877426"/>
            <a:ext cx="4608094" cy="919146"/>
          </a:xfrm>
          <a:prstGeom prst="cloudCallout">
            <a:avLst>
              <a:gd name="adj1" fmla="val -8468"/>
              <a:gd name="adj2" fmla="val -710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Here, “proof” in the PKE problem is just the secret key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789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2BB88-F7B4-33C5-A0D4-A76543DF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Explicit Constructions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0112E-D0EF-2202-89EE-B134E5C9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791" y="2103521"/>
            <a:ext cx="8915400" cy="377762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Picture 6" descr="HD Ocean Scene Wallpapers (51+ images)">
            <a:extLst>
              <a:ext uri="{FF2B5EF4-FFF2-40B4-BE49-F238E27FC236}">
                <a16:creationId xmlns:a16="http://schemas.microsoft.com/office/drawing/2014/main" id="{45C140D6-9351-A619-DC67-8E4517A18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79" y="1795546"/>
            <a:ext cx="6990567" cy="43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3d小人海报-3d小人海报模板-3d小人海报设计-千库网">
            <a:extLst>
              <a:ext uri="{FF2B5EF4-FFF2-40B4-BE49-F238E27FC236}">
                <a16:creationId xmlns:a16="http://schemas.microsoft.com/office/drawing/2014/main" id="{88DF2DEC-44F5-98D6-D347-EACAE777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201" y="3413079"/>
            <a:ext cx="2267211" cy="22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思想气泡: 云 4">
            <a:extLst>
              <a:ext uri="{FF2B5EF4-FFF2-40B4-BE49-F238E27FC236}">
                <a16:creationId xmlns:a16="http://schemas.microsoft.com/office/drawing/2014/main" id="{ECDE7FCC-BEBB-813C-9C98-5595870256E1}"/>
              </a:ext>
            </a:extLst>
          </p:cNvPr>
          <p:cNvSpPr/>
          <p:nvPr/>
        </p:nvSpPr>
        <p:spPr>
          <a:xfrm>
            <a:off x="6697579" y="2065483"/>
            <a:ext cx="4876800" cy="1212659"/>
          </a:xfrm>
          <a:prstGeom prst="cloudCallout">
            <a:avLst>
              <a:gd name="adj1" fmla="val 6995"/>
              <a:gd name="adj2" fmla="val 1109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Water is almost everywhere...</a:t>
            </a:r>
          </a:p>
          <a:p>
            <a:pPr algn="ctr"/>
            <a:r>
              <a:rPr lang="en-US" altLang="zh-CN" dirty="0"/>
              <a:t>But where can I find water?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260F879-7F94-A54E-84E8-F7CA0AF89925}"/>
              </a:ext>
            </a:extLst>
          </p:cNvPr>
          <p:cNvSpPr txBox="1"/>
          <p:nvPr/>
        </p:nvSpPr>
        <p:spPr>
          <a:xfrm>
            <a:off x="5858377" y="4401442"/>
            <a:ext cx="6097002" cy="17543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/>
              <a:t>“You might wonder why should coming up with explicit construction be so difficult. After all, a proof of existence via the probabilistic method shows not only that an object with the desired property exists but in fact the vast majority of objects have the property.” </a:t>
            </a:r>
          </a:p>
          <a:p>
            <a:pPr algn="r"/>
            <a:r>
              <a:rPr lang="en-US" altLang="zh-CN" dirty="0"/>
              <a:t>Sanjeev Arora and Boaz Barak [AB09]</a:t>
            </a:r>
          </a:p>
        </p:txBody>
      </p:sp>
    </p:spTree>
    <p:extLst>
      <p:ext uri="{BB962C8B-B14F-4D97-AF65-F5344CB8AC3E}">
        <p14:creationId xmlns:p14="http://schemas.microsoft.com/office/powerpoint/2010/main" val="29365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5636B-64DD-57AC-E3D3-FC4967A2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3: Instantiation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75E9DE08-51B8-2C38-D65B-66210E315FF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300996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(Dual) Regev’s PKE as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Let (Gen, Enc, Dec) be a</a:t>
                          </a:r>
                          <a:r>
                            <a:rPr lang="en-US" altLang="zh-CN" sz="1800" baseline="0" dirty="0"/>
                            <a:t> PKE scheme: </a:t>
                          </a:r>
                          <a:endParaRPr lang="en-US" altLang="zh-CN" sz="1800" dirty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Gen:</a:t>
                          </a:r>
                          <a:r>
                            <a:rPr lang="en-US" altLang="zh-CN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zh-CN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8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altLang="zh-CN" sz="1800" dirty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Enc(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):</a:t>
                          </a:r>
                          <a:r>
                            <a:rPr lang="en-US" altLang="zh-CN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𝑠𝐴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8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8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8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baseline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altLang="zh-CN" sz="18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altLang="zh-CN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altLang="zh-CN" sz="1800" dirty="0"/>
                            <a:t> is a small error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Dec(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dirty="0"/>
                            <a:t>):</a:t>
                          </a:r>
                          <a:r>
                            <a:rPr lang="en-US" altLang="zh-CN" sz="1800" baseline="0" dirty="0"/>
                            <a:t> output 1 </a:t>
                          </a:r>
                          <a:r>
                            <a:rPr lang="en-US" altLang="zh-CN" sz="1800" baseline="0" dirty="0" err="1"/>
                            <a:t>iff</a:t>
                          </a:r>
                          <a:r>
                            <a:rPr lang="en-US" altLang="zh-CN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is closer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altLang="zh-CN" sz="1800" dirty="0"/>
                            <a:t> then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(Ideal world)</a:t>
                          </a:r>
                          <a:r>
                            <a:rPr lang="en-US" altLang="zh-CN" sz="1800" dirty="0"/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en-US" altLang="zh-CN" sz="18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(Hardness of PKE problem)</a:t>
                          </a:r>
                          <a:r>
                            <a:rPr lang="en-US" altLang="zh-CN" sz="1800" dirty="0"/>
                            <a:t>. Distinguishing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/>
                            <a:t>. Indeed</a:t>
                          </a:r>
                          <a:r>
                            <a:rPr lang="en-US" altLang="zh-CN" sz="1800" baseline="0" dirty="0"/>
                            <a:t>, they are statistically close by the </a:t>
                          </a:r>
                          <a:r>
                            <a:rPr lang="en-US" altLang="zh-CN" sz="1800" b="1" baseline="0" dirty="0"/>
                            <a:t>leftover hash lemma</a:t>
                          </a:r>
                          <a:r>
                            <a:rPr lang="en-US" altLang="zh-CN" sz="1800" b="0" baseline="0" dirty="0"/>
                            <a:t>.</a:t>
                          </a:r>
                          <a:endParaRPr lang="en-US" altLang="zh-CN" sz="1800" b="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(Security in ideal world)</a:t>
                          </a:r>
                          <a:r>
                            <a:rPr lang="en-US" altLang="zh-CN" sz="1800" dirty="0"/>
                            <a:t>. Exactly the LWE assumption!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739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75E9DE08-51B8-2C38-D65B-66210E315FF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5217108"/>
                  </p:ext>
                </p:extLst>
              </p:nvPr>
            </p:nvGraphicFramePr>
            <p:xfrm>
              <a:off x="2592925" y="1905000"/>
              <a:ext cx="8911687" cy="300996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40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37" t="-4839" r="-68" b="-7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13656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37" t="-29018" r="-6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  <a:tr h="127025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37" t="-138278" r="-68" b="-71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739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7B2F2FDD-2A32-B37B-B652-ADCE5228ED13}"/>
                  </a:ext>
                </a:extLst>
              </p:cNvPr>
              <p:cNvSpPr/>
              <p:nvPr/>
            </p:nvSpPr>
            <p:spPr>
              <a:xfrm>
                <a:off x="6683540" y="1335505"/>
                <a:ext cx="5099751" cy="2267952"/>
              </a:xfrm>
              <a:prstGeom prst="cloudCallout">
                <a:avLst>
                  <a:gd name="adj1" fmla="val -50885"/>
                  <a:gd name="adj2" fmla="val 9742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Bug 1</a:t>
                </a:r>
                <a:r>
                  <a:rPr lang="en-US" altLang="zh-CN" dirty="0"/>
                  <a:t>: NOT secure against adaptive adversary! Almost all ideal keys are real keys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can be broken by a key-guessing adversary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思想气泡: 云 4">
                <a:extLst>
                  <a:ext uri="{FF2B5EF4-FFF2-40B4-BE49-F238E27FC236}">
                    <a16:creationId xmlns:a16="http://schemas.microsoft.com/office/drawing/2014/main" id="{7B2F2FDD-2A32-B37B-B652-ADCE5228E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540" y="1335505"/>
                <a:ext cx="5099751" cy="2267952"/>
              </a:xfrm>
              <a:prstGeom prst="cloudCallout">
                <a:avLst>
                  <a:gd name="adj1" fmla="val -50885"/>
                  <a:gd name="adj2" fmla="val 9742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5DB34A39-C314-7826-47C3-5F82194191D7}"/>
                  </a:ext>
                </a:extLst>
              </p:cNvPr>
              <p:cNvSpPr/>
              <p:nvPr/>
            </p:nvSpPr>
            <p:spPr>
              <a:xfrm>
                <a:off x="6901698" y="4590048"/>
                <a:ext cx="5003549" cy="2267952"/>
              </a:xfrm>
              <a:prstGeom prst="cloudCallout">
                <a:avLst>
                  <a:gd name="adj1" fmla="val -86582"/>
                  <a:gd name="adj2" fmla="val -41035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/>
                  <a:t>Bug 2</a:t>
                </a:r>
                <a:r>
                  <a:rPr lang="en-US" altLang="zh-CN" dirty="0"/>
                  <a:t>: NOT secure against </a:t>
                </a:r>
                <a:r>
                  <a:rPr lang="en-US" altLang="zh-CN" dirty="0" err="1"/>
                  <a:t>nondet</a:t>
                </a:r>
                <a:r>
                  <a:rPr lang="en-US" altLang="zh-CN" dirty="0"/>
                  <a:t>. adversary! LWE in standard parameter is known to be in </a:t>
                </a:r>
                <a:r>
                  <a:rPr lang="en-US" altLang="zh-CN" b="1" dirty="0"/>
                  <a:t>NP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 err="1"/>
                  <a:t>coNP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[GG98,AR05]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5DB34A39-C314-7826-47C3-5F8219419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698" y="4590048"/>
                <a:ext cx="5003549" cy="2267952"/>
              </a:xfrm>
              <a:prstGeom prst="cloudCallout">
                <a:avLst>
                  <a:gd name="adj1" fmla="val -86582"/>
                  <a:gd name="adj2" fmla="val -4103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2942C004-B0D5-7B8C-BA11-C730AC51BB3C}"/>
              </a:ext>
            </a:extLst>
          </p:cNvPr>
          <p:cNvSpPr/>
          <p:nvPr/>
        </p:nvSpPr>
        <p:spPr>
          <a:xfrm>
            <a:off x="490872" y="5137516"/>
            <a:ext cx="5003549" cy="1654310"/>
          </a:xfrm>
          <a:prstGeom prst="cloudCallout">
            <a:avLst>
              <a:gd name="adj1" fmla="val 29921"/>
              <a:gd name="adj2" fmla="val -641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Bug 3</a:t>
            </a:r>
            <a:r>
              <a:rPr lang="en-US" altLang="zh-CN" dirty="0"/>
              <a:t>: Security parameter (in ideal world) is not large enough compared to secret-key length!</a:t>
            </a:r>
          </a:p>
          <a:p>
            <a:pPr algn="ctr"/>
            <a:r>
              <a:rPr lang="en-US" altLang="zh-CN" dirty="0"/>
              <a:t>(required by [ILW23] framework)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8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107B6-E966-89F7-5CD2-876BBAA5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Step 3: Instantiation – One Simple Trick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C0F1FB4C-1BDE-67A1-68C8-0B37601B5B60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92925" y="1905000"/>
              <a:ext cx="8911687" cy="300996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Modified</a:t>
                          </a:r>
                          <a:r>
                            <a:rPr lang="en-US" altLang="zh-CN" baseline="0" dirty="0"/>
                            <a:t> </a:t>
                          </a:r>
                          <a:r>
                            <a:rPr lang="en-US" altLang="zh-CN" dirty="0"/>
                            <a:t>(Dual) Regev’s PKE as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latin typeface="Cambria Math" panose="02040503050406030204" pitchFamily="18" charset="0"/>
                                    </a:rPr>
                                    <m:t>PK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Let (Gen, Enc, Dec) be a</a:t>
                          </a:r>
                          <a:r>
                            <a:rPr lang="en-US" altLang="zh-CN" sz="1800" baseline="0" dirty="0"/>
                            <a:t> PKE scheme: </a:t>
                          </a:r>
                          <a:endParaRPr lang="en-US" altLang="zh-CN" sz="1800" dirty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Gen:</a:t>
                          </a:r>
                          <a:r>
                            <a:rPr lang="en-US" altLang="zh-CN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zh-CN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zh-CN" sz="1800" b="0" i="1" strike="sngStrike" dirty="0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strike="sngStrik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800" b="0" i="1" strike="sngStrike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zh-CN" sz="1800" b="0" i="1" strike="sngStrike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1800" b="0" i="1" strike="sngStrike" dirty="0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800" b="0" i="1" strike="sngStrike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altLang="zh-CN" sz="1800" dirty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Enc(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altLang="zh-CN" sz="1800" dirty="0"/>
                            <a:t>):</a:t>
                          </a:r>
                          <a:r>
                            <a:rPr lang="en-US" altLang="zh-CN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𝑠𝐴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  <m: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en-US" altLang="zh-CN" sz="18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800" b="0" i="1" baseline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18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1800" b="0" i="1" baseline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baseline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US" altLang="zh-CN" sz="18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altLang="zh-CN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en-US" altLang="zh-CN" sz="1800" dirty="0"/>
                            <a:t> is a small error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dirty="0"/>
                            <a:t>Dec(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𝑐𝑡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dirty="0"/>
                            <a:t>):</a:t>
                          </a:r>
                          <a:r>
                            <a:rPr lang="en-US" altLang="zh-CN" sz="1800" baseline="0" dirty="0"/>
                            <a:t> output 1 </a:t>
                          </a:r>
                          <a:r>
                            <a:rPr lang="en-US" altLang="zh-CN" sz="1800" baseline="0" dirty="0" err="1"/>
                            <a:t>iff</a:t>
                          </a:r>
                          <a:r>
                            <a:rPr lang="en-US" altLang="zh-CN" sz="18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1800" b="0" i="1" baseline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is closer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altLang="zh-CN" sz="1800" dirty="0"/>
                            <a:t> then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(Ideal world)</a:t>
                          </a:r>
                          <a:r>
                            <a:rPr lang="en-US" altLang="zh-CN" sz="1800" dirty="0"/>
                            <a:t>.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en-US" altLang="zh-CN" sz="180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(Hardness of PKE problem)</a:t>
                          </a:r>
                          <a:r>
                            <a:rPr lang="en-US" altLang="zh-CN" sz="1800" dirty="0"/>
                            <a:t>. Distinguishing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𝒰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b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Sup>
                                    <m:sSub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dirty="0"/>
                            <a:t>. Indeed</a:t>
                          </a:r>
                          <a:r>
                            <a:rPr lang="en-US" altLang="zh-CN" sz="1800" baseline="0" dirty="0"/>
                            <a:t>, they are </a:t>
                          </a:r>
                          <a:r>
                            <a:rPr lang="en-US" altLang="zh-CN" sz="1800" strike="sngStrike" baseline="0" dirty="0"/>
                            <a:t>statistically close by the </a:t>
                          </a:r>
                          <a:r>
                            <a:rPr lang="en-US" altLang="zh-CN" sz="1800" b="1" strike="sngStrike" baseline="0" dirty="0"/>
                            <a:t>leftover hash lemma</a:t>
                          </a:r>
                          <a:r>
                            <a:rPr lang="en-US" altLang="zh-CN" sz="1800" b="0" baseline="0" dirty="0"/>
                            <a:t>.</a:t>
                          </a:r>
                          <a:endParaRPr lang="en-US" altLang="zh-CN" sz="1800" b="0" dirty="0"/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sz="1800" b="1" dirty="0"/>
                            <a:t>(Adaptively security in ideal world)</a:t>
                          </a:r>
                          <a:r>
                            <a:rPr lang="en-US" altLang="zh-CN" sz="1800" dirty="0"/>
                            <a:t>. Exactly the LWE assumption!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7399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C0F1FB4C-1BDE-67A1-68C8-0B37601B5B6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7153791"/>
                  </p:ext>
                </p:extLst>
              </p:nvPr>
            </p:nvGraphicFramePr>
            <p:xfrm>
              <a:off x="2592925" y="1905000"/>
              <a:ext cx="8911687" cy="3009964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40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37" t="-4839" r="-68" b="-7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136569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37" t="-29018" r="-6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328743"/>
                      </a:ext>
                    </a:extLst>
                  </a:tr>
                  <a:tr h="127025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37" t="-138278" r="-68" b="-71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7399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19CE20F0-57FF-F684-B3D0-8B1E2191D90D}"/>
                  </a:ext>
                </a:extLst>
              </p:cNvPr>
              <p:cNvSpPr/>
              <p:nvPr/>
            </p:nvSpPr>
            <p:spPr>
              <a:xfrm>
                <a:off x="6021805" y="1733582"/>
                <a:ext cx="2003258" cy="818147"/>
              </a:xfrm>
              <a:prstGeom prst="cloudCallout">
                <a:avLst>
                  <a:gd name="adj1" fmla="val -47624"/>
                  <a:gd name="adj2" fmla="val 6029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Sparse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1600" dirty="0"/>
                  <a:t>-vector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6" name="思想气泡: 云 5">
                <a:extLst>
                  <a:ext uri="{FF2B5EF4-FFF2-40B4-BE49-F238E27FC236}">
                    <a16:creationId xmlns:a16="http://schemas.microsoft.com/office/drawing/2014/main" id="{19CE20F0-57FF-F684-B3D0-8B1E2191D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05" y="1733582"/>
                <a:ext cx="2003258" cy="818147"/>
              </a:xfrm>
              <a:prstGeom prst="cloudCallout">
                <a:avLst>
                  <a:gd name="adj1" fmla="val -47624"/>
                  <a:gd name="adj2" fmla="val 60294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思想气泡: 云 6">
            <a:extLst>
              <a:ext uri="{FF2B5EF4-FFF2-40B4-BE49-F238E27FC236}">
                <a16:creationId xmlns:a16="http://schemas.microsoft.com/office/drawing/2014/main" id="{ED73EE3C-CC37-3E6C-895B-750DE3D63610}"/>
              </a:ext>
            </a:extLst>
          </p:cNvPr>
          <p:cNvSpPr/>
          <p:nvPr/>
        </p:nvSpPr>
        <p:spPr>
          <a:xfrm>
            <a:off x="9119937" y="1905000"/>
            <a:ext cx="3072063" cy="984583"/>
          </a:xfrm>
          <a:prstGeom prst="cloudCallout">
            <a:avLst>
              <a:gd name="adj1" fmla="val -40898"/>
              <a:gd name="adj2" fmla="val 691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Still small, but much larger than the standard setting!</a:t>
            </a:r>
            <a:endParaRPr lang="zh-CN" altLang="en-US" sz="1600" dirty="0"/>
          </a:p>
        </p:txBody>
      </p:sp>
      <p:sp>
        <p:nvSpPr>
          <p:cNvPr id="8" name="思想气泡: 云 7">
            <a:extLst>
              <a:ext uri="{FF2B5EF4-FFF2-40B4-BE49-F238E27FC236}">
                <a16:creationId xmlns:a16="http://schemas.microsoft.com/office/drawing/2014/main" id="{45C27979-670A-8B23-CE9F-E38992E10080}"/>
              </a:ext>
            </a:extLst>
          </p:cNvPr>
          <p:cNvSpPr/>
          <p:nvPr/>
        </p:nvSpPr>
        <p:spPr>
          <a:xfrm>
            <a:off x="8482262" y="4722394"/>
            <a:ext cx="3072063" cy="984583"/>
          </a:xfrm>
          <a:prstGeom prst="cloudCallout">
            <a:avLst>
              <a:gd name="adj1" fmla="val -68509"/>
              <a:gd name="adj2" fmla="val -646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ISIS: Plausibly secure against </a:t>
            </a:r>
            <a:r>
              <a:rPr lang="en-US" altLang="zh-CN" sz="1600" dirty="0" err="1"/>
              <a:t>nondet</a:t>
            </a:r>
            <a:r>
              <a:rPr lang="en-US" altLang="zh-CN" sz="1600" dirty="0"/>
              <a:t>. adv</a:t>
            </a:r>
            <a:endParaRPr lang="zh-CN" altLang="en-US" sz="1600" dirty="0"/>
          </a:p>
        </p:txBody>
      </p:sp>
      <p:sp>
        <p:nvSpPr>
          <p:cNvPr id="9" name="思想气泡: 云 8">
            <a:extLst>
              <a:ext uri="{FF2B5EF4-FFF2-40B4-BE49-F238E27FC236}">
                <a16:creationId xmlns:a16="http://schemas.microsoft.com/office/drawing/2014/main" id="{8930EC5B-C693-8A53-35A1-45A0A6D5336E}"/>
              </a:ext>
            </a:extLst>
          </p:cNvPr>
          <p:cNvSpPr/>
          <p:nvPr/>
        </p:nvSpPr>
        <p:spPr>
          <a:xfrm>
            <a:off x="2592925" y="5200646"/>
            <a:ext cx="4036475" cy="984583"/>
          </a:xfrm>
          <a:prstGeom prst="cloudCallout">
            <a:avLst>
              <a:gd name="adj1" fmla="val 27493"/>
              <a:gd name="adj2" fmla="val -830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LWE: Plausibly secure against adaptive </a:t>
            </a:r>
            <a:r>
              <a:rPr lang="en-US" altLang="zh-CN" sz="1600" dirty="0" err="1"/>
              <a:t>nondet</a:t>
            </a:r>
            <a:r>
              <a:rPr lang="en-US" altLang="zh-CN" sz="1600" dirty="0"/>
              <a:t>. adv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1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83AEEF-A82A-25A4-74E9-61E5DE40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11E2C-6F36-48B8-D2E4-4603ECD0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21568"/>
            <a:ext cx="915962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1.</a:t>
            </a:r>
            <a:r>
              <a:rPr lang="en-US" altLang="zh-CN" sz="2400" b="1" dirty="0"/>
              <a:t>  </a:t>
            </a:r>
            <a:r>
              <a:rPr lang="en-US" altLang="zh-CN" sz="2400" dirty="0"/>
              <a:t>Background: Explicit Constructions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2.  </a:t>
            </a:r>
            <a:r>
              <a:rPr lang="en-US" altLang="zh-CN" sz="2400" dirty="0"/>
              <a:t>[ILW23]: Hardness for Explicit Constructions from Witness Encryption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3.  </a:t>
            </a:r>
            <a:r>
              <a:rPr lang="en-US" altLang="zh-CN" sz="2400" dirty="0"/>
              <a:t>[CL24]: Stronger Hardness from Lattice-Based Cryptography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accent1"/>
                </a:solidFill>
              </a:rPr>
              <a:t>4. </a:t>
            </a:r>
            <a:r>
              <a:rPr lang="en-US" altLang="zh-CN" sz="2400" dirty="0"/>
              <a:t> </a:t>
            </a:r>
            <a:r>
              <a:rPr lang="en-US" altLang="zh-CN" sz="2400" b="1" dirty="0"/>
              <a:t>Open Problems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7020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6CAF0F-51FC-5DF8-64D1-AE2CD25F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Four Worlds of Explicit Construction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7C8A19E-4FFB-EB21-34A6-6D11A6EF6D20}"/>
              </a:ext>
            </a:extLst>
          </p:cNvPr>
          <p:cNvSpPr txBox="1">
            <a:spLocks/>
          </p:cNvSpPr>
          <p:nvPr/>
        </p:nvSpPr>
        <p:spPr>
          <a:xfrm>
            <a:off x="1374022" y="2187742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altLang="zh-CN"/>
          </a:p>
          <a:p>
            <a:pPr marL="0" indent="0">
              <a:buFont typeface="Wingdings 3" charset="2"/>
              <a:buNone/>
            </a:pPr>
            <a:endParaRPr lang="en-US" altLang="zh-CN"/>
          </a:p>
          <a:p>
            <a:pPr marL="0" indent="0">
              <a:buFont typeface="Wingdings 3" charset="2"/>
              <a:buNone/>
            </a:pP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8143033-66AA-C4FC-04C7-F02F7B5DFC4F}"/>
              </a:ext>
            </a:extLst>
          </p:cNvPr>
          <p:cNvCxnSpPr>
            <a:cxnSpLocks/>
          </p:cNvCxnSpPr>
          <p:nvPr/>
        </p:nvCxnSpPr>
        <p:spPr>
          <a:xfrm>
            <a:off x="3845098" y="2145629"/>
            <a:ext cx="0" cy="377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C3727994-C28E-7F51-E61F-74B2F1AE6FE0}"/>
              </a:ext>
            </a:extLst>
          </p:cNvPr>
          <p:cNvSpPr txBox="1"/>
          <p:nvPr/>
        </p:nvSpPr>
        <p:spPr>
          <a:xfrm>
            <a:off x="1827387" y="2145629"/>
            <a:ext cx="1737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/>
              <a:t>Avoidtopia</a:t>
            </a:r>
            <a:endParaRPr lang="zh-CN" altLang="en-US" sz="2400" b="1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A897D86-561D-30AB-16B2-AB73C839740E}"/>
              </a:ext>
            </a:extLst>
          </p:cNvPr>
          <p:cNvCxnSpPr>
            <a:cxnSpLocks/>
          </p:cNvCxnSpPr>
          <p:nvPr/>
        </p:nvCxnSpPr>
        <p:spPr>
          <a:xfrm>
            <a:off x="6418603" y="2169956"/>
            <a:ext cx="0" cy="377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FD4EC03-A65A-8193-32FE-67FDEFF9D898}"/>
              </a:ext>
            </a:extLst>
          </p:cNvPr>
          <p:cNvSpPr txBox="1"/>
          <p:nvPr/>
        </p:nvSpPr>
        <p:spPr>
          <a:xfrm>
            <a:off x="4343404" y="2145629"/>
            <a:ext cx="1630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/>
              <a:t>Uniformia</a:t>
            </a:r>
            <a:endParaRPr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5CD2176-CF13-F7C8-F012-452170A5BAF7}"/>
              </a:ext>
            </a:extLst>
          </p:cNvPr>
          <p:cNvSpPr txBox="1"/>
          <p:nvPr/>
        </p:nvSpPr>
        <p:spPr>
          <a:xfrm>
            <a:off x="6932534" y="2143619"/>
            <a:ext cx="1630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/>
              <a:t>Infinia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E1E7751-7D0A-EFF7-B28F-83B16778F6BD}"/>
                  </a:ext>
                </a:extLst>
              </p:cNvPr>
              <p:cNvSpPr txBox="1"/>
              <p:nvPr/>
            </p:nvSpPr>
            <p:spPr>
              <a:xfrm>
                <a:off x="1935284" y="3063849"/>
                <a:ext cx="15177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Avoid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FP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E1E7751-7D0A-EFF7-B28F-83B16778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84" y="3063849"/>
                <a:ext cx="1517788" cy="461665"/>
              </a:xfrm>
              <a:prstGeom prst="rect">
                <a:avLst/>
              </a:prstGeom>
              <a:blipFill>
                <a:blip r:embed="rId2"/>
                <a:stretch>
                  <a:fillRect l="-6024" t="-10667" r="-6024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2803F44-A3FA-AB87-79C8-86659BA9C214}"/>
              </a:ext>
            </a:extLst>
          </p:cNvPr>
          <p:cNvSpPr txBox="1"/>
          <p:nvPr/>
        </p:nvSpPr>
        <p:spPr>
          <a:xfrm>
            <a:off x="1763471" y="3831831"/>
            <a:ext cx="19312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Imply </a:t>
            </a:r>
            <a:r>
              <a:rPr lang="en-US" altLang="zh-CN" sz="2000" b="1" dirty="0"/>
              <a:t>FP</a:t>
            </a:r>
            <a:r>
              <a:rPr lang="en-US" altLang="zh-CN" sz="2000" dirty="0"/>
              <a:t> explicit </a:t>
            </a:r>
          </a:p>
          <a:p>
            <a:pPr algn="ctr"/>
            <a:r>
              <a:rPr lang="en-US" altLang="zh-CN" sz="2000" dirty="0"/>
              <a:t>construction for </a:t>
            </a:r>
          </a:p>
          <a:p>
            <a:pPr algn="ctr"/>
            <a:r>
              <a:rPr lang="en-US" altLang="zh-CN" sz="2000" dirty="0"/>
              <a:t>many concrete </a:t>
            </a:r>
          </a:p>
          <a:p>
            <a:pPr algn="ctr"/>
            <a:r>
              <a:rPr lang="en-US" altLang="zh-CN" sz="2000" dirty="0"/>
              <a:t>problems!</a:t>
            </a:r>
            <a:endParaRPr lang="zh-CN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2F49CF-9D50-BB03-B320-50D37D77815D}"/>
                  </a:ext>
                </a:extLst>
              </p:cNvPr>
              <p:cNvSpPr txBox="1"/>
              <p:nvPr/>
            </p:nvSpPr>
            <p:spPr>
              <a:xfrm>
                <a:off x="4368148" y="3063849"/>
                <a:ext cx="1527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Avoid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b="1" dirty="0"/>
                  <a:t>FP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72F49CF-9D50-BB03-B320-50D37D77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48" y="3063849"/>
                <a:ext cx="1527406" cy="461665"/>
              </a:xfrm>
              <a:prstGeom prst="rect">
                <a:avLst/>
              </a:prstGeom>
              <a:blipFill>
                <a:blip r:embed="rId3"/>
                <a:stretch>
                  <a:fillRect l="-6400" t="-10667" r="-5600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加号 12">
            <a:extLst>
              <a:ext uri="{FF2B5EF4-FFF2-40B4-BE49-F238E27FC236}">
                <a16:creationId xmlns:a16="http://schemas.microsoft.com/office/drawing/2014/main" id="{21379417-2F2E-378F-8052-C1B9FCF859CD}"/>
              </a:ext>
            </a:extLst>
          </p:cNvPr>
          <p:cNvSpPr/>
          <p:nvPr/>
        </p:nvSpPr>
        <p:spPr>
          <a:xfrm>
            <a:off x="5053458" y="3678080"/>
            <a:ext cx="210170" cy="2101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EF3333-8B84-80D9-450D-67C95E048B55}"/>
              </a:ext>
            </a:extLst>
          </p:cNvPr>
          <p:cNvSpPr txBox="1"/>
          <p:nvPr/>
        </p:nvSpPr>
        <p:spPr>
          <a:xfrm>
            <a:off x="3990479" y="4040817"/>
            <a:ext cx="2319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Every unary explicit </a:t>
            </a:r>
          </a:p>
          <a:p>
            <a:pPr algn="ctr"/>
            <a:r>
              <a:rPr lang="en-US" altLang="zh-CN" sz="2000" dirty="0"/>
              <a:t>construction admits </a:t>
            </a:r>
          </a:p>
          <a:p>
            <a:pPr algn="ctr"/>
            <a:r>
              <a:rPr lang="en-US" altLang="zh-CN" sz="2000" dirty="0"/>
              <a:t>an </a:t>
            </a:r>
            <a:r>
              <a:rPr lang="en-US" altLang="zh-CN" sz="2000" b="1" dirty="0"/>
              <a:t>FP</a:t>
            </a:r>
            <a:r>
              <a:rPr lang="en-US" altLang="zh-CN" sz="2000" dirty="0"/>
              <a:t> algorithm</a:t>
            </a:r>
          </a:p>
          <a:p>
            <a:pPr algn="ctr"/>
            <a:r>
              <a:rPr lang="en-US" altLang="zh-CN" sz="1600" dirty="0"/>
              <a:t>(Avoid is easy when the </a:t>
            </a:r>
          </a:p>
          <a:p>
            <a:pPr algn="ctr"/>
            <a:r>
              <a:rPr lang="en-US" altLang="zh-CN" sz="1600" dirty="0"/>
              <a:t>input circuit is a fixed </a:t>
            </a:r>
          </a:p>
          <a:p>
            <a:pPr algn="ctr"/>
            <a:r>
              <a:rPr lang="en-US" altLang="zh-CN" sz="1600" dirty="0"/>
              <a:t>family of uniform circuit)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C9E2563-4DA6-407E-7602-7DF7DCAF3EA3}"/>
              </a:ext>
            </a:extLst>
          </p:cNvPr>
          <p:cNvSpPr txBox="1"/>
          <p:nvPr/>
        </p:nvSpPr>
        <p:spPr>
          <a:xfrm>
            <a:off x="6471987" y="2764565"/>
            <a:ext cx="2585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/>
              <a:t>Some unary explicit </a:t>
            </a:r>
          </a:p>
          <a:p>
            <a:pPr algn="ctr"/>
            <a:r>
              <a:rPr lang="en-US" altLang="zh-CN" sz="2000" dirty="0"/>
              <a:t>constructions are hard </a:t>
            </a:r>
          </a:p>
          <a:p>
            <a:pPr algn="ctr"/>
            <a:r>
              <a:rPr lang="en-US" altLang="zh-CN" sz="2000" dirty="0"/>
              <a:t>against </a:t>
            </a:r>
            <a:r>
              <a:rPr lang="en-US" altLang="zh-CN" sz="2000" b="1" dirty="0"/>
              <a:t>FP</a:t>
            </a:r>
            <a:r>
              <a:rPr lang="en-US" altLang="zh-CN" sz="2000" dirty="0"/>
              <a:t> algorithms</a:t>
            </a:r>
            <a:endParaRPr lang="zh-CN" altLang="en-US" sz="2000" b="1" dirty="0"/>
          </a:p>
        </p:txBody>
      </p:sp>
      <p:sp>
        <p:nvSpPr>
          <p:cNvPr id="16" name="加号 15">
            <a:extLst>
              <a:ext uri="{FF2B5EF4-FFF2-40B4-BE49-F238E27FC236}">
                <a16:creationId xmlns:a16="http://schemas.microsoft.com/office/drawing/2014/main" id="{F3ADAFC8-DB5B-AE8F-652C-80CF0A86D477}"/>
              </a:ext>
            </a:extLst>
          </p:cNvPr>
          <p:cNvSpPr/>
          <p:nvPr/>
        </p:nvSpPr>
        <p:spPr>
          <a:xfrm>
            <a:off x="7621220" y="3903743"/>
            <a:ext cx="210170" cy="21017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4373924-DB05-2210-54ED-5F815A373861}"/>
              </a:ext>
            </a:extLst>
          </p:cNvPr>
          <p:cNvCxnSpPr>
            <a:cxnSpLocks/>
          </p:cNvCxnSpPr>
          <p:nvPr/>
        </p:nvCxnSpPr>
        <p:spPr>
          <a:xfrm>
            <a:off x="9115682" y="2187742"/>
            <a:ext cx="0" cy="377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A864ADED-F485-7217-7DC7-7D3817234E88}"/>
              </a:ext>
            </a:extLst>
          </p:cNvPr>
          <p:cNvSpPr txBox="1"/>
          <p:nvPr/>
        </p:nvSpPr>
        <p:spPr>
          <a:xfrm>
            <a:off x="9602368" y="2143619"/>
            <a:ext cx="1630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/>
              <a:t>Surjectivia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AFA11BB-799C-F3FB-89BB-3741499F8511}"/>
                  </a:ext>
                </a:extLst>
              </p:cNvPr>
              <p:cNvSpPr txBox="1"/>
              <p:nvPr/>
            </p:nvSpPr>
            <p:spPr>
              <a:xfrm>
                <a:off x="9094929" y="3063849"/>
                <a:ext cx="2777683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/>
                  <a:t>Certain unary explicit </a:t>
                </a:r>
              </a:p>
              <a:p>
                <a:pPr algn="ctr"/>
                <a:r>
                  <a:rPr lang="en-US" altLang="zh-CN" sz="2000" dirty="0"/>
                  <a:t>construction is hard </a:t>
                </a:r>
              </a:p>
              <a:p>
                <a:pPr algn="ctr"/>
                <a:r>
                  <a:rPr lang="en-US" altLang="zh-CN" sz="2000" dirty="0"/>
                  <a:t>against </a:t>
                </a:r>
                <a:r>
                  <a:rPr lang="en-US" altLang="zh-CN" sz="2000" b="1" dirty="0"/>
                  <a:t>FP</a:t>
                </a:r>
                <a:r>
                  <a:rPr lang="en-US" altLang="zh-CN" sz="2000" dirty="0"/>
                  <a:t> algorithms</a:t>
                </a:r>
              </a:p>
              <a:p>
                <a:pPr algn="ctr"/>
                <a:r>
                  <a:rPr lang="en-US" altLang="zh-CN" sz="2000" i="1" dirty="0"/>
                  <a:t>almost everywhere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panose="02010600030101010101" pitchFamily="2" charset="-122"/>
                        <a:cs typeface="+mn-cs"/>
                      </a:rPr>
                      <m:t>∃</m:t>
                    </m:r>
                  </m:oMath>
                </a14:m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a fixed family of uniform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circuit such that no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rPr>
                  <a:t>poly-time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rPr>
                  <a:t>algorithm solves Avoid of this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rPr>
                  <a:t>circuit family even on infinitely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rPr>
                  <a:t>many i</a:t>
                </a:r>
                <a:r>
                  <a:rPr kumimoji="0" lang="en-US" altLang="zh-CN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nput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宋体" panose="02010600030101010101" pitchFamily="2" charset="-122"/>
                  </a:rPr>
                  <a:t>lengths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)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AFA11BB-799C-F3FB-89BB-3741499F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929" y="3063849"/>
                <a:ext cx="2777683" cy="2554545"/>
              </a:xfrm>
              <a:prstGeom prst="rect">
                <a:avLst/>
              </a:prstGeom>
              <a:blipFill>
                <a:blip r:embed="rId4"/>
                <a:stretch>
                  <a:fillRect l="-658" t="-1432" r="-658" b="-21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FB2E4F5-D395-15C0-9E65-3DB2BBDB49DB}"/>
                  </a:ext>
                </a:extLst>
              </p:cNvPr>
              <p:cNvSpPr txBox="1"/>
              <p:nvPr/>
            </p:nvSpPr>
            <p:spPr>
              <a:xfrm>
                <a:off x="1935284" y="1654646"/>
                <a:ext cx="47316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[ILW23]: We are </a:t>
                </a:r>
                <a:r>
                  <a:rPr lang="en-US" altLang="zh-CN" b="1" dirty="0"/>
                  <a:t>not </a:t>
                </a:r>
                <a:r>
                  <a:rPr lang="en-US" altLang="zh-CN" dirty="0"/>
                  <a:t>in </a:t>
                </a:r>
                <a:r>
                  <a:rPr lang="en-US" altLang="zh-CN" b="1" dirty="0" err="1"/>
                  <a:t>Avoidtopia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/>
                  <a:t>Obfustopia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FB2E4F5-D395-15C0-9E65-3DB2BBDB4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84" y="1654646"/>
                <a:ext cx="4731680" cy="369332"/>
              </a:xfrm>
              <a:prstGeom prst="rect">
                <a:avLst/>
              </a:prstGeom>
              <a:blipFill>
                <a:blip r:embed="rId5"/>
                <a:stretch>
                  <a:fillRect l="-103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F04B3F3D-81FF-B30D-6FFB-D4F7BE9B275E}"/>
              </a:ext>
            </a:extLst>
          </p:cNvPr>
          <p:cNvSpPr txBox="1"/>
          <p:nvPr/>
        </p:nvSpPr>
        <p:spPr>
          <a:xfrm>
            <a:off x="6621222" y="4161395"/>
            <a:ext cx="2209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Every unary explicit </a:t>
            </a:r>
          </a:p>
          <a:p>
            <a:pPr algn="ctr"/>
            <a:r>
              <a:rPr lang="en-US" altLang="zh-CN" sz="2000" dirty="0"/>
              <a:t>constructions are</a:t>
            </a:r>
          </a:p>
          <a:p>
            <a:pPr algn="ctr"/>
            <a:r>
              <a:rPr lang="en-US" altLang="zh-CN" sz="2000" dirty="0"/>
              <a:t>in </a:t>
            </a:r>
            <a:r>
              <a:rPr lang="en-US" altLang="zh-CN" sz="2000" i="1" dirty="0" err="1"/>
              <a:t>i.o.</a:t>
            </a:r>
            <a:r>
              <a:rPr lang="en-US" altLang="zh-CN" sz="2000" dirty="0"/>
              <a:t>-</a:t>
            </a:r>
            <a:r>
              <a:rPr lang="en-US" altLang="zh-CN" sz="2000" b="1" dirty="0"/>
              <a:t>FP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(Avoid is easy infinitely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often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when the input circuit is a fixed family of uniform circuit)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algn="ctr"/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2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ED34A-2B22-CE4B-04C6-0274D41E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Open Problems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A24933-02B4-5527-0635-26BDEB545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Hardness of remote point for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XOR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circuits -- the initial question in [APY09]; we can only rule out algorithms for (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XOR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AND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)-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RPP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Meta-mathematical implication: Can we view our results as a barrier towards proving circuit lower bounds against constant-depth circuits?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Assumptions independent of concrete structures: If we only care about whether </a:t>
                </a:r>
                <a:r>
                  <a:rPr lang="en-US" altLang="zh-CN" sz="2000" b="1" dirty="0">
                    <a:solidFill>
                      <a:schemeClr val="tx1"/>
                    </a:solidFill>
                  </a:rPr>
                  <a:t>Avoid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(for general circuits) is hard against nondeterministic algorithms, can we get rid of concrete structures (e.g., lattice or number theory) in the assumption?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Cryptographic application of our PKE and witness encryption schemes.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A24933-02B4-5527-0635-26BDEB545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2" t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718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7D2BA-DD9C-4BC4-0E27-EBD91A94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(Empty) Pigeonhole Principle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70B79A-9185-DBD6-A223-24AFA532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 pigeons fly into M holes,</a:t>
            </a:r>
            <a:r>
              <a:rPr lang="zh-CN" altLang="en-US" dirty="0"/>
              <a:t> </a:t>
            </a:r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</a:p>
          <a:p>
            <a:r>
              <a:rPr lang="en-US" altLang="zh-CN" dirty="0"/>
              <a:t>Then: there is an empty pigeonhole!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6C33178-D2EA-926A-C65C-97241417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80" y="3236494"/>
            <a:ext cx="987632" cy="13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aul Erdős Biography - Facts, Childhood, Family Life, Achievements">
            <a:extLst>
              <a:ext uri="{FF2B5EF4-FFF2-40B4-BE49-F238E27FC236}">
                <a16:creationId xmlns:a16="http://schemas.microsoft.com/office/drawing/2014/main" id="{28467FD3-B514-BC92-F56C-C0B0FD21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02" y="3236494"/>
            <a:ext cx="1669995" cy="13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aliant, Leslie G. - GTI - Glosario Terminología Informática">
            <a:extLst>
              <a:ext uri="{FF2B5EF4-FFF2-40B4-BE49-F238E27FC236}">
                <a16:creationId xmlns:a16="http://schemas.microsoft.com/office/drawing/2014/main" id="{08964426-7FC9-C512-37F3-2685A25B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85" y="3236426"/>
            <a:ext cx="1273895" cy="13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760D11C-BD8B-376C-3723-35E1A3236EEC}"/>
              </a:ext>
            </a:extLst>
          </p:cNvPr>
          <p:cNvSpPr txBox="1"/>
          <p:nvPr/>
        </p:nvSpPr>
        <p:spPr>
          <a:xfrm>
            <a:off x="1054769" y="4902980"/>
            <a:ext cx="45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🕊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620B26-534C-7368-9EBD-0D8466AF5FC0}"/>
              </a:ext>
            </a:extLst>
          </p:cNvPr>
          <p:cNvSpPr txBox="1"/>
          <p:nvPr/>
        </p:nvSpPr>
        <p:spPr>
          <a:xfrm>
            <a:off x="916406" y="5745803"/>
            <a:ext cx="45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DCE665-6337-D6C9-CC2B-1F8F472B3175}"/>
                  </a:ext>
                </a:extLst>
              </p:cNvPr>
              <p:cNvSpPr txBox="1"/>
              <p:nvPr/>
            </p:nvSpPr>
            <p:spPr>
              <a:xfrm>
                <a:off x="2044826" y="5059625"/>
                <a:ext cx="1714624" cy="39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truth tables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68DCE665-6337-D6C9-CC2B-1F8F472B3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26" y="5059625"/>
                <a:ext cx="1714624" cy="394595"/>
              </a:xfrm>
              <a:prstGeom prst="rect">
                <a:avLst/>
              </a:prstGeom>
              <a:blipFill>
                <a:blip r:embed="rId5"/>
                <a:stretch>
                  <a:fillRect t="-1538" r="-3546" b="-2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AF7EDD8-8832-2BEF-D861-957ADAB98AC5}"/>
                  </a:ext>
                </a:extLst>
              </p:cNvPr>
              <p:cNvSpPr txBox="1"/>
              <p:nvPr/>
            </p:nvSpPr>
            <p:spPr>
              <a:xfrm>
                <a:off x="1813008" y="5902448"/>
                <a:ext cx="2352106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small circuits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AF7EDD8-8832-2BEF-D861-957ADAB98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008" y="5902448"/>
                <a:ext cx="2352106" cy="381643"/>
              </a:xfrm>
              <a:prstGeom prst="rect">
                <a:avLst/>
              </a:prstGeom>
              <a:blipFill>
                <a:blip r:embed="rId6"/>
                <a:stretch>
                  <a:fillRect t="-4762" r="-1813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2754220-6F11-50F5-0827-9C546B824F7F}"/>
                  </a:ext>
                </a:extLst>
              </p:cNvPr>
              <p:cNvSpPr txBox="1"/>
              <p:nvPr/>
            </p:nvSpPr>
            <p:spPr>
              <a:xfrm>
                <a:off x="4468287" y="5078161"/>
                <a:ext cx="1714624" cy="418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graphs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2754220-6F11-50F5-0827-9C546B824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87" y="5078161"/>
                <a:ext cx="1714624" cy="418063"/>
              </a:xfrm>
              <a:prstGeom prst="rect">
                <a:avLst/>
              </a:prstGeom>
              <a:blipFill>
                <a:blip r:embed="rId7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2383814-760C-D664-45FD-B5AB7D8FF38B}"/>
                  </a:ext>
                </a:extLst>
              </p:cNvPr>
              <p:cNvSpPr txBox="1"/>
              <p:nvPr/>
            </p:nvSpPr>
            <p:spPr>
              <a:xfrm>
                <a:off x="4236469" y="5792318"/>
                <a:ext cx="2178259" cy="79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non-Ramsey graphs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2383814-760C-D664-45FD-B5AB7D8F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469" y="5792318"/>
                <a:ext cx="2178259" cy="796308"/>
              </a:xfrm>
              <a:prstGeom prst="rect">
                <a:avLst/>
              </a:prstGeom>
              <a:blipFill>
                <a:blip r:embed="rId8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B2193D-DB3E-B0D1-0C83-6B3365607854}"/>
                  </a:ext>
                </a:extLst>
              </p:cNvPr>
              <p:cNvSpPr txBox="1"/>
              <p:nvPr/>
            </p:nvSpPr>
            <p:spPr>
              <a:xfrm>
                <a:off x="6980878" y="5089061"/>
                <a:ext cx="2198107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GF(2)-</a:t>
                </a:r>
                <a:r>
                  <a:rPr lang="en-US" altLang="zh-CN" dirty="0" err="1"/>
                  <a:t>matrics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B2193D-DB3E-B0D1-0C83-6B3365607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78" y="5089061"/>
                <a:ext cx="2198107" cy="407163"/>
              </a:xfrm>
              <a:prstGeom prst="rect">
                <a:avLst/>
              </a:prstGeom>
              <a:blipFill>
                <a:blip r:embed="rId9"/>
                <a:stretch>
                  <a:fillRect b="-23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3D5584B-2EE1-29C6-5C4B-99F6638F3104}"/>
                  </a:ext>
                </a:extLst>
              </p:cNvPr>
              <p:cNvSpPr txBox="1"/>
              <p:nvPr/>
            </p:nvSpPr>
            <p:spPr>
              <a:xfrm>
                <a:off x="6980878" y="5805716"/>
                <a:ext cx="2198107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p>
                    </m:s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non-rigid matrices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3D5584B-2EE1-29C6-5C4B-99F6638F3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78" y="5805716"/>
                <a:ext cx="2198107" cy="783869"/>
              </a:xfrm>
              <a:prstGeom prst="rect">
                <a:avLst/>
              </a:prstGeom>
              <a:blipFill>
                <a:blip r:embed="rId10"/>
                <a:stretch>
                  <a:fillRect b="-10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思想气泡: 云 18">
            <a:extLst>
              <a:ext uri="{FF2B5EF4-FFF2-40B4-BE49-F238E27FC236}">
                <a16:creationId xmlns:a16="http://schemas.microsoft.com/office/drawing/2014/main" id="{075B9ED5-2508-158E-F525-2666A6A92469}"/>
              </a:ext>
            </a:extLst>
          </p:cNvPr>
          <p:cNvSpPr/>
          <p:nvPr/>
        </p:nvSpPr>
        <p:spPr>
          <a:xfrm>
            <a:off x="2983832" y="3705726"/>
            <a:ext cx="2808429" cy="1509963"/>
          </a:xfrm>
          <a:prstGeom prst="cloudCallout">
            <a:avLst>
              <a:gd name="adj1" fmla="val 18030"/>
              <a:gd name="adj2" fmla="val 895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Plant a clique or independent set of size k</a:t>
            </a:r>
            <a:endParaRPr lang="zh-CN" altLang="en-US" dirty="0"/>
          </a:p>
        </p:txBody>
      </p:sp>
      <p:sp>
        <p:nvSpPr>
          <p:cNvPr id="20" name="思想气泡: 云 19">
            <a:extLst>
              <a:ext uri="{FF2B5EF4-FFF2-40B4-BE49-F238E27FC236}">
                <a16:creationId xmlns:a16="http://schemas.microsoft.com/office/drawing/2014/main" id="{1BC31A93-95A4-7209-A94F-60DB7443C161}"/>
              </a:ext>
            </a:extLst>
          </p:cNvPr>
          <p:cNvSpPr/>
          <p:nvPr/>
        </p:nvSpPr>
        <p:spPr>
          <a:xfrm>
            <a:off x="8237091" y="3711854"/>
            <a:ext cx="3868140" cy="1551961"/>
          </a:xfrm>
          <a:prstGeom prst="cloudCallout">
            <a:avLst>
              <a:gd name="adj1" fmla="val -41519"/>
              <a:gd name="adj2" fmla="val 1019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B3551DE-0E9F-2A58-6921-1F9E6477E9B8}"/>
              </a:ext>
            </a:extLst>
          </p:cNvPr>
          <p:cNvSpPr/>
          <p:nvPr/>
        </p:nvSpPr>
        <p:spPr>
          <a:xfrm>
            <a:off x="8808108" y="4093538"/>
            <a:ext cx="529390" cy="823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82A3919-D6B4-7E56-D7ED-9FBFF326B93D}"/>
              </a:ext>
            </a:extLst>
          </p:cNvPr>
          <p:cNvSpPr/>
          <p:nvPr/>
        </p:nvSpPr>
        <p:spPr>
          <a:xfrm>
            <a:off x="9431209" y="4278020"/>
            <a:ext cx="722641" cy="4774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AD1EE61-8FF1-E032-1FE8-FD475CF899CE}"/>
              </a:ext>
            </a:extLst>
          </p:cNvPr>
          <p:cNvSpPr txBox="1"/>
          <p:nvPr/>
        </p:nvSpPr>
        <p:spPr>
          <a:xfrm>
            <a:off x="10153851" y="4320496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4C2A864-48EC-2D48-DD4B-25F8161436F8}"/>
              </a:ext>
            </a:extLst>
          </p:cNvPr>
          <p:cNvSpPr/>
          <p:nvPr/>
        </p:nvSpPr>
        <p:spPr>
          <a:xfrm>
            <a:off x="10461703" y="4079732"/>
            <a:ext cx="769520" cy="823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18DC08F-5002-5551-CD6B-61500419B6C5}"/>
                  </a:ext>
                </a:extLst>
              </p:cNvPr>
              <p:cNvSpPr txBox="1"/>
              <p:nvPr/>
            </p:nvSpPr>
            <p:spPr>
              <a:xfrm>
                <a:off x="8684972" y="3783862"/>
                <a:ext cx="775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18DC08F-5002-5551-CD6B-61500419B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972" y="3783862"/>
                <a:ext cx="77566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C48445A-FE2B-9B68-0D73-3E51494CCA14}"/>
                  </a:ext>
                </a:extLst>
              </p:cNvPr>
              <p:cNvSpPr txBox="1"/>
              <p:nvPr/>
            </p:nvSpPr>
            <p:spPr>
              <a:xfrm>
                <a:off x="9404698" y="3937180"/>
                <a:ext cx="775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C48445A-FE2B-9B68-0D73-3E51494CC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698" y="3937180"/>
                <a:ext cx="77566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7E96DAE-B816-EFFE-5D34-8297C5995290}"/>
                  </a:ext>
                </a:extLst>
              </p:cNvPr>
              <p:cNvSpPr txBox="1"/>
              <p:nvPr/>
            </p:nvSpPr>
            <p:spPr>
              <a:xfrm>
                <a:off x="10357643" y="3746509"/>
                <a:ext cx="977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-sparse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7E96DAE-B816-EFFE-5D34-8297C5995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643" y="3746509"/>
                <a:ext cx="977640" cy="369332"/>
              </a:xfrm>
              <a:prstGeom prst="rect">
                <a:avLst/>
              </a:prstGeom>
              <a:blipFill>
                <a:blip r:embed="rId13"/>
                <a:stretch>
                  <a:fillRect t="-10000" r="-562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BCCE5-F7C9-AF61-6B89-7569480E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Range Avoidance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DDEE420-7316-F42B-E652-37768448B80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7147219"/>
                  </p:ext>
                </p:extLst>
              </p:nvPr>
            </p:nvGraphicFramePr>
            <p:xfrm>
              <a:off x="2589213" y="2133600"/>
              <a:ext cx="8915400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(Avoid)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Given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/>
                            <a:t>, output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DDEE420-7316-F42B-E652-37768448B80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7147219"/>
                  </p:ext>
                </p:extLst>
              </p:nvPr>
            </p:nvGraphicFramePr>
            <p:xfrm>
              <a:off x="2589213" y="2133600"/>
              <a:ext cx="8915400" cy="7427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(Avoid)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108197" r="-68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思想气泡: 云 2">
                <a:extLst>
                  <a:ext uri="{FF2B5EF4-FFF2-40B4-BE49-F238E27FC236}">
                    <a16:creationId xmlns:a16="http://schemas.microsoft.com/office/drawing/2014/main" id="{7F93B279-ED37-B925-E861-AAB8ECB2DEF1}"/>
                  </a:ext>
                </a:extLst>
              </p:cNvPr>
              <p:cNvSpPr/>
              <p:nvPr/>
            </p:nvSpPr>
            <p:spPr>
              <a:xfrm>
                <a:off x="7045055" y="933650"/>
                <a:ext cx="4661671" cy="1199950"/>
              </a:xfrm>
              <a:prstGeom prst="cloudCallout">
                <a:avLst>
                  <a:gd name="adj1" fmla="val -43107"/>
                  <a:gd name="adj2" fmla="val 74031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b="0" dirty="0"/>
                  <a:t>Total 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1800" dirty="0"/>
                  <a:t> </a:t>
                </a:r>
                <a:r>
                  <a:rPr lang="zh-CN" altLang="en-US" sz="1800" b="1" dirty="0"/>
                  <a:t>🕊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1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zh-CN" altLang="en-US" sz="1800" dirty="0"/>
                  <a:t> 🏠</a:t>
                </a:r>
                <a:endParaRPr lang="en-US" altLang="zh-CN" sz="1800" dirty="0"/>
              </a:p>
              <a:p>
                <a:pPr algn="ctr"/>
                <a:r>
                  <a:rPr lang="en-US" altLang="zh-CN" dirty="0"/>
                  <a:t>Random string suffices!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思想气泡: 云 2">
                <a:extLst>
                  <a:ext uri="{FF2B5EF4-FFF2-40B4-BE49-F238E27FC236}">
                    <a16:creationId xmlns:a16="http://schemas.microsoft.com/office/drawing/2014/main" id="{7F93B279-ED37-B925-E861-AAB8ECB2D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055" y="933650"/>
                <a:ext cx="4661671" cy="1199950"/>
              </a:xfrm>
              <a:prstGeom prst="cloudCallout">
                <a:avLst>
                  <a:gd name="adj1" fmla="val -43107"/>
                  <a:gd name="adj2" fmla="val 74031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内容占位符 3">
            <a:extLst>
              <a:ext uri="{FF2B5EF4-FFF2-40B4-BE49-F238E27FC236}">
                <a16:creationId xmlns:a16="http://schemas.microsoft.com/office/drawing/2014/main" id="{6DDD0226-1E87-813E-ECF2-836AA919F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08327"/>
              </p:ext>
            </p:extLst>
          </p:nvPr>
        </p:nvGraphicFramePr>
        <p:xfrm>
          <a:off x="2589211" y="3199466"/>
          <a:ext cx="8911687" cy="2108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11687">
                  <a:extLst>
                    <a:ext uri="{9D8B030D-6E8A-4147-A177-3AD203B41FA5}">
                      <a16:colId xmlns:a16="http://schemas.microsoft.com/office/drawing/2014/main" val="127489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Theorem ([Korten21], informal)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2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Deterministic algorithm</a:t>
                      </a:r>
                      <a:r>
                        <a:rPr lang="en-US" altLang="zh-CN" baseline="0" dirty="0"/>
                        <a:t> for t</a:t>
                      </a:r>
                      <a:r>
                        <a:rPr lang="en-US" altLang="zh-CN" dirty="0"/>
                        <a:t>he range avoidance problem is</a:t>
                      </a:r>
                      <a:r>
                        <a:rPr lang="en-US" altLang="zh-CN" baseline="0" dirty="0"/>
                        <a:t> enough to resolve interesting explicit construction problems including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aseline="0" dirty="0"/>
                        <a:t>Circuit lower bounds;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Ramsey graphs and strong extractors (matching random construction);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Rigid matrices;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/>
                        <a:t>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44743"/>
                  </a:ext>
                </a:extLst>
              </a:tr>
            </a:tbl>
          </a:graphicData>
        </a:graphic>
      </p:graphicFrame>
      <p:sp>
        <p:nvSpPr>
          <p:cNvPr id="16" name="思想气泡: 云 15">
            <a:extLst>
              <a:ext uri="{FF2B5EF4-FFF2-40B4-BE49-F238E27FC236}">
                <a16:creationId xmlns:a16="http://schemas.microsoft.com/office/drawing/2014/main" id="{CA16C60F-C8FD-B369-642C-584767E83C08}"/>
              </a:ext>
            </a:extLst>
          </p:cNvPr>
          <p:cNvSpPr/>
          <p:nvPr/>
        </p:nvSpPr>
        <p:spPr>
          <a:xfrm>
            <a:off x="4827234" y="4707691"/>
            <a:ext cx="4587477" cy="1199950"/>
          </a:xfrm>
          <a:prstGeom prst="cloudCallout">
            <a:avLst>
              <a:gd name="adj1" fmla="val -52657"/>
              <a:gd name="adj2" fmla="val -11697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b="0" dirty="0"/>
              <a:t>Ideally: </a:t>
            </a:r>
            <a:r>
              <a:rPr lang="en-US" altLang="zh-CN" sz="1800" b="1" dirty="0"/>
              <a:t>FP </a:t>
            </a:r>
            <a:r>
              <a:rPr lang="en-US" altLang="zh-CN" sz="1800" b="0" dirty="0"/>
              <a:t>(poly-time);</a:t>
            </a:r>
          </a:p>
          <a:p>
            <a:pPr algn="ctr"/>
            <a:r>
              <a:rPr lang="en-US" altLang="zh-CN" b="1" dirty="0"/>
              <a:t>FP</a:t>
            </a:r>
            <a:r>
              <a:rPr lang="en-US" altLang="zh-CN" b="1" baseline="30000" dirty="0"/>
              <a:t>NP</a:t>
            </a:r>
            <a:r>
              <a:rPr lang="en-US" altLang="zh-CN" dirty="0"/>
              <a:t> algorithm also implies breakthrough results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1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8BCCE5-F7C9-AF61-6B89-7569480E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Range Avoidance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DDEE420-7316-F42B-E652-37768448B809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2589213" y="2133600"/>
              <a:ext cx="8915400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(Avoid)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Given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 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/>
                            <a:t>, output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0DDEE420-7316-F42B-E652-37768448B80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97147219"/>
                  </p:ext>
                </p:extLst>
              </p:nvPr>
            </p:nvGraphicFramePr>
            <p:xfrm>
              <a:off x="2589213" y="2133600"/>
              <a:ext cx="8915400" cy="7427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(Avoid)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68" t="-108197" r="-68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7D4E4A54-701B-3DB8-A981-C2BF0766FBD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89213" y="3241041"/>
              <a:ext cx="8915400" cy="7416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Definition 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-Avoid)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Given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-circuit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dirty="0"/>
                            <a:t>, output any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 such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=∅</m:t>
                              </m:r>
                            </m:oMath>
                          </a14:m>
                          <a:r>
                            <a:rPr lang="en-US" altLang="zh-CN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内容占位符 3">
                <a:extLst>
                  <a:ext uri="{FF2B5EF4-FFF2-40B4-BE49-F238E27FC236}">
                    <a16:creationId xmlns:a16="http://schemas.microsoft.com/office/drawing/2014/main" id="{7D4E4A54-701B-3DB8-A981-C2BF0766FBD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34509947"/>
                  </p:ext>
                </p:extLst>
              </p:nvPr>
            </p:nvGraphicFramePr>
            <p:xfrm>
              <a:off x="2589213" y="3241041"/>
              <a:ext cx="8915400" cy="74276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8197" r="-68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106452" r="-68" b="-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内容占位符 3">
                <a:extLst>
                  <a:ext uri="{FF2B5EF4-FFF2-40B4-BE49-F238E27FC236}">
                    <a16:creationId xmlns:a16="http://schemas.microsoft.com/office/drawing/2014/main" id="{2FFDE923-789E-63C5-4C4B-1B94A20BD41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589212" y="4348482"/>
              <a:ext cx="8911687" cy="2108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([Korten21, GLW22, RSW22, CHLR23, GGNS23, …])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Deterministic algorithm</a:t>
                          </a:r>
                          <a:r>
                            <a:rPr lang="en-US" altLang="zh-CN" baseline="0" dirty="0"/>
                            <a:t> for t</a:t>
                          </a:r>
                          <a:r>
                            <a:rPr lang="en-US" altLang="zh-CN" dirty="0"/>
                            <a:t>he range avoidance problem, even for very</a:t>
                          </a:r>
                          <a:r>
                            <a:rPr lang="en-US" altLang="zh-CN" baseline="0" dirty="0"/>
                            <a:t> weak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 (e.g.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 smtClean="0">
                                      <a:latin typeface="Cambria Math" panose="02040503050406030204" pitchFamily="18" charset="0"/>
                                    </a:rPr>
                                    <m:t>𝐍𝐂</m:t>
                                  </m:r>
                                </m:e>
                                <m:sup>
                                  <m:r>
                                    <a:rPr lang="en-US" altLang="zh-CN" b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), is</a:t>
                          </a:r>
                          <a:r>
                            <a:rPr lang="en-US" altLang="zh-CN" baseline="0" dirty="0"/>
                            <a:t> enough to resolve interesting explicit construction problems including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baseline="0" dirty="0"/>
                            <a:t>Circuit lower bounds;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/>
                            <a:t>Ramsey graphs and strong extractors (matching random construction);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/>
                            <a:t>Rigid matrices;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/>
                            <a:t>……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内容占位符 3">
                <a:extLst>
                  <a:ext uri="{FF2B5EF4-FFF2-40B4-BE49-F238E27FC236}">
                    <a16:creationId xmlns:a16="http://schemas.microsoft.com/office/drawing/2014/main" id="{2FFDE923-789E-63C5-4C4B-1B94A20BD4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5038267"/>
                  </p:ext>
                </p:extLst>
              </p:nvPr>
            </p:nvGraphicFramePr>
            <p:xfrm>
              <a:off x="2589212" y="4348482"/>
              <a:ext cx="8911687" cy="210820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1687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Theorem ([Korten21, GLW22, RSW22, CHLR23, GGNS23, …])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68" t="-23077" r="-137" b="-5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46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B4BC8E21-3414-207D-81B5-744F75B77A1B}"/>
              </a:ext>
            </a:extLst>
          </p:cNvPr>
          <p:cNvSpPr/>
          <p:nvPr/>
        </p:nvSpPr>
        <p:spPr>
          <a:xfrm>
            <a:off x="2358189" y="4632158"/>
            <a:ext cx="9318458" cy="2111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09286E-408D-AB83-BC28-A664EA36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Complexity of </a:t>
            </a:r>
            <a:r>
              <a:rPr lang="en-US" altLang="zh-CN" b="1" dirty="0"/>
              <a:t>Avoid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9ECF65-91CC-C33D-4A47-C8EA5C9D2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3429000"/>
                <a:ext cx="8915400" cy="24822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/>
                  <a:t>Q</a:t>
                </a:r>
                <a:r>
                  <a:rPr lang="en-US" altLang="zh-CN" dirty="0"/>
                  <a:t>: Why is the question important? 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1" dirty="0"/>
                  <a:t>A1</a:t>
                </a:r>
                <a:r>
                  <a:rPr lang="en-US" altLang="zh-CN" dirty="0"/>
                  <a:t>: An upper bound for </a:t>
                </a:r>
                <a:r>
                  <a:rPr lang="en-US" altLang="zh-CN" b="1" dirty="0"/>
                  <a:t>Avoid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Avoid</a:t>
                </a:r>
                <a:r>
                  <a:rPr lang="en-US" altLang="zh-CN" dirty="0"/>
                  <a:t>)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many concrete explicit constructions! </a:t>
                </a:r>
              </a:p>
              <a:p>
                <a:pPr marL="0" indent="0">
                  <a:buNone/>
                </a:pPr>
                <a:r>
                  <a:rPr lang="en-US" altLang="zh-CN" b="1" dirty="0"/>
                  <a:t>A2</a:t>
                </a:r>
                <a:r>
                  <a:rPr lang="en-US" altLang="zh-CN" dirty="0"/>
                  <a:t>: A lower bound for </a:t>
                </a:r>
                <a:r>
                  <a:rPr lang="en-US" altLang="zh-CN" b="1" dirty="0"/>
                  <a:t>Avoid 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Avoid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some concrete explicit construction </a:t>
                </a:r>
                <a:r>
                  <a:rPr lang="en-US" altLang="zh-CN" i="1" dirty="0"/>
                  <a:t>might</a:t>
                </a:r>
                <a:r>
                  <a:rPr lang="en-US" altLang="zh-CN" dirty="0"/>
                  <a:t> be hard…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59ECF65-91CC-C33D-4A47-C8EA5C9D2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3429000"/>
                <a:ext cx="8915400" cy="2482222"/>
              </a:xfrm>
              <a:blipFill>
                <a:blip r:embed="rId5"/>
                <a:stretch>
                  <a:fillRect l="-616" t="-1474" r="-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3FC53148-68D2-B357-97CA-69F993C24C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976310"/>
                  </p:ext>
                </p:extLst>
              </p:nvPr>
            </p:nvGraphicFramePr>
            <p:xfrm>
              <a:off x="2589212" y="2077720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Question: Complexity of Avoid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dirty="0"/>
                            <a:t>What is the smallest complexity class that contains </a:t>
                          </a:r>
                          <a:r>
                            <a:rPr lang="en-US" altLang="zh-CN" b="1" dirty="0"/>
                            <a:t>Avoid</a:t>
                          </a:r>
                          <a:r>
                            <a:rPr lang="en-US" altLang="zh-CN" dirty="0"/>
                            <a:t>?</a:t>
                          </a:r>
                          <a:r>
                            <a:rPr lang="en-US" altLang="zh-CN" baseline="0" dirty="0"/>
                            <a:t> 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altLang="zh-CN" b="0" baseline="0" dirty="0"/>
                            <a:t>What about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-</a:t>
                          </a:r>
                          <a:r>
                            <a:rPr lang="en-US" altLang="zh-CN" b="1" dirty="0"/>
                            <a:t>Avoid</a:t>
                          </a:r>
                          <a:r>
                            <a:rPr lang="en-US" altLang="zh-CN" dirty="0"/>
                            <a:t>,</a:t>
                          </a:r>
                          <a:r>
                            <a:rPr lang="en-US" altLang="zh-CN" baseline="0" dirty="0"/>
                            <a:t> for restricted circuit class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baseline="0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oMath>
                          </a14:m>
                          <a:r>
                            <a:rPr lang="en-US" altLang="zh-CN" dirty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3FC53148-68D2-B357-97CA-69F993C24C4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976310"/>
                  </p:ext>
                </p:extLst>
              </p:nvPr>
            </p:nvGraphicFramePr>
            <p:xfrm>
              <a:off x="2589212" y="2077720"/>
              <a:ext cx="8915400" cy="1010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915400">
                      <a:extLst>
                        <a:ext uri="{9D8B030D-6E8A-4147-A177-3AD203B41FA5}">
                          <a16:colId xmlns:a16="http://schemas.microsoft.com/office/drawing/2014/main" val="12748926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Question: Complexity of Avoid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03206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68" t="-62264" r="-68" b="-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454474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7F2733-EC38-71A5-111D-7D730A48617D}"/>
                  </a:ext>
                </a:extLst>
              </p:cNvPr>
              <p:cNvSpPr txBox="1"/>
              <p:nvPr/>
            </p:nvSpPr>
            <p:spPr>
              <a:xfrm>
                <a:off x="3846342" y="5285750"/>
                <a:ext cx="1812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Avoid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A/B/C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57F2733-EC38-71A5-111D-7D730A486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42" y="5285750"/>
                <a:ext cx="1812869" cy="369332"/>
              </a:xfrm>
              <a:prstGeom prst="rect">
                <a:avLst/>
              </a:prstGeom>
              <a:blipFill>
                <a:blip r:embed="rId7"/>
                <a:stretch>
                  <a:fillRect t="-8197" r="-269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FF88D93-3DBE-F24A-4B5B-A04130DB44E2}"/>
                  </a:ext>
                </a:extLst>
              </p:cNvPr>
              <p:cNvSpPr txBox="1"/>
              <p:nvPr/>
            </p:nvSpPr>
            <p:spPr>
              <a:xfrm>
                <a:off x="3544914" y="5732267"/>
                <a:ext cx="2114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Hardness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Avoid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FF88D93-3DBE-F24A-4B5B-A04130DB4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14" y="5732267"/>
                <a:ext cx="2114297" cy="369332"/>
              </a:xfrm>
              <a:prstGeom prst="rect">
                <a:avLst/>
              </a:prstGeom>
              <a:blipFill>
                <a:blip r:embed="rId8"/>
                <a:stretch>
                  <a:fillRect l="-2601" t="-8197" r="-2023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加号 6">
            <a:extLst>
              <a:ext uri="{FF2B5EF4-FFF2-40B4-BE49-F238E27FC236}">
                <a16:creationId xmlns:a16="http://schemas.microsoft.com/office/drawing/2014/main" id="{D652A76B-FE24-76AB-1FCF-2FAC8FF1A941}"/>
              </a:ext>
            </a:extLst>
          </p:cNvPr>
          <p:cNvSpPr/>
          <p:nvPr/>
        </p:nvSpPr>
        <p:spPr>
          <a:xfrm>
            <a:off x="3104873" y="5725991"/>
            <a:ext cx="366235" cy="37560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A1D883D-1213-CCED-4710-907C10D99AD3}"/>
              </a:ext>
            </a:extLst>
          </p:cNvPr>
          <p:cNvCxnSpPr>
            <a:cxnSpLocks/>
          </p:cNvCxnSpPr>
          <p:nvPr/>
        </p:nvCxnSpPr>
        <p:spPr>
          <a:xfrm>
            <a:off x="3031957" y="6182047"/>
            <a:ext cx="30199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81E4843-51B5-856E-E138-6C3F984B6940}"/>
              </a:ext>
            </a:extLst>
          </p:cNvPr>
          <p:cNvSpPr txBox="1"/>
          <p:nvPr/>
        </p:nvSpPr>
        <p:spPr>
          <a:xfrm>
            <a:off x="3744841" y="6285663"/>
            <a:ext cx="191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Hardness of A/B/C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D7072E-E90E-2C33-D049-ED917A8B8444}"/>
                  </a:ext>
                </a:extLst>
              </p:cNvPr>
              <p:cNvSpPr txBox="1"/>
              <p:nvPr/>
            </p:nvSpPr>
            <p:spPr>
              <a:xfrm>
                <a:off x="7403148" y="5314550"/>
                <a:ext cx="2682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Avoid</a:t>
                </a:r>
                <a:r>
                  <a:rPr lang="en-US" altLang="zh-CN" dirty="0"/>
                  <a:t> is </a:t>
                </a:r>
                <a:r>
                  <a:rPr lang="en-US" altLang="zh-CN" i="1" dirty="0"/>
                  <a:t>similar to</a:t>
                </a:r>
                <a:r>
                  <a:rPr lang="en-US" altLang="zh-CN" dirty="0"/>
                  <a:t> A/B/C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FD7072E-E90E-2C33-D049-ED917A8B8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148" y="5314550"/>
                <a:ext cx="2682081" cy="369332"/>
              </a:xfrm>
              <a:prstGeom prst="rect">
                <a:avLst/>
              </a:prstGeom>
              <a:blipFill>
                <a:blip r:embed="rId9"/>
                <a:stretch>
                  <a:fillRect t="-10000" r="-159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加号 10">
            <a:extLst>
              <a:ext uri="{FF2B5EF4-FFF2-40B4-BE49-F238E27FC236}">
                <a16:creationId xmlns:a16="http://schemas.microsoft.com/office/drawing/2014/main" id="{8F235E9F-E292-C01E-AD6B-BDC3D873B977}"/>
              </a:ext>
            </a:extLst>
          </p:cNvPr>
          <p:cNvSpPr/>
          <p:nvPr/>
        </p:nvSpPr>
        <p:spPr>
          <a:xfrm>
            <a:off x="7137193" y="5725991"/>
            <a:ext cx="366235" cy="375608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79236A3-B486-C09F-9FF5-39E85D2143AB}"/>
              </a:ext>
            </a:extLst>
          </p:cNvPr>
          <p:cNvCxnSpPr>
            <a:cxnSpLocks/>
          </p:cNvCxnSpPr>
          <p:nvPr/>
        </p:nvCxnSpPr>
        <p:spPr>
          <a:xfrm>
            <a:off x="7064277" y="6182047"/>
            <a:ext cx="30199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7D1A66D-50D9-2E4F-87D2-AA708F779677}"/>
              </a:ext>
            </a:extLst>
          </p:cNvPr>
          <p:cNvSpPr txBox="1"/>
          <p:nvPr/>
        </p:nvSpPr>
        <p:spPr>
          <a:xfrm>
            <a:off x="7690599" y="628566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/>
              <a:t>Barrier</a:t>
            </a:r>
            <a:r>
              <a:rPr lang="en-US" altLang="zh-CN" dirty="0"/>
              <a:t> of solving A/B/C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39FE58-BA6A-4DA0-9EC7-7DEDF7B9D368}"/>
                  </a:ext>
                </a:extLst>
              </p:cNvPr>
              <p:cNvSpPr txBox="1"/>
              <p:nvPr/>
            </p:nvSpPr>
            <p:spPr>
              <a:xfrm>
                <a:off x="7969906" y="5746536"/>
                <a:ext cx="2114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Hardness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en-US" altLang="zh-CN" b="1" dirty="0"/>
                  <a:t>Avoid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739FE58-BA6A-4DA0-9EC7-7DEDF7B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906" y="5746536"/>
                <a:ext cx="2114297" cy="369332"/>
              </a:xfrm>
              <a:prstGeom prst="rect">
                <a:avLst/>
              </a:prstGeom>
              <a:blipFill>
                <a:blip r:embed="rId10"/>
                <a:stretch>
                  <a:fillRect l="-2305" t="-10000" r="-201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855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/>
      <p:bldP spid="7" grpId="0" animBg="1"/>
      <p:bldP spid="9" grpId="0"/>
      <p:bldP spid="10" grpId="0"/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FAD7B-FCE0-0AFA-2483-46EAA8D6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Trivial Algorithms</a:t>
            </a:r>
            <a:r>
              <a:rPr lang="en-US" dirty="0"/>
              <a:t> for Avoid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247A2-954E-4836-D5AC-77E39D22FBCD}"/>
              </a:ext>
            </a:extLst>
          </p:cNvPr>
          <p:cNvSpPr txBox="1"/>
          <p:nvPr/>
        </p:nvSpPr>
        <p:spPr>
          <a:xfrm>
            <a:off x="7864689" y="812392"/>
            <a:ext cx="308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Kleingberg-Korten-Mitropolsky-Papadimitrou</a:t>
            </a:r>
            <a:r>
              <a:rPr lang="en-US" dirty="0"/>
              <a:t> ‘21]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68419-0174-8531-EFBD-63310D9E1D3F}"/>
              </a:ext>
            </a:extLst>
          </p:cNvPr>
          <p:cNvGrpSpPr/>
          <p:nvPr/>
        </p:nvGrpSpPr>
        <p:grpSpPr>
          <a:xfrm>
            <a:off x="7089041" y="2013227"/>
            <a:ext cx="2995372" cy="1415773"/>
            <a:chOff x="7397785" y="1881454"/>
            <a:chExt cx="2995372" cy="14157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/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/>
                    <a:t>Avoid </a:t>
                  </a:r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3600" dirty="0"/>
                    <a:t> </a:t>
                  </a:r>
                  <a:r>
                    <a:rPr lang="en-US" sz="3600" dirty="0">
                      <a:solidFill>
                        <a:schemeClr val="accent1"/>
                      </a:solidFill>
                    </a:rPr>
                    <a:t>FZPP</a:t>
                  </a:r>
                  <a:r>
                    <a:rPr lang="en-US" sz="3600" baseline="30000" dirty="0">
                      <a:solidFill>
                        <a:schemeClr val="accent1"/>
                      </a:solidFill>
                    </a:rPr>
                    <a:t>NP</a:t>
                  </a:r>
                  <a:endParaRPr lang="en-US" sz="36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037F97D-EB98-F96F-9D2D-9D43F1E874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7785" y="2650896"/>
                  <a:ext cx="2995372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6329" t="-13462" r="-2110" b="-32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938AA9-EEFD-BF60-E1D5-BCF277A15003}"/>
                </a:ext>
              </a:extLst>
            </p:cNvPr>
            <p:cNvSpPr txBox="1"/>
            <p:nvPr/>
          </p:nvSpPr>
          <p:spPr>
            <a:xfrm>
              <a:off x="7552381" y="1881454"/>
              <a:ext cx="268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“Pick random string; check it’s not in range”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28098D-B0A8-DF12-3A74-5FE162581486}"/>
              </a:ext>
            </a:extLst>
          </p:cNvPr>
          <p:cNvGrpSpPr/>
          <p:nvPr/>
        </p:nvGrpSpPr>
        <p:grpSpPr>
          <a:xfrm>
            <a:off x="2502548" y="1964189"/>
            <a:ext cx="3321055" cy="1636960"/>
            <a:chOff x="1221185" y="1882957"/>
            <a:chExt cx="3321055" cy="163696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739A28-5453-A35E-DD55-29E3F70D5765}"/>
                </a:ext>
              </a:extLst>
            </p:cNvPr>
            <p:cNvGrpSpPr/>
            <p:nvPr/>
          </p:nvGrpSpPr>
          <p:grpSpPr>
            <a:xfrm>
              <a:off x="1221185" y="1882957"/>
              <a:ext cx="2675669" cy="1388615"/>
              <a:chOff x="1221185" y="1853571"/>
              <a:chExt cx="2675669" cy="138861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32D491-BB47-B94C-5C4F-2488E66AD229}"/>
                  </a:ext>
                </a:extLst>
              </p:cNvPr>
              <p:cNvSpPr txBox="1"/>
              <p:nvPr/>
            </p:nvSpPr>
            <p:spPr>
              <a:xfrm>
                <a:off x="1445226" y="1853571"/>
                <a:ext cx="19533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“Output a random string”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/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600" dirty="0"/>
                      <a:t>Avoid </a:t>
                    </a:r>
                    <a14:m>
                      <m:oMath xmlns:m="http://schemas.openxmlformats.org/officeDocument/2006/math"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>
                        <a:solidFill>
                          <a:schemeClr val="accent1"/>
                        </a:solidFill>
                      </a:rPr>
                      <a:t>FBPP</a:t>
                    </a: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E1564D8-DF1F-581B-4D7C-166ADE68BB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1185" y="2595855"/>
                    <a:ext cx="2675669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7109" t="-13462" r="-6161" b="-3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/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(Works except with probability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1B89F8B-0289-E0DC-515C-6A9A56DF3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282" y="3181363"/>
                  <a:ext cx="331295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763" t="-370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E6CEE03F-CDDD-66EF-21E3-9AA7406FD52A}"/>
              </a:ext>
            </a:extLst>
          </p:cNvPr>
          <p:cNvGrpSpPr/>
          <p:nvPr/>
        </p:nvGrpSpPr>
        <p:grpSpPr>
          <a:xfrm>
            <a:off x="4574266" y="4029670"/>
            <a:ext cx="3139131" cy="2095359"/>
            <a:chOff x="988856" y="4011516"/>
            <a:chExt cx="3139131" cy="2095359"/>
          </a:xfrm>
        </p:grpSpPr>
        <p:sp>
          <p:nvSpPr>
            <p:cNvPr id="7" name="TextBox 40">
              <a:extLst>
                <a:ext uri="{FF2B5EF4-FFF2-40B4-BE49-F238E27FC236}">
                  <a16:creationId xmlns:a16="http://schemas.microsoft.com/office/drawing/2014/main" id="{852D07C4-9E4B-174B-BFA8-D080FD467754}"/>
                </a:ext>
              </a:extLst>
            </p:cNvPr>
            <p:cNvSpPr txBox="1"/>
            <p:nvPr/>
          </p:nvSpPr>
          <p:spPr>
            <a:xfrm>
              <a:off x="1423528" y="5152768"/>
              <a:ext cx="26288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Is Avoid in </a:t>
              </a:r>
              <a:r>
                <a:rPr lang="en-US" sz="2800" dirty="0">
                  <a:solidFill>
                    <a:schemeClr val="accent1"/>
                  </a:solidFill>
                </a:rPr>
                <a:t>FP</a:t>
              </a:r>
              <a:r>
                <a:rPr lang="en-US" altLang="zh-CN" sz="2800" dirty="0"/>
                <a:t>?</a:t>
              </a:r>
            </a:p>
            <a:p>
              <a:r>
                <a:rPr lang="en-US" altLang="zh-CN" sz="2800" dirty="0"/>
                <a:t>Is Avoid in </a:t>
              </a:r>
              <a:r>
                <a:rPr lang="en-US" altLang="zh-CN" sz="2800" dirty="0">
                  <a:solidFill>
                    <a:schemeClr val="accent1"/>
                  </a:solidFill>
                </a:rPr>
                <a:t>FP</a:t>
              </a:r>
              <a:r>
                <a:rPr lang="en-US" altLang="zh-CN" sz="2800" baseline="30000" dirty="0">
                  <a:solidFill>
                    <a:schemeClr val="accent1"/>
                  </a:solidFill>
                </a:rPr>
                <a:t>NP</a:t>
              </a:r>
              <a:r>
                <a:rPr lang="en-US" altLang="zh-CN" sz="2800" dirty="0"/>
                <a:t>?</a:t>
              </a:r>
              <a:endParaRPr lang="en-US" sz="2800" baseline="30000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43">
              <a:extLst>
                <a:ext uri="{FF2B5EF4-FFF2-40B4-BE49-F238E27FC236}">
                  <a16:creationId xmlns:a16="http://schemas.microsoft.com/office/drawing/2014/main" id="{4B1FAF2D-0E71-9AEB-693F-EF39F35D114E}"/>
                </a:ext>
              </a:extLst>
            </p:cNvPr>
            <p:cNvGrpSpPr/>
            <p:nvPr/>
          </p:nvGrpSpPr>
          <p:grpSpPr>
            <a:xfrm>
              <a:off x="988856" y="4011516"/>
              <a:ext cx="3139131" cy="954107"/>
              <a:chOff x="530826" y="4098168"/>
              <a:chExt cx="3139131" cy="954107"/>
            </a:xfrm>
          </p:grpSpPr>
          <p:sp>
            <p:nvSpPr>
              <p:cNvPr id="10" name="TextBox 39">
                <a:extLst>
                  <a:ext uri="{FF2B5EF4-FFF2-40B4-BE49-F238E27FC236}">
                    <a16:creationId xmlns:a16="http://schemas.microsoft.com/office/drawing/2014/main" id="{39F4D515-2827-7CF5-0724-EB03F0422E38}"/>
                  </a:ext>
                </a:extLst>
              </p:cNvPr>
              <p:cNvSpPr txBox="1"/>
              <p:nvPr/>
            </p:nvSpPr>
            <p:spPr>
              <a:xfrm>
                <a:off x="1423528" y="4098168"/>
                <a:ext cx="22464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Derandomize algos above?</a:t>
                </a:r>
              </a:p>
            </p:txBody>
          </p:sp>
          <p:pic>
            <p:nvPicPr>
              <p:cNvPr id="11" name="Graphic 42" descr="Help">
                <a:extLst>
                  <a:ext uri="{FF2B5EF4-FFF2-40B4-BE49-F238E27FC236}">
                    <a16:creationId xmlns:a16="http://schemas.microsoft.com/office/drawing/2014/main" id="{7DC83F23-4CC2-8A54-A80E-DF9FF9795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0826" y="4118021"/>
                <a:ext cx="914400" cy="9144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21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5.8|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6.7|1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6.1|12.5|4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2|9.5|73.4|5.3|29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9|4.2|2.3|6.1|2.7|8.2|10.8|4|1.7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4.7|13.4|25.6|22.4|26.5|27.9|1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8|5.3|13.7|16.5|10.3|2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1.1|19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9.1|23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4|39.7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8.9|15.5|9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28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50|21.8|1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4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7|18.6|9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7.8|23.5|16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6.2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8.9|15.5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5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9.9|13.2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9.9|13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9.9|13.2|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9.9|13.2|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18.4|9.3"/>
</p:tagLst>
</file>

<file path=ppt/theme/theme1.xml><?xml version="1.0" encoding="utf-8"?>
<a:theme xmlns:a="http://schemas.openxmlformats.org/drawingml/2006/main" name="丝状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4384</TotalTime>
  <Words>4819</Words>
  <Application>Microsoft Macintosh PowerPoint</Application>
  <PresentationFormat>Widescreen</PresentationFormat>
  <Paragraphs>509</Paragraphs>
  <Slides>44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等线</vt:lpstr>
      <vt:lpstr>Arial</vt:lpstr>
      <vt:lpstr>Calibri</vt:lpstr>
      <vt:lpstr>Cambria Math</vt:lpstr>
      <vt:lpstr>Wingdings</vt:lpstr>
      <vt:lpstr>Wingdings 3</vt:lpstr>
      <vt:lpstr>丝状</vt:lpstr>
      <vt:lpstr>Hardness of Explicit Constructions via Cryptography </vt:lpstr>
      <vt:lpstr>Overview</vt:lpstr>
      <vt:lpstr>Explicit Construction Problems</vt:lpstr>
      <vt:lpstr>Explicit Constructions</vt:lpstr>
      <vt:lpstr>(Empty) Pigeonhole Principle</vt:lpstr>
      <vt:lpstr>Range Avoidance Problem</vt:lpstr>
      <vt:lpstr>Range Avoidance Problem</vt:lpstr>
      <vt:lpstr>Complexity of Avoid</vt:lpstr>
      <vt:lpstr>Trivial Algorithms for Avoid</vt:lpstr>
      <vt:lpstr>Non-trivial Algorithms for Avoid</vt:lpstr>
      <vt:lpstr>Today’s Question</vt:lpstr>
      <vt:lpstr>Today’s Result 1</vt:lpstr>
      <vt:lpstr>Today’s Result 2</vt:lpstr>
      <vt:lpstr>Remote Point Problem</vt:lpstr>
      <vt:lpstr>Overview</vt:lpstr>
      <vt:lpstr>Our Results</vt:lpstr>
      <vt:lpstr>Witness Encryption</vt:lpstr>
      <vt:lpstr>An Idea</vt:lpstr>
      <vt:lpstr>Intuition of Theorem 1</vt:lpstr>
      <vt:lpstr>Reduction:</vt:lpstr>
      <vt:lpstr>Soundness</vt:lpstr>
      <vt:lpstr>Completeness</vt:lpstr>
      <vt:lpstr>Overview</vt:lpstr>
      <vt:lpstr>Nondeterministic Search Algorithm</vt:lpstr>
      <vt:lpstr>Our Result (Informal)</vt:lpstr>
      <vt:lpstr>Cryptography against NP</vt:lpstr>
      <vt:lpstr>Our Assumption (for Avoid)</vt:lpstr>
      <vt:lpstr>Our Assumption, Strengthened</vt:lpstr>
      <vt:lpstr>Our Assumption (for Avoid)</vt:lpstr>
      <vt:lpstr>Our Hardness Results (for Avoid)</vt:lpstr>
      <vt:lpstr>Comparison to Standard Lattice Assumptions</vt:lpstr>
      <vt:lpstr>Our Technique: A Bird’s Eye View</vt:lpstr>
      <vt:lpstr>Step 1: Hardness from WE </vt:lpstr>
      <vt:lpstr>Step 1: Hardness from WE </vt:lpstr>
      <vt:lpstr>Step 2: WE from (PK) ̃E </vt:lpstr>
      <vt:lpstr>Step 2: WE from (PK) ̃E </vt:lpstr>
      <vt:lpstr>Step 2: WE from (PK) ̃E </vt:lpstr>
      <vt:lpstr>Step 2: WE from (PK) ̃E </vt:lpstr>
      <vt:lpstr>Step 3: Instantiation </vt:lpstr>
      <vt:lpstr>Step 3: Instantiation </vt:lpstr>
      <vt:lpstr>Step 3: Instantiation – One Simple Trick</vt:lpstr>
      <vt:lpstr>Overview</vt:lpstr>
      <vt:lpstr>Four Worlds of Explicit Construction</vt:lpstr>
      <vt:lpstr>Other Open Problems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 (II)</dc:title>
  <dc:creator>Jiatu Li</dc:creator>
  <cp:lastModifiedBy>Jiatu Li</cp:lastModifiedBy>
  <cp:revision>63</cp:revision>
  <dcterms:created xsi:type="dcterms:W3CDTF">2023-11-03T20:15:26Z</dcterms:created>
  <dcterms:modified xsi:type="dcterms:W3CDTF">2026-01-24T13:59:13Z</dcterms:modified>
</cp:coreProperties>
</file>