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sldIdLst>
    <p:sldId id="256" r:id="rId2"/>
    <p:sldId id="257" r:id="rId3"/>
    <p:sldId id="297" r:id="rId4"/>
    <p:sldId id="299" r:id="rId5"/>
    <p:sldId id="300" r:id="rId6"/>
    <p:sldId id="265" r:id="rId7"/>
    <p:sldId id="261" r:id="rId8"/>
    <p:sldId id="303" r:id="rId9"/>
    <p:sldId id="323" r:id="rId10"/>
    <p:sldId id="308" r:id="rId11"/>
    <p:sldId id="309" r:id="rId12"/>
    <p:sldId id="310" r:id="rId13"/>
    <p:sldId id="320" r:id="rId14"/>
    <p:sldId id="322" r:id="rId15"/>
    <p:sldId id="319" r:id="rId16"/>
    <p:sldId id="305" r:id="rId17"/>
    <p:sldId id="301" r:id="rId18"/>
    <p:sldId id="321" r:id="rId19"/>
    <p:sldId id="30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6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8509E5-2430-4762-96DD-CE14D989E3AC}" v="339" dt="2024-10-25T18:59:18.6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43" autoAdjust="0"/>
    <p:restoredTop sz="74544" autoAdjust="0"/>
  </p:normalViewPr>
  <p:slideViewPr>
    <p:cSldViewPr snapToGrid="0">
      <p:cViewPr varScale="1">
        <p:scale>
          <a:sx n="83" d="100"/>
          <a:sy n="83" d="100"/>
        </p:scale>
        <p:origin x="1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6C2E9-A5D8-4581-BFB8-2BB9DB59F6CC}" type="datetimeFigureOut">
              <a:rPr lang="en-US" smtClean="0"/>
              <a:t>1/24/26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EDC13-AFEE-48C5-B82C-FF9424D0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3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talk, I will explain our recent work on three fundamental concepts in the theory of </a:t>
            </a:r>
            <a:r>
              <a:rPr lang="en-US" dirty="0" err="1"/>
              <a:t>pseudorandomness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Distinguishing, predicting, and certifying</a:t>
            </a:r>
          </a:p>
          <a:p>
            <a:endParaRPr lang="en-US" dirty="0"/>
          </a:p>
          <a:p>
            <a:r>
              <a:rPr lang="en-US" dirty="0"/>
              <a:t>This is a joint work with Ted Pyne and </a:t>
            </a:r>
            <a:r>
              <a:rPr lang="en-US" dirty="0" err="1"/>
              <a:t>Roei</a:t>
            </a:r>
            <a:r>
              <a:rPr lang="en-US" dirty="0"/>
              <a:t> Tell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altLang="zh-CN" dirty="0"/>
              <a:t>Concretely, we are interesting two basic tools, </a:t>
            </a:r>
            <a:endParaRPr lang="en-US" dirty="0"/>
          </a:p>
          <a:p>
            <a:r>
              <a:rPr lang="en-US" dirty="0"/>
              <a:t>[Click]</a:t>
            </a:r>
          </a:p>
          <a:p>
            <a:r>
              <a:rPr lang="en-US" dirty="0"/>
              <a:t>Yao’s lemma transforming a distinguisher to a predictor of a pseudorandom distribution</a:t>
            </a:r>
          </a:p>
          <a:p>
            <a:r>
              <a:rPr lang="en-US" dirty="0"/>
              <a:t>[Click]</a:t>
            </a:r>
          </a:p>
          <a:p>
            <a:r>
              <a:rPr lang="en-US" dirty="0"/>
              <a:t>And more generally the reconstruction paradigm, which we will explain later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802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each </a:t>
            </a:r>
            <a:r>
              <a:rPr lang="en-US" dirty="0" err="1"/>
              <a:t>i</a:t>
            </a:r>
            <a:r>
              <a:rPr lang="en-US" dirty="0"/>
              <a:t> and each sigma1 sigma2, we define the function P </a:t>
            </a:r>
            <a:r>
              <a:rPr lang="en-US" dirty="0" err="1"/>
              <a:t>i</a:t>
            </a:r>
            <a:r>
              <a:rPr lang="en-US" dirty="0"/>
              <a:t> y sigma1 sigma2 as follows: </a:t>
            </a:r>
          </a:p>
          <a:p>
            <a:endParaRPr lang="en-US" dirty="0"/>
          </a:p>
          <a:p>
            <a:r>
              <a:rPr lang="en-US" dirty="0"/>
              <a:t>We evaluate C on the concatenation of the first i-1 bits of x, sigma 1, and the y, and output the </a:t>
            </a:r>
            <a:r>
              <a:rPr lang="en-US" dirty="0" err="1"/>
              <a:t>xor</a:t>
            </a:r>
            <a:r>
              <a:rPr lang="en-US" dirty="0"/>
              <a:t> of the output of C and sigma 2</a:t>
            </a:r>
          </a:p>
          <a:p>
            <a:endParaRPr lang="en-US" dirty="0"/>
          </a:p>
          <a:p>
            <a:r>
              <a:rPr lang="en-US" dirty="0"/>
              <a:t>[Click] Here, the two bits sigma 1 and sigma 2 are used to deal with say the absolute value, so for simplicity we assume that both of them are zero. </a:t>
            </a:r>
          </a:p>
          <a:p>
            <a:endParaRPr lang="en-US" dirty="0"/>
          </a:p>
          <a:p>
            <a:r>
              <a:rPr lang="en-US" dirty="0"/>
              <a:t>[Click] What Yao’s lemma really gives us is that for some </a:t>
            </a:r>
            <a:r>
              <a:rPr lang="en-US" dirty="0" err="1"/>
              <a:t>i</a:t>
            </a:r>
            <a:r>
              <a:rPr lang="en-US" dirty="0"/>
              <a:t> and over a uniform random y, the probabilistic that the predictor P </a:t>
            </a:r>
            <a:r>
              <a:rPr lang="en-US" dirty="0" err="1"/>
              <a:t>i</a:t>
            </a:r>
            <a:r>
              <a:rPr lang="en-US" dirty="0"/>
              <a:t> y fails is bounded away from ½</a:t>
            </a:r>
          </a:p>
          <a:p>
            <a:endParaRPr lang="en-US" dirty="0"/>
          </a:p>
          <a:p>
            <a:r>
              <a:rPr lang="en-US" dirty="0"/>
              <a:t>[Click] In other words, the difference between the expectation of the output of P and x</a:t>
            </a:r>
            <a:r>
              <a:rPr lang="en-US" altLang="zh-CN" dirty="0"/>
              <a:t>i is smaller then ½ - eps  / n</a:t>
            </a:r>
          </a:p>
          <a:p>
            <a:endParaRPr lang="en-US" dirty="0"/>
          </a:p>
          <a:p>
            <a:r>
              <a:rPr lang="en-US" dirty="0"/>
              <a:t>[Click] By swapping the expectation symbols, this further indicates that over a random x from D, the</a:t>
            </a:r>
            <a:r>
              <a:rPr lang="zh-CN" altLang="en-US" dirty="0"/>
              <a:t> </a:t>
            </a:r>
            <a:r>
              <a:rPr lang="en-US" altLang="zh-CN" dirty="0"/>
              <a:t>expectation of the difference between xi and the acceptance probability of P </a:t>
            </a:r>
            <a:r>
              <a:rPr lang="en-US" altLang="zh-CN" dirty="0" err="1"/>
              <a:t>i</a:t>
            </a:r>
            <a:r>
              <a:rPr lang="en-US" altLang="zh-CN" dirty="0"/>
              <a:t> y over a random y is smaller then ½ - eps / n. </a:t>
            </a:r>
          </a:p>
          <a:p>
            <a:endParaRPr lang="en-US" dirty="0"/>
          </a:p>
          <a:p>
            <a:r>
              <a:rPr lang="en-US" dirty="0"/>
              <a:t>[Click] Let tilde P </a:t>
            </a:r>
            <a:r>
              <a:rPr lang="en-US" dirty="0" err="1"/>
              <a:t>i</a:t>
            </a:r>
            <a:r>
              <a:rPr lang="en-US" dirty="0"/>
              <a:t> be the function outputting the acceptance probability of P </a:t>
            </a:r>
            <a:r>
              <a:rPr lang="en-US" dirty="0" err="1"/>
              <a:t>i</a:t>
            </a:r>
            <a:r>
              <a:rPr lang="en-US" dirty="0"/>
              <a:t> y over a random y, we can notice that tilde P is a non-Boolean predictor, in the sense that it outputs a number between 0 and 1 that is close to xi in expectation, when x is from the distribution D. </a:t>
            </a:r>
          </a:p>
          <a:p>
            <a:endParaRPr lang="en-US" dirty="0"/>
          </a:p>
          <a:p>
            <a:r>
              <a:rPr lang="en-US" dirty="0"/>
              <a:t>Crucially, we can observe that the non-Boolean predictor tilde P can be approximated using a deterministic CAPP algorithm, which follows from the assumption that </a:t>
            </a:r>
            <a:r>
              <a:rPr lang="en-US" dirty="0" err="1"/>
              <a:t>prBPP</a:t>
            </a:r>
            <a:r>
              <a:rPr lang="en-US" dirty="0"/>
              <a:t> = </a:t>
            </a:r>
            <a:r>
              <a:rPr lang="en-US" dirty="0" err="1"/>
              <a:t>prP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69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obtaining a non-Boolean predictor tilde </a:t>
            </a:r>
            <a:r>
              <a:rPr lang="en-US" dirty="0" err="1"/>
              <a:t>P_i</a:t>
            </a:r>
            <a:r>
              <a:rPr lang="en-US" dirty="0"/>
              <a:t>, </a:t>
            </a:r>
          </a:p>
          <a:p>
            <a:r>
              <a:rPr lang="en-US" dirty="0"/>
              <a:t>[Click] We need to transform it into a Boolean predictor, namely a list of circuits P1 to Pm such that if C is an epsilon-distinguisher of D, one of Pi is an eps / O(n) predictor of D. </a:t>
            </a:r>
          </a:p>
          <a:p>
            <a:endParaRPr lang="en-US" dirty="0"/>
          </a:p>
          <a:p>
            <a:r>
              <a:rPr lang="en-US" dirty="0"/>
              <a:t>[Click] The solution is to use the trick of discretization. </a:t>
            </a:r>
          </a:p>
          <a:p>
            <a:endParaRPr lang="en-US" dirty="0"/>
          </a:p>
          <a:p>
            <a:r>
              <a:rPr lang="en-US" dirty="0"/>
              <a:t>[Click] Let B be a sufficiently large polynomial in n, we evenly divide the interval [0,1], into B subintervals, each of which is of length 1/B. </a:t>
            </a:r>
          </a:p>
          <a:p>
            <a:endParaRPr lang="en-US" dirty="0"/>
          </a:p>
          <a:p>
            <a:r>
              <a:rPr lang="en-US" dirty="0"/>
              <a:t>[Click] One can observe that the expected difference between the output of the non-Boolean predictor and xi, is roughly the same to the “discretized” predictor, where we randomly sample a positive integer tau smaller or equal to B, and output 1 if and only if the output of the non-Boolean predictor falls into the first tau intervals.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[Click] In some sense, the idea is </a:t>
            </a:r>
            <a:r>
              <a:rPr lang="en-US" altLang="zh-CN" dirty="0"/>
              <a:t>similar to </a:t>
            </a:r>
            <a:r>
              <a:rPr lang="en-US" dirty="0"/>
              <a:t>the approximate calculation the definite integral of a function. </a:t>
            </a:r>
          </a:p>
          <a:p>
            <a:endParaRPr lang="en-US" dirty="0"/>
          </a:p>
          <a:p>
            <a:r>
              <a:rPr lang="en-US" dirty="0"/>
              <a:t>[Click] Concretely, let tilde P </a:t>
            </a:r>
            <a:r>
              <a:rPr lang="en-US" dirty="0" err="1"/>
              <a:t>i</a:t>
            </a:r>
            <a:r>
              <a:rPr lang="en-US" dirty="0"/>
              <a:t> tau be the Boolean-output function that outputs 1 if and only if the output of the non-Boolean predictor falls into the first tau intervals, by an averaging argument, we know that there is a tau such that </a:t>
            </a:r>
          </a:p>
          <a:p>
            <a:r>
              <a:rPr lang="en-US" dirty="0"/>
              <a:t>[Click] P </a:t>
            </a:r>
            <a:r>
              <a:rPr lang="en-US" dirty="0" err="1"/>
              <a:t>i</a:t>
            </a:r>
            <a:r>
              <a:rPr lang="en-US" dirty="0"/>
              <a:t> tau fails to predict the </a:t>
            </a:r>
            <a:r>
              <a:rPr lang="en-US" dirty="0" err="1"/>
              <a:t>i-th</a:t>
            </a:r>
            <a:r>
              <a:rPr lang="en-US" dirty="0"/>
              <a:t> bit of x with probably ½ - eps / n + a high order term.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15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4643B-D2C9-ABD5-3EF0-B20B5A750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3383E4-03C9-EAFD-3150-09CC7E8C97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62222D-EB00-7CD4-293C-B460A5F0AB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Subsequently, tilde P </a:t>
            </a:r>
            <a:r>
              <a:rPr lang="en-US" dirty="0" err="1"/>
              <a:t>i</a:t>
            </a:r>
            <a:r>
              <a:rPr lang="en-US" dirty="0"/>
              <a:t> tau for </a:t>
            </a:r>
            <a:r>
              <a:rPr lang="en-US" dirty="0" err="1"/>
              <a:t>i</a:t>
            </a:r>
            <a:r>
              <a:rPr lang="en-US" dirty="0"/>
              <a:t> in [m] and tau in [B] is a valid list of predictors for any distribution D that is distinguishable from uniformly random by C.</a:t>
            </a:r>
            <a:r>
              <a:rPr lang="zh-CN" altLang="en-US" dirty="0"/>
              <a:t> </a:t>
            </a:r>
            <a:endParaRPr lang="en-US" altLang="zh-CN" dirty="0"/>
          </a:p>
          <a:p>
            <a:endParaRPr lang="en-US" dirty="0"/>
          </a:p>
          <a:p>
            <a:r>
              <a:rPr lang="en-US" dirty="0"/>
              <a:t>This completes the proof, as tilde P </a:t>
            </a:r>
            <a:r>
              <a:rPr lang="en-US" dirty="0" err="1"/>
              <a:t>i</a:t>
            </a:r>
            <a:r>
              <a:rPr lang="en-US" dirty="0"/>
              <a:t> tau can be implemented by a uniform deterministic algorithm given the circuit C, as, </a:t>
            </a:r>
          </a:p>
          <a:p>
            <a:endParaRPr lang="en-US" dirty="0"/>
          </a:p>
          <a:p>
            <a:r>
              <a:rPr lang="en-US" dirty="0"/>
              <a:t>[Click] By the definition of the non-Boolean predictor and its discretized version tilde P </a:t>
            </a:r>
            <a:r>
              <a:rPr lang="en-US" dirty="0" err="1"/>
              <a:t>i</a:t>
            </a:r>
            <a:r>
              <a:rPr lang="en-US" dirty="0"/>
              <a:t> tau, we only need to estimate the acceptance probability of Yao’s predictor P </a:t>
            </a:r>
            <a:r>
              <a:rPr lang="en-US" dirty="0" err="1"/>
              <a:t>i</a:t>
            </a:r>
            <a:r>
              <a:rPr lang="en-US" dirty="0"/>
              <a:t> y, which reduces to prefix-CAPP algorithm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22E3C-A1CB-634A-D8BE-60CA50B04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16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We will use an idea from the work of </a:t>
                </a:r>
                <a:r>
                  <a:rPr lang="en-US" dirty="0" err="1"/>
                  <a:t>Goldreich</a:t>
                </a:r>
                <a:r>
                  <a:rPr lang="en-US" dirty="0"/>
                  <a:t> and </a:t>
                </a:r>
                <a:r>
                  <a:rPr lang="en-US" dirty="0" err="1"/>
                  <a:t>Wigderson</a:t>
                </a:r>
                <a:r>
                  <a:rPr lang="en-US" dirty="0"/>
                  <a:t>: construct the distribution column by column</a:t>
                </a:r>
              </a:p>
              <a:p>
                <a:endParaRPr lang="en-US" dirty="0"/>
              </a:p>
              <a:p>
                <a:r>
                  <a:rPr lang="en-US" dirty="0"/>
                  <a:t>[Click] Suppose that we have already obtained the first i-1 bits of the distribution D, </a:t>
                </a:r>
              </a:p>
              <a:p>
                <a:r>
                  <a:rPr lang="en-US" dirty="0"/>
                  <a:t>[Click] Our goal is to find a vector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dirty="0"/>
                  <a:t> for the </a:t>
                </a:r>
                <a:r>
                  <a:rPr lang="en-US" dirty="0" err="1"/>
                  <a:t>i-th</a:t>
                </a:r>
                <a:r>
                  <a:rPr lang="en-US" baseline="0" dirty="0"/>
                  <a:t> bit of D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 For each predictor </a:t>
                </a:r>
                <a:r>
                  <a:rPr lang="en-US" baseline="0" dirty="0" err="1"/>
                  <a:t>Pj</a:t>
                </a:r>
                <a:r>
                  <a:rPr lang="en-US" baseline="0" dirty="0"/>
                  <a:t> that aims to predict the </a:t>
                </a:r>
                <a:r>
                  <a:rPr lang="en-US" baseline="0" dirty="0" err="1"/>
                  <a:t>i-th</a:t>
                </a:r>
                <a:r>
                  <a:rPr lang="en-US" baseline="0" dirty="0"/>
                  <a:t> bit, we can, from the first i-1 bits of D, calculate the prediction of </a:t>
                </a:r>
                <a:r>
                  <a:rPr lang="en-US" baseline="0" dirty="0" err="1"/>
                  <a:t>Pj</a:t>
                </a:r>
                <a:r>
                  <a:rPr lang="en-US" baseline="0" dirty="0"/>
                  <a:t> to the </a:t>
                </a:r>
                <a:r>
                  <a:rPr lang="en-US" baseline="0" dirty="0" err="1"/>
                  <a:t>i-th</a:t>
                </a:r>
                <a:r>
                  <a:rPr lang="en-US" baseline="0" dirty="0"/>
                  <a:t> bit </a:t>
                </a:r>
              </a:p>
              <a:p>
                <a:r>
                  <a:rPr lang="en-US" baseline="0" dirty="0"/>
                  <a:t>[Click] Therefore, it suffices to construct a column against all predictors!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We will use an idea from the work of </a:t>
                </a:r>
                <a:r>
                  <a:rPr lang="en-US" dirty="0" err="1"/>
                  <a:t>Goldreich</a:t>
                </a:r>
                <a:r>
                  <a:rPr lang="en-US" dirty="0"/>
                  <a:t> and </a:t>
                </a:r>
                <a:r>
                  <a:rPr lang="en-US" dirty="0" err="1"/>
                  <a:t>Wigderson</a:t>
                </a:r>
                <a:r>
                  <a:rPr lang="en-US" dirty="0"/>
                  <a:t>: construct the distribution column by column</a:t>
                </a:r>
              </a:p>
              <a:p>
                <a:endParaRPr lang="en-US" dirty="0"/>
              </a:p>
              <a:p>
                <a:r>
                  <a:rPr lang="en-US" dirty="0"/>
                  <a:t>[Click] Suppose that we have already obtained the first i-1 bits of the distribution D, </a:t>
                </a:r>
              </a:p>
              <a:p>
                <a:r>
                  <a:rPr lang="en-US" dirty="0"/>
                  <a:t>[Click] Our goal is to find a vector of length </a:t>
                </a:r>
                <a:r>
                  <a:rPr lang="en-US" b="0" i="0">
                    <a:latin typeface="Cambria Math" panose="02040503050406030204" pitchFamily="18" charset="0"/>
                  </a:rPr>
                  <a:t>ℓ</a:t>
                </a:r>
                <a:r>
                  <a:rPr lang="en-US" dirty="0"/>
                  <a:t> for the </a:t>
                </a:r>
                <a:r>
                  <a:rPr lang="en-US" dirty="0" err="1"/>
                  <a:t>i-th</a:t>
                </a:r>
                <a:r>
                  <a:rPr lang="en-US" baseline="0" dirty="0"/>
                  <a:t> bit of D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 For each predictor </a:t>
                </a:r>
                <a:r>
                  <a:rPr lang="en-US" baseline="0" dirty="0" err="1"/>
                  <a:t>Pj</a:t>
                </a:r>
                <a:r>
                  <a:rPr lang="en-US" baseline="0" dirty="0"/>
                  <a:t> that aims to predict the </a:t>
                </a:r>
                <a:r>
                  <a:rPr lang="en-US" baseline="0" dirty="0" err="1"/>
                  <a:t>i-th</a:t>
                </a:r>
                <a:r>
                  <a:rPr lang="en-US" baseline="0" dirty="0"/>
                  <a:t> bit, we can, from the first i-1 bits of D, calculate the prediction of </a:t>
                </a:r>
                <a:r>
                  <a:rPr lang="en-US" baseline="0" dirty="0" err="1"/>
                  <a:t>Pj</a:t>
                </a:r>
                <a:r>
                  <a:rPr lang="en-US" baseline="0" dirty="0"/>
                  <a:t> to the </a:t>
                </a:r>
                <a:r>
                  <a:rPr lang="en-US" baseline="0" dirty="0" err="1"/>
                  <a:t>i-th</a:t>
                </a:r>
                <a:r>
                  <a:rPr lang="en-US" baseline="0" dirty="0"/>
                  <a:t> bit </a:t>
                </a:r>
              </a:p>
              <a:p>
                <a:r>
                  <a:rPr lang="en-US" baseline="0" dirty="0"/>
                  <a:t>[Click] Therefore, it suffices to construct a column against all predictors!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7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work, we will consider both questions. </a:t>
            </a:r>
          </a:p>
          <a:p>
            <a:endParaRPr lang="en-US" dirty="0"/>
          </a:p>
          <a:p>
            <a:r>
              <a:rPr lang="en-US" dirty="0"/>
              <a:t>Let’s first considers the first question, namely, whether there is a deterministic transformation from distinguishers to predictors beyond ROBPs.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68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first recall Yao’s lemma. </a:t>
            </a:r>
          </a:p>
          <a:p>
            <a:endParaRPr lang="en-US" dirty="0"/>
          </a:p>
          <a:p>
            <a:r>
              <a:rPr lang="en-US" dirty="0"/>
              <a:t>For a distribution D support over n-bit strings, there are two standard definitions of its </a:t>
            </a:r>
            <a:r>
              <a:rPr lang="en-US" dirty="0" err="1"/>
              <a:t>pseudorandomness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Namely, unpredictability, indicating that there is no feasible algorithm predicting the </a:t>
            </a:r>
            <a:r>
              <a:rPr lang="en-US" dirty="0" err="1"/>
              <a:t>i-th</a:t>
            </a:r>
            <a:r>
              <a:rPr lang="en-US" dirty="0"/>
              <a:t> bit from the first i-1 bits with </a:t>
            </a:r>
            <a:r>
              <a:rPr lang="en-US" altLang="zh-CN" dirty="0"/>
              <a:t>noticeable advantage</a:t>
            </a:r>
          </a:p>
          <a:p>
            <a:endParaRPr lang="en-US" dirty="0"/>
          </a:p>
          <a:p>
            <a:r>
              <a:rPr lang="en-US" dirty="0"/>
              <a:t>And indistinguishability, indicating that there is no feasible algorithm </a:t>
            </a:r>
            <a:r>
              <a:rPr lang="en-US" altLang="zh-CN" dirty="0"/>
              <a:t>whose </a:t>
            </a:r>
            <a:r>
              <a:rPr lang="en-US" dirty="0"/>
              <a:t>acceptance probabilities over the distribution D and over the uniform distribution, are bounded away from 0</a:t>
            </a:r>
          </a:p>
          <a:p>
            <a:endParaRPr lang="en-US" dirty="0"/>
          </a:p>
          <a:p>
            <a:r>
              <a:rPr lang="en-US" altLang="zh-CN" dirty="0"/>
              <a:t>The adversary model is usually probabilistic algorithms or circuits</a:t>
            </a:r>
            <a:endParaRPr lang="en-US" dirty="0"/>
          </a:p>
          <a:p>
            <a:endParaRPr lang="en-US" dirty="0"/>
          </a:p>
          <a:p>
            <a:r>
              <a:rPr lang="en-US" dirty="0"/>
              <a:t>A predictor is clearly a distinguisher, as the uniform distribution is </a:t>
            </a:r>
            <a:r>
              <a:rPr lang="en-US" altLang="zh-CN" dirty="0"/>
              <a:t>statically unpredictable</a:t>
            </a:r>
            <a:endParaRPr lang="en-US" dirty="0"/>
          </a:p>
          <a:p>
            <a:endParaRPr lang="en-US" dirty="0"/>
          </a:p>
          <a:p>
            <a:r>
              <a:rPr lang="en-US" dirty="0"/>
              <a:t>Yao’s lemma suggests that these two definitions are indeed equivalent. From any distinguisher of the</a:t>
            </a:r>
            <a:r>
              <a:rPr lang="zh-CN" altLang="en-US" dirty="0"/>
              <a:t> </a:t>
            </a:r>
            <a:r>
              <a:rPr lang="en-US" altLang="zh-CN" dirty="0"/>
              <a:t>distribution</a:t>
            </a:r>
            <a:r>
              <a:rPr lang="zh-CN" altLang="en-US" dirty="0"/>
              <a:t> </a:t>
            </a:r>
            <a:r>
              <a:rPr lang="en-US" altLang="zh-CN" dirty="0"/>
              <a:t>D,</a:t>
            </a:r>
            <a:r>
              <a:rPr lang="zh-CN" altLang="en-US" dirty="0"/>
              <a:t> </a:t>
            </a:r>
            <a:r>
              <a:rPr lang="en-US" altLang="zh-CN" dirty="0"/>
              <a:t>we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obtain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predictor of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66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/>
                  <a:t>Another standard tool in the theory of </a:t>
                </a:r>
                <a:r>
                  <a:rPr lang="en-US" dirty="0" err="1"/>
                  <a:t>pseudorandomness</a:t>
                </a:r>
                <a:r>
                  <a:rPr lang="en-US" dirty="0"/>
                  <a:t> is the reconstruction paradigm. </a:t>
                </a:r>
              </a:p>
              <a:p>
                <a:endParaRPr lang="en-US" dirty="0"/>
              </a:p>
              <a:p>
                <a:r>
                  <a:rPr lang="en-US" dirty="0"/>
                  <a:t>One of the most notable example is Nisan-</a:t>
                </a:r>
                <a:r>
                  <a:rPr lang="en-US" dirty="0" err="1"/>
                  <a:t>Widgerson’s</a:t>
                </a:r>
                <a:r>
                  <a:rPr lang="en-US" dirty="0"/>
                  <a:t> pseudorandom generator from hard truth tables </a:t>
                </a:r>
              </a:p>
              <a:p>
                <a:endParaRPr lang="en-US" dirty="0"/>
              </a:p>
              <a:p>
                <a:r>
                  <a:rPr lang="en-US" dirty="0"/>
                  <a:t>[Click] Suppose that we are given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that is</a:t>
                </a:r>
                <a:r>
                  <a:rPr lang="en-US" baseline="0" dirty="0"/>
                  <a:t> hard on average against circuits, </a:t>
                </a:r>
              </a:p>
              <a:p>
                <a:r>
                  <a:rPr lang="en-US" baseline="0" dirty="0"/>
                  <a:t>[Click] we can construct a pseudorandom generator from it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The correctness is proved by a reconstruction algorithm.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Suppose that there is a distinguisher C of Nisan-</a:t>
                </a:r>
                <a:r>
                  <a:rPr lang="en-US" baseline="0" dirty="0" err="1"/>
                  <a:t>Wigderson</a:t>
                </a:r>
                <a:r>
                  <a:rPr lang="en-US" baseline="0" dirty="0"/>
                  <a:t> PRG using f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By Yao’s Lemma, we can obtain a predictor of the PRG,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Subsequently, we can use the predictor and the combinatorial design in the PRG to construct a small circuit computing f, refuting the assumption that f is hard on average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Similar framework is also used in construction of extractors, expanders, and error-correcting codes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We should note that both steps in the reconstruction of Nisan-</a:t>
                </a:r>
                <a:r>
                  <a:rPr lang="en-US" baseline="0" dirty="0" err="1"/>
                  <a:t>Widgerson</a:t>
                </a:r>
                <a:r>
                  <a:rPr lang="en-US" baseline="0" dirty="0"/>
                  <a:t> PRG requires randomness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One of the most notable example is Nisan-</a:t>
                </a:r>
                <a:r>
                  <a:rPr lang="en-US" dirty="0" err="1"/>
                  <a:t>Widgerson’s</a:t>
                </a:r>
                <a:r>
                  <a:rPr lang="en-US" dirty="0"/>
                  <a:t> pseudorandom generator from hard truth tables </a:t>
                </a:r>
              </a:p>
              <a:p>
                <a:endParaRPr lang="en-US" dirty="0"/>
              </a:p>
              <a:p>
                <a:r>
                  <a:rPr lang="en-US" dirty="0"/>
                  <a:t>[Click] Suppose that we are given a function </a:t>
                </a:r>
                <a:r>
                  <a:rPr lang="en-US" b="0" i="0">
                    <a:latin typeface="Cambria Math" panose="02040503050406030204" pitchFamily="18" charset="0"/>
                  </a:rPr>
                  <a:t>𝑓</a:t>
                </a:r>
                <a:r>
                  <a:rPr lang="en-US" dirty="0"/>
                  <a:t> that is</a:t>
                </a:r>
                <a:r>
                  <a:rPr lang="en-US" baseline="0" dirty="0"/>
                  <a:t> hard on average against circuits, </a:t>
                </a:r>
              </a:p>
              <a:p>
                <a:r>
                  <a:rPr lang="en-US" baseline="0" dirty="0"/>
                  <a:t>[Click] we can construct a pseudorandom generator from it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The correctness is proved by a reconstruction algorithm.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Suppose that there is a distinguisher C of Nisan-</a:t>
                </a:r>
                <a:r>
                  <a:rPr lang="en-US" baseline="0" dirty="0" err="1"/>
                  <a:t>Wigderson</a:t>
                </a:r>
                <a:r>
                  <a:rPr lang="en-US" baseline="0" dirty="0"/>
                  <a:t> PRG using f 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By Yao’s Lemma, we can obtain a predictor of the PRG,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Subsequently, we can use the predictor and the combinatorial design in the PRG to construct a small circuit computing f, refuting the assumption that f is hard on average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Similar framework is also used in construction of extractors, expanders, and error-correcting codes</a:t>
                </a:r>
              </a:p>
              <a:p>
                <a:endParaRPr lang="en-US" baseline="0" dirty="0"/>
              </a:p>
              <a:p>
                <a:r>
                  <a:rPr lang="en-US" baseline="0" dirty="0"/>
                  <a:t>[Click]. We should note that both steps in the reconstruction of Nisan-</a:t>
                </a:r>
                <a:r>
                  <a:rPr lang="en-US" baseline="0" dirty="0" err="1"/>
                  <a:t>Widgerson</a:t>
                </a:r>
                <a:r>
                  <a:rPr lang="en-US" baseline="0" dirty="0"/>
                  <a:t> PRG requires randomness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04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An interesting question is the complexity of the reconstruction algorithm. </a:t>
            </a:r>
          </a:p>
          <a:p>
            <a:endParaRPr lang="en-US" dirty="0"/>
          </a:p>
          <a:p>
            <a:r>
              <a:rPr lang="en-US" dirty="0"/>
              <a:t>This is because the hardness assumption we need for the function f depends on two parts. </a:t>
            </a:r>
          </a:p>
          <a:p>
            <a:endParaRPr lang="en-US" dirty="0"/>
          </a:p>
          <a:p>
            <a:r>
              <a:rPr lang="en-US" dirty="0"/>
              <a:t>[Click]. The complexity of the distinguisher C of the PRG, which depends on the </a:t>
            </a:r>
            <a:r>
              <a:rPr lang="en-US" dirty="0" err="1"/>
              <a:t>derandomization</a:t>
            </a:r>
            <a:r>
              <a:rPr lang="en-US" dirty="0"/>
              <a:t> task.</a:t>
            </a:r>
          </a:p>
          <a:p>
            <a:endParaRPr lang="en-US" dirty="0"/>
          </a:p>
          <a:p>
            <a:r>
              <a:rPr lang="en-US" dirty="0"/>
              <a:t>[Click]. And the complexity of the reconstruction algorithm, which, in the example of Nisan-</a:t>
            </a:r>
            <a:r>
              <a:rPr lang="en-US" dirty="0" err="1"/>
              <a:t>Widgerson</a:t>
            </a:r>
            <a:r>
              <a:rPr lang="en-US" dirty="0"/>
              <a:t> PRG, includes Yao’s transformation from distinguishers to predictors, and the construction of circuit D from the predictor and combinatorial design.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83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Specifically, suppose that both steps of Nisan-</a:t>
                </a:r>
                <a:r>
                  <a:rPr lang="en-US" dirty="0" err="1"/>
                  <a:t>Widgerson’s</a:t>
                </a:r>
                <a:r>
                  <a:rPr lang="en-US" dirty="0"/>
                  <a:t> </a:t>
                </a:r>
                <a:r>
                  <a:rPr lang="en-US" altLang="zh-CN" dirty="0"/>
                  <a:t>reconstruction can be derandomized, we will be able to obtain a “certified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” algorithm defined by Pyne, Raz, and Zhan. </a:t>
                </a:r>
              </a:p>
              <a:p>
                <a:endParaRPr lang="en-US" altLang="zh-CN" dirty="0"/>
              </a:p>
              <a:p>
                <a:r>
                  <a:rPr lang="en-US" altLang="zh-CN" dirty="0"/>
                  <a:t>[Click] That is, given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CN" dirty="0"/>
                  <a:t> and a circuit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CN" dirty="0"/>
                  <a:t>, the</a:t>
                </a:r>
                <a:r>
                  <a:rPr lang="en-US" altLang="zh-CN" baseline="0" dirty="0"/>
                  <a:t> deterministic algorithm either outputs the approximate acceptance probability of </a:t>
                </a:r>
                <a14:m>
                  <m:oMath xmlns:m="http://schemas.openxmlformats.org/officeDocument/2006/math">
                    <m:r>
                      <a:rPr lang="en-US" altLang="zh-CN" b="0" i="1" baseline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CN" dirty="0"/>
                  <a:t>, or reports a circuit computing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CN" dirty="0"/>
                  <a:t> on average. </a:t>
                </a:r>
              </a:p>
              <a:p>
                <a:endParaRPr lang="en-US" altLang="zh-CN" dirty="0"/>
              </a:p>
              <a:p>
                <a:r>
                  <a:rPr lang="en-US" altLang="zh-CN" dirty="0"/>
                  <a:t>[Click] We note that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implies the</a:t>
                </a:r>
                <a:r>
                  <a:rPr lang="en-US" altLang="zh-CN" baseline="0" dirty="0"/>
                  <a:t> collapse of </a:t>
                </a:r>
                <a:r>
                  <a:rPr lang="en-US" altLang="zh-CN" dirty="0"/>
                  <a:t>BPP to</a:t>
                </a:r>
                <a:r>
                  <a:rPr lang="en-US" altLang="zh-CN" baseline="0" dirty="0"/>
                  <a:t> </a:t>
                </a:r>
                <a:r>
                  <a:rPr lang="en-US" altLang="zh-CN" dirty="0"/>
                  <a:t>ZPP, as, with a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algorithm, we can randomly sample a function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CN" dirty="0"/>
                  <a:t> until the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succeeded,</a:t>
                </a:r>
                <a:r>
                  <a:rPr lang="en-US" altLang="zh-CN" baseline="0" dirty="0"/>
                  <a:t> which is a zero-error poly-time algorithm since most functions are hard. </a:t>
                </a:r>
                <a:r>
                  <a:rPr lang="en-US" altLang="zh-CN" dirty="0"/>
                  <a:t> 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Specifically, suppose that both steps of Nisan-</a:t>
                </a:r>
                <a:r>
                  <a:rPr lang="en-US" dirty="0" err="1"/>
                  <a:t>Widgerson’s</a:t>
                </a:r>
                <a:r>
                  <a:rPr lang="en-US" dirty="0"/>
                  <a:t> </a:t>
                </a:r>
                <a:r>
                  <a:rPr lang="en-US" altLang="zh-CN" dirty="0"/>
                  <a:t>reconstruction can be derandomized, we will be able to obtain a “certified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” algorithm defined by Pyne, Raz, and Zhan. </a:t>
                </a:r>
              </a:p>
              <a:p>
                <a:endParaRPr lang="en-US" altLang="zh-CN" dirty="0"/>
              </a:p>
              <a:p>
                <a:r>
                  <a:rPr lang="en-US" altLang="zh-CN" dirty="0"/>
                  <a:t>[Click] That is, given </a:t>
                </a:r>
                <a:r>
                  <a:rPr lang="en-US" altLang="zh-CN" b="0" i="0">
                    <a:latin typeface="Cambria Math" panose="02040503050406030204" pitchFamily="18" charset="0"/>
                  </a:rPr>
                  <a:t>𝑓</a:t>
                </a:r>
                <a:r>
                  <a:rPr lang="en-US" altLang="zh-CN" dirty="0"/>
                  <a:t> and a circuit </a:t>
                </a:r>
                <a:r>
                  <a:rPr lang="en-US" altLang="zh-CN" b="0" i="0">
                    <a:latin typeface="Cambria Math" panose="02040503050406030204" pitchFamily="18" charset="0"/>
                  </a:rPr>
                  <a:t>𝐶</a:t>
                </a:r>
                <a:r>
                  <a:rPr lang="en-US" altLang="zh-CN" dirty="0"/>
                  <a:t>, the</a:t>
                </a:r>
                <a:r>
                  <a:rPr lang="en-US" altLang="zh-CN" baseline="0" dirty="0"/>
                  <a:t> deterministic algorithm either outputs the approximate acceptance probability of </a:t>
                </a:r>
                <a:r>
                  <a:rPr lang="en-US" altLang="zh-CN" b="0" i="0" baseline="0">
                    <a:latin typeface="Cambria Math" panose="02040503050406030204" pitchFamily="18" charset="0"/>
                  </a:rPr>
                  <a:t>𝐶</a:t>
                </a:r>
                <a:r>
                  <a:rPr lang="en-US" altLang="zh-CN" dirty="0"/>
                  <a:t>, or reports a circuit computing </a:t>
                </a:r>
                <a:r>
                  <a:rPr lang="en-US" altLang="zh-CN" b="0" i="0">
                    <a:latin typeface="Cambria Math" panose="02040503050406030204" pitchFamily="18" charset="0"/>
                  </a:rPr>
                  <a:t>𝑓</a:t>
                </a:r>
                <a:r>
                  <a:rPr lang="en-US" altLang="zh-CN" dirty="0"/>
                  <a:t> on average. </a:t>
                </a:r>
              </a:p>
              <a:p>
                <a:endParaRPr lang="en-US" altLang="zh-CN" dirty="0"/>
              </a:p>
              <a:p>
                <a:r>
                  <a:rPr lang="en-US" altLang="zh-CN" dirty="0"/>
                  <a:t>[Click] We note that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implies the</a:t>
                </a:r>
                <a:r>
                  <a:rPr lang="en-US" altLang="zh-CN" baseline="0" dirty="0"/>
                  <a:t> collapse of </a:t>
                </a:r>
                <a:r>
                  <a:rPr lang="en-US" altLang="zh-CN" dirty="0"/>
                  <a:t>BPP to</a:t>
                </a:r>
                <a:r>
                  <a:rPr lang="en-US" altLang="zh-CN" baseline="0" dirty="0"/>
                  <a:t> </a:t>
                </a:r>
                <a:r>
                  <a:rPr lang="en-US" altLang="zh-CN" dirty="0"/>
                  <a:t>ZPP, as, with a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algorithm, we can randomly sample a function </a:t>
                </a:r>
                <a:r>
                  <a:rPr lang="en-US" altLang="zh-CN" b="0" i="0">
                    <a:latin typeface="Cambria Math" panose="02040503050406030204" pitchFamily="18" charset="0"/>
                  </a:rPr>
                  <a:t>𝑓</a:t>
                </a:r>
                <a:r>
                  <a:rPr lang="en-US" altLang="zh-CN" dirty="0"/>
                  <a:t> until the certified </a:t>
                </a:r>
                <a:r>
                  <a:rPr lang="en-US" altLang="zh-CN" dirty="0" err="1"/>
                  <a:t>derandomization</a:t>
                </a:r>
                <a:r>
                  <a:rPr lang="en-US" altLang="zh-CN" dirty="0"/>
                  <a:t> succeeded,</a:t>
                </a:r>
                <a:r>
                  <a:rPr lang="en-US" altLang="zh-CN" baseline="0" dirty="0"/>
                  <a:t> which is a zero-error poly-time algorithm since most functions are hard. </a:t>
                </a:r>
                <a:r>
                  <a:rPr lang="en-US" altLang="zh-CN" dirty="0"/>
                  <a:t> 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85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Indeed, such </a:t>
            </a:r>
            <a:r>
              <a:rPr lang="en-US" dirty="0" err="1"/>
              <a:t>derandomization</a:t>
            </a:r>
            <a:r>
              <a:rPr lang="en-US" dirty="0"/>
              <a:t> has been shown possible in a less general setting. </a:t>
            </a:r>
          </a:p>
          <a:p>
            <a:endParaRPr lang="en-US" dirty="0"/>
          </a:p>
          <a:p>
            <a:r>
              <a:rPr lang="en-US" dirty="0"/>
              <a:t>[Click] Recent works show that the second step of Nisan-</a:t>
            </a:r>
            <a:r>
              <a:rPr lang="en-US" dirty="0" err="1"/>
              <a:t>Wigderson</a:t>
            </a:r>
            <a:r>
              <a:rPr lang="en-US" dirty="0"/>
              <a:t> reconstruction can be made deterministic </a:t>
            </a:r>
          </a:p>
          <a:p>
            <a:endParaRPr lang="en-US" dirty="0"/>
          </a:p>
          <a:p>
            <a:r>
              <a:rPr lang="en-US" dirty="0"/>
              <a:t>[Click] Moreover, the first step, namely Yao’s transformation from distinguishers to predictors can be made deterministic, if the input circuit C is a read-once branching program </a:t>
            </a:r>
          </a:p>
          <a:p>
            <a:endParaRPr lang="en-US" dirty="0"/>
          </a:p>
          <a:p>
            <a:r>
              <a:rPr lang="en-US" dirty="0"/>
              <a:t>[Click] Using these results, we can show certified </a:t>
            </a:r>
            <a:r>
              <a:rPr lang="en-US" dirty="0" err="1"/>
              <a:t>derandomization</a:t>
            </a:r>
            <a:r>
              <a:rPr lang="en-US" dirty="0"/>
              <a:t> in space-bounded setting, and obtain BPL = L from uniform hardness assumptions. </a:t>
            </a:r>
          </a:p>
          <a:p>
            <a:endParaRPr lang="en-US" dirty="0"/>
          </a:p>
          <a:p>
            <a:r>
              <a:rPr lang="en-US" dirty="0"/>
              <a:t>[Click]. A natural question is, therefore, whether we can extend these results to classes stronger than ROBPs.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20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distinguisher-to-predictor transformation, or D2P transformation, is formally introduced by Doron, Pyne, and Tell. </a:t>
            </a:r>
          </a:p>
          <a:p>
            <a:endParaRPr lang="en-US" dirty="0"/>
          </a:p>
          <a:p>
            <a:r>
              <a:rPr lang="en-US" dirty="0"/>
              <a:t>Given a circuit C from some circuit class C, we are required to output a list P1, P2, …, Pm of candidate predictors, such that for every distribution D, if C is an epsilon-distinguisher of D, one of Pi is an delta-predictor of D, where delta is usually epsilon / O(n). </a:t>
            </a:r>
          </a:p>
          <a:p>
            <a:endParaRPr lang="en-US" dirty="0"/>
          </a:p>
          <a:p>
            <a:r>
              <a:rPr lang="en-US" dirty="0"/>
              <a:t>Before asking whether there is a deterministic D2P transformation, we should first ask a simpler question: Do we expect the search problem to be total. </a:t>
            </a:r>
          </a:p>
          <a:p>
            <a:endParaRPr lang="en-US" dirty="0"/>
          </a:p>
          <a:p>
            <a:r>
              <a:rPr lang="en-US" dirty="0"/>
              <a:t>[Click]. Perhaps </a:t>
            </a:r>
            <a:r>
              <a:rPr lang="en-US" altLang="zh-CN" dirty="0"/>
              <a:t>surprisingly</a:t>
            </a:r>
            <a:r>
              <a:rPr lang="en-US" dirty="0"/>
              <a:t>, this is indeed not a trivial question. </a:t>
            </a:r>
          </a:p>
          <a:p>
            <a:endParaRPr lang="en-US" dirty="0"/>
          </a:p>
          <a:p>
            <a:r>
              <a:rPr lang="en-US" dirty="0"/>
              <a:t>[Click]. Yao’s lemma provides a randomized transformation from distinguisher C to a list of candidate predictors P1, …, Pm </a:t>
            </a:r>
          </a:p>
          <a:p>
            <a:endParaRPr lang="en-US" dirty="0"/>
          </a:p>
          <a:p>
            <a:r>
              <a:rPr lang="en-US" dirty="0"/>
              <a:t>[Click]. However, since it is unclear how to verify the correctness, we cannot easily derandomize the transformation using standard techniques.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71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work, we show that the answers to this question is positive. </a:t>
            </a:r>
          </a:p>
          <a:p>
            <a:endParaRPr lang="en-US" dirty="0"/>
          </a:p>
          <a:p>
            <a:r>
              <a:rPr lang="en-US" dirty="0"/>
              <a:t>The problem is total and we expect that a deterministic algorithm exists.</a:t>
            </a:r>
          </a:p>
          <a:p>
            <a:endParaRPr lang="en-US" dirty="0"/>
          </a:p>
          <a:p>
            <a:r>
              <a:rPr lang="en-US" dirty="0"/>
              <a:t>Indeed, we show that there is a deterministic algorithm for this search problem if and only if </a:t>
            </a:r>
            <a:r>
              <a:rPr lang="en-US" dirty="0" err="1"/>
              <a:t>derandomization</a:t>
            </a:r>
            <a:r>
              <a:rPr lang="en-US" dirty="0"/>
              <a:t> is possible, namely </a:t>
            </a:r>
            <a:r>
              <a:rPr lang="en-US" dirty="0" err="1"/>
              <a:t>prBPP</a:t>
            </a:r>
            <a:r>
              <a:rPr lang="en-US" dirty="0"/>
              <a:t> = </a:t>
            </a:r>
            <a:r>
              <a:rPr lang="en-US" dirty="0" err="1"/>
              <a:t>prP</a:t>
            </a:r>
            <a:r>
              <a:rPr lang="en-US" dirty="0"/>
              <a:t>. Therefore derandomizing Yao’s lemma is exactly what we need for derandomizing </a:t>
            </a:r>
            <a:r>
              <a:rPr lang="en-US" dirty="0" err="1"/>
              <a:t>prBPP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2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EDC13-AFEE-48C5-B82C-FF9424D01B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18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0979-F579-4E9B-A675-1F5ABBFF00DB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326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6D0F-5A12-4D0A-80B0-1A6122B61E7B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01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8C84-89CA-44AB-B0BE-5C91BAF75478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1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156E-175E-4DBA-9D21-B772C320F342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3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F6E-3D02-4292-95D1-C62B3126321B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ACB-D10C-44A8-9570-124370F4CB38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4F4-0E7A-4BDE-98C6-AE68FB974645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03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1D8-9801-4C4B-92F3-66C9A863BD74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9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E8FD-B23E-4E1A-83EF-0847EBEA0105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8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891E-A7C2-465C-AD39-8EDCB0F58E3C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93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93E5-AFB6-485C-8E3C-32F92A07875F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61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A332BE1-279E-4118-9FE3-7952B079A510}" type="datetimeFigureOut">
              <a:rPr lang="en-US" dirty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6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96.png"/><Relationship Id="rId9" Type="http://schemas.openxmlformats.org/officeDocument/2006/relationships/image" Target="../media/image30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13" Type="http://schemas.openxmlformats.org/officeDocument/2006/relationships/image" Target="../media/image108.png"/><Relationship Id="rId18" Type="http://schemas.openxmlformats.org/officeDocument/2006/relationships/image" Target="../media/image571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9.png"/><Relationship Id="rId12" Type="http://schemas.openxmlformats.org/officeDocument/2006/relationships/image" Target="../media/image107.png"/><Relationship Id="rId17" Type="http://schemas.openxmlformats.org/officeDocument/2006/relationships/image" Target="../media/image6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png"/><Relationship Id="rId1" Type="http://schemas.openxmlformats.org/officeDocument/2006/relationships/tags" Target="../tags/tag9.xml"/><Relationship Id="rId6" Type="http://schemas.openxmlformats.org/officeDocument/2006/relationships/image" Target="../media/image96.png"/><Relationship Id="rId11" Type="http://schemas.openxmlformats.org/officeDocument/2006/relationships/image" Target="../media/image106.png"/><Relationship Id="rId15" Type="http://schemas.openxmlformats.org/officeDocument/2006/relationships/image" Target="../media/image540.png"/><Relationship Id="rId10" Type="http://schemas.openxmlformats.org/officeDocument/2006/relationships/image" Target="../media/image520.png"/><Relationship Id="rId19" Type="http://schemas.openxmlformats.org/officeDocument/2006/relationships/image" Target="../media/image39.png"/><Relationship Id="rId9" Type="http://schemas.openxmlformats.org/officeDocument/2006/relationships/image" Target="../media/image38.png"/><Relationship Id="rId14" Type="http://schemas.openxmlformats.org/officeDocument/2006/relationships/image" Target="../media/image6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17.png"/><Relationship Id="rId11" Type="http://schemas.openxmlformats.org/officeDocument/2006/relationships/image" Target="../media/image40.png"/><Relationship Id="rId10" Type="http://schemas.openxmlformats.org/officeDocument/2006/relationships/image" Target="../media/image68.png"/><Relationship Id="rId9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7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17.png"/><Relationship Id="rId11" Type="http://schemas.openxmlformats.org/officeDocument/2006/relationships/image" Target="../media/image121.png"/><Relationship Id="rId10" Type="http://schemas.openxmlformats.org/officeDocument/2006/relationships/image" Target="../media/image68.png"/><Relationship Id="rId9" Type="http://schemas.openxmlformats.org/officeDocument/2006/relationships/image" Target="../media/image1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13" Type="http://schemas.openxmlformats.org/officeDocument/2006/relationships/image" Target="../media/image87.pn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3.png"/><Relationship Id="rId12" Type="http://schemas.openxmlformats.org/officeDocument/2006/relationships/image" Target="../media/image8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70.png"/><Relationship Id="rId11" Type="http://schemas.openxmlformats.org/officeDocument/2006/relationships/image" Target="../media/image30.svg"/><Relationship Id="rId10" Type="http://schemas.openxmlformats.org/officeDocument/2006/relationships/image" Target="../media/image29.png"/><Relationship Id="rId9" Type="http://schemas.openxmlformats.org/officeDocument/2006/relationships/image" Target="../media/image85.png"/><Relationship Id="rId14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4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10" Type="http://schemas.openxmlformats.org/officeDocument/2006/relationships/image" Target="../media/image18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23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0.png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40.png"/><Relationship Id="rId11" Type="http://schemas.openxmlformats.org/officeDocument/2006/relationships/image" Target="../media/image21.png"/><Relationship Id="rId10" Type="http://schemas.openxmlformats.org/officeDocument/2006/relationships/image" Target="../media/image180.png"/><Relationship Id="rId9" Type="http://schemas.openxmlformats.org/officeDocument/2006/relationships/image" Target="../media/image170.pn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10" Type="http://schemas.openxmlformats.org/officeDocument/2006/relationships/image" Target="../media/image35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597" y="1142694"/>
            <a:ext cx="4433126" cy="2621154"/>
          </a:xfrm>
        </p:spPr>
        <p:txBody>
          <a:bodyPr>
            <a:normAutofit/>
          </a:bodyPr>
          <a:lstStyle/>
          <a:p>
            <a:r>
              <a:rPr lang="en-US" sz="4400" dirty="0"/>
              <a:t>Distinguishing</a:t>
            </a:r>
            <a:br>
              <a:rPr lang="en-US" sz="4400" dirty="0"/>
            </a:br>
            <a:r>
              <a:rPr lang="en-US" sz="4400" dirty="0"/>
              <a:t>Predicting</a:t>
            </a:r>
            <a:br>
              <a:rPr lang="en-US" sz="4400" dirty="0"/>
            </a:br>
            <a:r>
              <a:rPr lang="en-US" sz="4400" dirty="0"/>
              <a:t>Certifying</a:t>
            </a:r>
            <a:endParaRPr lang="en-US" sz="3600" dirty="0">
              <a:solidFill>
                <a:schemeClr val="bg2">
                  <a:lumMod val="49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1923" y="3983408"/>
            <a:ext cx="7588155" cy="14140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/>
              <a:t>Jiatu Li</a:t>
            </a:r>
            <a:r>
              <a:rPr lang="en-US" dirty="0"/>
              <a:t> (MIT)  Edward Pyne (MIT) Roei Tell (U Toronto)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A60DA-95B1-848B-107F-00265B8470DE}"/>
              </a:ext>
            </a:extLst>
          </p:cNvPr>
          <p:cNvSpPr txBox="1"/>
          <p:nvPr/>
        </p:nvSpPr>
        <p:spPr>
          <a:xfrm>
            <a:off x="268176" y="5836620"/>
            <a:ext cx="723265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ptos"/>
              </a:rPr>
              <a:t>Paper Title</a:t>
            </a:r>
            <a:r>
              <a:rPr lang="en-US" dirty="0">
                <a:latin typeface="Aptos"/>
              </a:rPr>
              <a:t>: </a:t>
            </a:r>
            <a:r>
              <a:rPr lang="en-US" i="1" dirty="0">
                <a:solidFill>
                  <a:srgbClr val="000000"/>
                </a:solidFill>
                <a:latin typeface="Aptos"/>
              </a:rPr>
              <a:t>Distinguishing, Predicting, and Certifying: On the Long Reach of Partial Notions of </a:t>
            </a:r>
            <a:r>
              <a:rPr lang="en-US" i="1" dirty="0" err="1">
                <a:solidFill>
                  <a:srgbClr val="000000"/>
                </a:solidFill>
                <a:latin typeface="Aptos"/>
              </a:rPr>
              <a:t>Pseudorandomness</a:t>
            </a:r>
            <a:endParaRPr lang="en-US" i="1" dirty="0">
              <a:solidFill>
                <a:srgbClr val="000000"/>
              </a:solidFill>
              <a:latin typeface="Aptos"/>
            </a:endParaRPr>
          </a:p>
          <a:p>
            <a:endParaRPr lang="en-US" dirty="0">
              <a:latin typeface="Apto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A58EF8F-350D-F22B-CD88-BB8F671A75E4}"/>
              </a:ext>
            </a:extLst>
          </p:cNvPr>
          <p:cNvCxnSpPr/>
          <p:nvPr/>
        </p:nvCxnSpPr>
        <p:spPr>
          <a:xfrm>
            <a:off x="263525" y="5756275"/>
            <a:ext cx="6870700" cy="19050"/>
          </a:xfrm>
          <a:prstGeom prst="straightConnector1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EBA6CA2-62F4-02BB-0240-ECEC15C4523A}"/>
              </a:ext>
            </a:extLst>
          </p:cNvPr>
          <p:cNvSpPr txBox="1"/>
          <p:nvPr/>
        </p:nvSpPr>
        <p:spPr>
          <a:xfrm>
            <a:off x="4939259" y="3874861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Ted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Picture 2" descr="势能分析法 | Jiatu Li">
            <a:extLst>
              <a:ext uri="{FF2B5EF4-FFF2-40B4-BE49-F238E27FC236}">
                <a16:creationId xmlns:a16="http://schemas.microsoft.com/office/drawing/2014/main" id="{C2B244B9-0D32-E3E6-0B1C-8DD35B1CE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771" y="4394505"/>
            <a:ext cx="994208" cy="985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SAIL + Imagination in Action present: AI Frontiers &amp; Implications ...">
            <a:extLst>
              <a:ext uri="{FF2B5EF4-FFF2-40B4-BE49-F238E27FC236}">
                <a16:creationId xmlns:a16="http://schemas.microsoft.com/office/drawing/2014/main" id="{E1F57C07-0D77-D1FA-BC00-B07D6DA87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900" y="4386115"/>
            <a:ext cx="994208" cy="99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New faculty spotlight: Roei Tell">
            <a:extLst>
              <a:ext uri="{FF2B5EF4-FFF2-40B4-BE49-F238E27FC236}">
                <a16:creationId xmlns:a16="http://schemas.microsoft.com/office/drawing/2014/main" id="{7F88AD46-43D5-2DD6-B034-8C9C157312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8" r="16373"/>
          <a:stretch/>
        </p:blipFill>
        <p:spPr bwMode="auto">
          <a:xfrm>
            <a:off x="7398087" y="4386115"/>
            <a:ext cx="994208" cy="998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Arrow: Curved Left 17">
            <a:extLst>
              <a:ext uri="{FF2B5EF4-FFF2-40B4-BE49-F238E27FC236}">
                <a16:creationId xmlns:a16="http://schemas.microsoft.com/office/drawing/2014/main" id="{BEFBF8E3-C9A4-5FE2-20C0-8ABF841942BA}"/>
              </a:ext>
            </a:extLst>
          </p:cNvPr>
          <p:cNvSpPr/>
          <p:nvPr/>
        </p:nvSpPr>
        <p:spPr>
          <a:xfrm>
            <a:off x="5965079" y="2123372"/>
            <a:ext cx="552322" cy="751220"/>
          </a:xfrm>
          <a:prstGeom prst="curved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row: Curved Left 18">
            <a:extLst>
              <a:ext uri="{FF2B5EF4-FFF2-40B4-BE49-F238E27FC236}">
                <a16:creationId xmlns:a16="http://schemas.microsoft.com/office/drawing/2014/main" id="{60459CF4-5032-DF29-62AC-48000761C250}"/>
              </a:ext>
            </a:extLst>
          </p:cNvPr>
          <p:cNvSpPr/>
          <p:nvPr/>
        </p:nvSpPr>
        <p:spPr>
          <a:xfrm>
            <a:off x="7944472" y="2123372"/>
            <a:ext cx="605699" cy="1563735"/>
          </a:xfrm>
          <a:prstGeom prst="curved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349221-C041-B51A-DEC5-AAF83B3F4C2E}"/>
              </a:ext>
            </a:extLst>
          </p:cNvPr>
          <p:cNvSpPr txBox="1"/>
          <p:nvPr/>
        </p:nvSpPr>
        <p:spPr>
          <a:xfrm>
            <a:off x="6508139" y="2314316"/>
            <a:ext cx="168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Yao’s Lemma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6FC31E-C82B-8390-F69E-966ACF9DE439}"/>
              </a:ext>
            </a:extLst>
          </p:cNvPr>
          <p:cNvSpPr txBox="1"/>
          <p:nvPr/>
        </p:nvSpPr>
        <p:spPr>
          <a:xfrm>
            <a:off x="8578356" y="2683648"/>
            <a:ext cx="3050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Reconstruction Paradigm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BCBC7-CD21-A74E-8949-75914CD0A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9FE8CDE-7313-EC4F-BBAB-A9C77963709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D2P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dirty="0"/>
                  <a:t> Derandomization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30ADE11-D417-367D-AF2B-6B6F7652C5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l="-1774" t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8A7EA-7703-D2E8-E656-B878C55F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66C0-C012-4F1D-A7E5-3E994370B35F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69224-5C10-27EE-882A-7A7D62E1F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EA33B-658B-0CD8-4A0C-14D94CD7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0D570E67-6C18-8D9E-3350-E182E7531C3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2648" y="1715532"/>
                <a:ext cx="10182182" cy="171346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2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b="1" dirty="0"/>
                  <a:t>Input</a:t>
                </a:r>
                <a:r>
                  <a:rPr lang="en-US" sz="1800" dirty="0"/>
                  <a:t>: 	</a:t>
                </a:r>
                <a:r>
                  <a:rPr lang="en-US" altLang="zh-CN" sz="1800" dirty="0"/>
                  <a:t>A circuit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en-US" sz="18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CN" sz="1800" b="1" dirty="0"/>
                  <a:t>Assumption</a:t>
                </a:r>
                <a:r>
                  <a:rPr lang="en-US" altLang="zh-CN" sz="1800" dirty="0"/>
                  <a:t>: deterministic prefix-CAPP algorithm for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b="1" dirty="0"/>
                  <a:t>Output</a:t>
                </a:r>
                <a:r>
                  <a:rPr lang="en-US" sz="1800" dirty="0"/>
                  <a:t>: 	A list of circuits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800" dirty="0"/>
                  <a:t> that is a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1800" dirty="0"/>
                  <a:t>-distinguisher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d>
                              <m:d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den>
                        </m:f>
                      </m:e>
                    </m:d>
                  </m:oMath>
                </a14:m>
                <a:r>
                  <a:rPr lang="en-US" sz="1800" dirty="0"/>
                  <a:t>-predictor transformation for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0D570E67-6C18-8D9E-3350-E182E7531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1715532"/>
                <a:ext cx="10182182" cy="1713468"/>
              </a:xfrm>
              <a:prstGeom prst="rect">
                <a:avLst/>
              </a:prstGeom>
              <a:blipFill>
                <a:blip r:embed="rId7"/>
                <a:stretch>
                  <a:fillRect l="-478" b="-14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Graphic 10" descr="Lights On with solid fill">
            <a:extLst>
              <a:ext uri="{FF2B5EF4-FFF2-40B4-BE49-F238E27FC236}">
                <a16:creationId xmlns:a16="http://schemas.microsoft.com/office/drawing/2014/main" id="{3B48344D-52A0-2A55-BB46-AACB9B1190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2647" y="3572642"/>
            <a:ext cx="743611" cy="743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EA9CBD-36A3-3A3D-1A5F-D1DFB1B02317}"/>
              </a:ext>
            </a:extLst>
          </p:cNvPr>
          <p:cNvSpPr txBox="1"/>
          <p:nvPr/>
        </p:nvSpPr>
        <p:spPr>
          <a:xfrm>
            <a:off x="1356258" y="3659093"/>
            <a:ext cx="7765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Derandomize the Probabilistic D2P Transformation from Yao’s Lemma!</a:t>
            </a:r>
          </a:p>
          <a:p>
            <a:r>
              <a:rPr lang="en-US"/>
              <a:t>Appendix of [Goldreich11]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514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01B28-907B-873C-8B1D-1FF12C9F3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629FEE6-7A8B-91F3-FF8E-7B03A07282F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D2P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dirty="0"/>
                  <a:t> Derandomization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30ADE11-D417-367D-AF2B-6B6F7652C5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l="-1774" t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327DA-EAB9-C5F6-C141-AE50E120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0631" y="6465259"/>
            <a:ext cx="3494314" cy="365125"/>
          </a:xfrm>
        </p:spPr>
        <p:txBody>
          <a:bodyPr/>
          <a:lstStyle/>
          <a:p>
            <a:fld id="{B8FB66C0-C012-4F1D-A7E5-3E994370B35F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108AF-A8D7-9475-9B98-45F2E1857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D9323-8397-EB50-680A-E10DBF0E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11</a:t>
            </a:fld>
            <a:endParaRPr lang="en-US" dirty="0"/>
          </a:p>
        </p:txBody>
      </p:sp>
      <p:pic>
        <p:nvPicPr>
          <p:cNvPr id="11" name="Graphic 10" descr="Lights On with solid fill">
            <a:extLst>
              <a:ext uri="{FF2B5EF4-FFF2-40B4-BE49-F238E27FC236}">
                <a16:creationId xmlns:a16="http://schemas.microsoft.com/office/drawing/2014/main" id="{4A4A9FF6-75EA-3825-AC2F-9E4ED3421C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2648" y="1590397"/>
            <a:ext cx="743611" cy="743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2BD21E1-68EC-DE9B-59A9-449FE255A7ED}"/>
              </a:ext>
            </a:extLst>
          </p:cNvPr>
          <p:cNvSpPr txBox="1"/>
          <p:nvPr/>
        </p:nvSpPr>
        <p:spPr>
          <a:xfrm>
            <a:off x="1411491" y="1826002"/>
            <a:ext cx="776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Derandomize the Probabilistic D2P Transformation from Yao’s Lemma!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A7B3D48-98B8-B7D5-AFD6-7B9D475EFD9E}"/>
                  </a:ext>
                </a:extLst>
              </p:cNvPr>
              <p:cNvSpPr txBox="1"/>
              <p:nvPr/>
            </p:nvSpPr>
            <p:spPr>
              <a:xfrm>
                <a:off x="3624945" y="2690251"/>
                <a:ext cx="4597206" cy="72731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∘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∘</m:t>
                          </m:r>
                          <m:r>
                            <a:rPr lang="en-US" sz="2000" b="0" i="1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A7B3D48-98B8-B7D5-AFD6-7B9D475EF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945" y="2690251"/>
                <a:ext cx="4597206" cy="727315"/>
              </a:xfrm>
              <a:prstGeom prst="rect">
                <a:avLst/>
              </a:prstGeom>
              <a:blipFill>
                <a:blip r:embed="rId9"/>
                <a:stretch>
                  <a:fillRect t="-3279" b="-4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922562A-360F-BDEB-ACD1-79C903BCBF54}"/>
                  </a:ext>
                </a:extLst>
              </p:cNvPr>
              <p:cNvSpPr txBox="1"/>
              <p:nvPr/>
            </p:nvSpPr>
            <p:spPr>
              <a:xfrm>
                <a:off x="762116" y="2605590"/>
                <a:ext cx="1702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chemeClr val="accent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 smtClean="0">
                                          <a:solidFill>
                                            <a:schemeClr val="accent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𝒰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accent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922562A-360F-BDEB-ACD1-79C903BCB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116" y="2605590"/>
                <a:ext cx="170206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E671DDE-1B05-672B-E398-D14AB6C34983}"/>
                  </a:ext>
                </a:extLst>
              </p:cNvPr>
              <p:cNvSpPr txBox="1"/>
              <p:nvPr/>
            </p:nvSpPr>
            <p:spPr>
              <a:xfrm>
                <a:off x="845030" y="3118564"/>
                <a:ext cx="15786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𝒟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DD6A1A7-689D-3657-D6EC-11BA3A52B1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030" y="3118564"/>
                <a:ext cx="157863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D0C3DE6-1F99-3647-1052-852B1CED7111}"/>
                  </a:ext>
                </a:extLst>
              </p:cNvPr>
              <p:cNvSpPr txBox="1"/>
              <p:nvPr/>
            </p:nvSpPr>
            <p:spPr>
              <a:xfrm>
                <a:off x="1403799" y="2862077"/>
                <a:ext cx="4187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160D9B9-4169-9663-C160-A849936874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799" y="2862077"/>
                <a:ext cx="41870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A6CD271-70B4-2395-E539-1992CD7391C8}"/>
              </a:ext>
            </a:extLst>
          </p:cNvPr>
          <p:cNvCxnSpPr/>
          <p:nvPr/>
        </p:nvCxnSpPr>
        <p:spPr>
          <a:xfrm>
            <a:off x="762116" y="2536502"/>
            <a:ext cx="0" cy="10204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9C6A97D-4031-4B24-9B1D-E2DFF2131542}"/>
              </a:ext>
            </a:extLst>
          </p:cNvPr>
          <p:cNvCxnSpPr/>
          <p:nvPr/>
        </p:nvCxnSpPr>
        <p:spPr>
          <a:xfrm>
            <a:off x="2430088" y="2536502"/>
            <a:ext cx="0" cy="10204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7388359-2B6D-F538-5DC5-FE0C8C33E97F}"/>
                  </a:ext>
                </a:extLst>
              </p:cNvPr>
              <p:cNvSpPr txBox="1"/>
              <p:nvPr/>
            </p:nvSpPr>
            <p:spPr>
              <a:xfrm>
                <a:off x="2502699" y="2850153"/>
                <a:ext cx="595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2D820D0-B4B4-36B5-8CCA-BAC7FBB81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699" y="2850153"/>
                <a:ext cx="595932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BA7F008-116B-82B6-2242-1197A63F1AE2}"/>
                  </a:ext>
                </a:extLst>
              </p:cNvPr>
              <p:cNvSpPr txBox="1"/>
              <p:nvPr/>
            </p:nvSpPr>
            <p:spPr>
              <a:xfrm>
                <a:off x="2949915" y="4124780"/>
                <a:ext cx="3473259" cy="620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limLow>
                                <m:limLow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∼</m:t>
                                  </m:r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𝒟</m:t>
                                  </m:r>
                                </m:lim>
                              </m:limLow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𝑷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0" i="1" smtClean="0">
                                          <a:solidFill>
                                            <a:schemeClr val="accent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BA7F008-116B-82B6-2242-1197A63F1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915" y="4124780"/>
                <a:ext cx="3473259" cy="62023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C0E02F7-B3DA-DEFB-E033-35233B868CD7}"/>
                  </a:ext>
                </a:extLst>
              </p:cNvPr>
              <p:cNvSpPr txBox="1"/>
              <p:nvPr/>
            </p:nvSpPr>
            <p:spPr>
              <a:xfrm>
                <a:off x="8292574" y="2726357"/>
                <a:ext cx="22488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For simplicity, let’s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C0E02F7-B3DA-DEFB-E033-35233B868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574" y="2726357"/>
                <a:ext cx="2248866" cy="646331"/>
              </a:xfrm>
              <a:prstGeom prst="rect">
                <a:avLst/>
              </a:prstGeom>
              <a:blipFill>
                <a:blip r:embed="rId15"/>
                <a:stretch>
                  <a:fillRect l="-2168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row: Right 48">
            <a:extLst>
              <a:ext uri="{FF2B5EF4-FFF2-40B4-BE49-F238E27FC236}">
                <a16:creationId xmlns:a16="http://schemas.microsoft.com/office/drawing/2014/main" id="{6E272A91-C960-6CF7-8D80-C250610358AA}"/>
              </a:ext>
            </a:extLst>
          </p:cNvPr>
          <p:cNvSpPr/>
          <p:nvPr/>
        </p:nvSpPr>
        <p:spPr>
          <a:xfrm rot="2703327">
            <a:off x="2369710" y="3817039"/>
            <a:ext cx="595931" cy="44115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E13FD94-F766-D7AE-522E-0FE1C5C8E2E2}"/>
                  </a:ext>
                </a:extLst>
              </p:cNvPr>
              <p:cNvSpPr txBox="1"/>
              <p:nvPr/>
            </p:nvSpPr>
            <p:spPr>
              <a:xfrm>
                <a:off x="2775218" y="5713115"/>
                <a:ext cx="3985322" cy="628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limLow>
                                        <m:limLow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limLow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</a:rPr>
                                            <m:t>Pr</m:t>
                                          </m:r>
                                        </m:e>
                                        <m:lim>
                                          <m:r>
                                            <a:rPr lang="en-US" b="0" i="1" smtClean="0">
                                              <a:solidFill>
                                                <a:schemeClr val="accent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lim>
                                      </m:limLow>
                                    </m:fNam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1" i="1" smtClean="0">
                                                  <a:latin typeface="Cambria Math" panose="02040503050406030204" pitchFamily="18" charset="0"/>
                                                </a:rPr>
                                                <m:t>𝑷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accent2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&lt;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=1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E13FD94-F766-D7AE-522E-0FE1C5C8E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5218" y="5713115"/>
                <a:ext cx="3985322" cy="62876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E3ACDAF-58FB-C29F-BD5F-85384D7FA827}"/>
                  </a:ext>
                </a:extLst>
              </p:cNvPr>
              <p:cNvSpPr txBox="1"/>
              <p:nvPr/>
            </p:nvSpPr>
            <p:spPr>
              <a:xfrm>
                <a:off x="2949914" y="4899250"/>
                <a:ext cx="3595087" cy="620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limLow>
                                <m:limLow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𝔼</m:t>
                                  </m:r>
                                </m:e>
                                <m:lim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∼</m:t>
                                  </m:r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𝒟</m:t>
                                  </m:r>
                                </m:lim>
                              </m:limLow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1" i="1" smtClean="0">
                                              <a:latin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accent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&lt;</m:t>
                                              </m:r>
                                              <m:r>
                                                <a:rPr lang="en-US" b="0" i="1" smtClean="0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E3ACDAF-58FB-C29F-BD5F-85384D7FA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914" y="4899250"/>
                <a:ext cx="3595087" cy="62023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Arrow: Right 52">
            <a:extLst>
              <a:ext uri="{FF2B5EF4-FFF2-40B4-BE49-F238E27FC236}">
                <a16:creationId xmlns:a16="http://schemas.microsoft.com/office/drawing/2014/main" id="{9DD5E40A-72C3-A756-2969-C6AA36F7FFCA}"/>
              </a:ext>
            </a:extLst>
          </p:cNvPr>
          <p:cNvSpPr/>
          <p:nvPr/>
        </p:nvSpPr>
        <p:spPr>
          <a:xfrm rot="5400000">
            <a:off x="4528542" y="4737272"/>
            <a:ext cx="316003" cy="2566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639F27BB-635C-B0F2-418F-FE8DF6F8852D}"/>
              </a:ext>
            </a:extLst>
          </p:cNvPr>
          <p:cNvSpPr/>
          <p:nvPr/>
        </p:nvSpPr>
        <p:spPr>
          <a:xfrm rot="5400000">
            <a:off x="4528542" y="5521966"/>
            <a:ext cx="316003" cy="2566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431F5F3-768F-44D8-B2EA-EA4DB964559C}"/>
                  </a:ext>
                </a:extLst>
              </p:cNvPr>
              <p:cNvSpPr txBox="1"/>
              <p:nvPr/>
            </p:nvSpPr>
            <p:spPr>
              <a:xfrm>
                <a:off x="7509024" y="4354682"/>
                <a:ext cx="3931013" cy="78066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∈[0,1]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is a “</a:t>
                </a:r>
                <a:r>
                  <a:rPr lang="en-US" b="1" dirty="0"/>
                  <a:t>non-Boolean predictor</a:t>
                </a:r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431F5F3-768F-44D8-B2EA-EA4DB96455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024" y="4354682"/>
                <a:ext cx="3931013" cy="780663"/>
              </a:xfrm>
              <a:prstGeom prst="rect">
                <a:avLst/>
              </a:prstGeom>
              <a:blipFill>
                <a:blip r:embed="rId18"/>
                <a:stretch>
                  <a:fillRect t="-1538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EC1403A-1674-9D2C-E442-C9F3FB8D5F12}"/>
                  </a:ext>
                </a:extLst>
              </p:cNvPr>
              <p:cNvSpPr txBox="1"/>
              <p:nvPr/>
            </p:nvSpPr>
            <p:spPr>
              <a:xfrm>
                <a:off x="7509024" y="5383409"/>
                <a:ext cx="3931013" cy="93019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Observation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can be approximated using a </a:t>
                </a:r>
                <a:r>
                  <a:rPr lang="en-US" b="1" dirty="0"/>
                  <a:t>prefix-CAPP </a:t>
                </a:r>
                <a:r>
                  <a:rPr lang="en-US" dirty="0"/>
                  <a:t>algorithm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EC1403A-1674-9D2C-E442-C9F3FB8D5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024" y="5383409"/>
                <a:ext cx="3931013" cy="930191"/>
              </a:xfrm>
              <a:prstGeom prst="rect">
                <a:avLst/>
              </a:prstGeom>
              <a:blipFill>
                <a:blip r:embed="rId19"/>
                <a:stretch>
                  <a:fillRect l="-1236" t="-2581" r="-1082" b="-8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5474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7" grpId="0"/>
      <p:bldP spid="48" grpId="0"/>
      <p:bldP spid="49" grpId="0" animBg="1"/>
      <p:bldP spid="51" grpId="0"/>
      <p:bldP spid="52" grpId="0"/>
      <p:bldP spid="53" grpId="0" animBg="1"/>
      <p:bldP spid="54" grpId="0" animBg="1"/>
      <p:bldP spid="55" grpId="0" animBg="1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A5EE9-2C4D-C121-839D-379674A2E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15C9CB7-1F2C-AEB7-0FEA-7333F957099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CN" dirty="0"/>
                  <a:t>Non-Boolean </a:t>
                </a:r>
                <a14:m>
                  <m:oMath xmlns:m="http://schemas.openxmlformats.org/officeDocument/2006/math">
                    <m:r>
                      <a:rPr lang="en-US" altLang="zh-CN" b="1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altLang="zh-CN" dirty="0"/>
                  <a:t> Boolean Predictor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2D157BA-1887-F60C-E805-EEE2948439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l="-1774" t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E47CF4-7106-88E5-9643-13ABED128E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7" y="3532744"/>
                <a:ext cx="10653579" cy="29202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Solution</a:t>
                </a:r>
                <a:r>
                  <a:rPr lang="en-US" dirty="0"/>
                  <a:t>: </a:t>
                </a:r>
                <a:r>
                  <a:rPr lang="en-US" altLang="zh-CN" dirty="0"/>
                  <a:t>D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s c r e t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z a t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o n</a:t>
                </a:r>
              </a:p>
              <a:p>
                <a:r>
                  <a:rPr lang="en-US" altLang="zh-CN" sz="1800" dirty="0"/>
                  <a:t>Let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altLang="zh-CN" sz="1800" dirty="0"/>
                  <a:t> be sufficiently large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8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</m:e>
                    </m:d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</m:e>
                    </m:d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 …,</m:t>
                    </m:r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,1</m:t>
                        </m:r>
                      </m:e>
                    </m:d>
                  </m:oMath>
                </a14:m>
                <a:r>
                  <a:rPr lang="en-US" altLang="zh-CN" sz="1800" dirty="0"/>
                  <a:t>, then: </a:t>
                </a:r>
                <a:endParaRPr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𝔼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∈[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𝕀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̃"/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  <m:t>𝑷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&lt;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∈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,∃ 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≤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altLang="zh-CN" dirty="0"/>
              </a:p>
              <a:p>
                <a:r>
                  <a:rPr lang="en-US" altLang="zh-CN" sz="18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CN" sz="16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sz="16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  <m:d>
                      <m:d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𝕀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,∃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altLang="zh-CN" sz="1800" dirty="0"/>
                  <a:t> There is a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CN" dirty="0"/>
                  <a:t> </a:t>
                </a:r>
                <a:r>
                  <a:rPr lang="en-US" altLang="zh-CN" sz="1800" dirty="0"/>
                  <a:t>such that </a:t>
                </a:r>
                <a:endParaRPr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𝑷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altLang="zh-C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E47CF4-7106-88E5-9643-13ABED128E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7" y="3532744"/>
                <a:ext cx="10653579" cy="2920258"/>
              </a:xfrm>
              <a:blipFill>
                <a:blip r:embed="rId7"/>
                <a:stretch>
                  <a:fillRect l="-572" t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8F702-D62F-46C0-96CE-D38D61D2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6DFEC-F77E-4542-8FB0-9B4F4F981319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F2288-0480-2877-9BEF-5491833C3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1FBF1-BFF5-5755-1AB0-355C5208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10E84FD-7AF7-D2E3-7823-C4430809DD82}"/>
                  </a:ext>
                </a:extLst>
              </p:cNvPr>
              <p:cNvSpPr txBox="1"/>
              <p:nvPr/>
            </p:nvSpPr>
            <p:spPr>
              <a:xfrm>
                <a:off x="612647" y="1680898"/>
                <a:ext cx="3931013" cy="78066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∈[0,1]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is a “</a:t>
                </a:r>
                <a:r>
                  <a:rPr lang="en-US" b="1" dirty="0"/>
                  <a:t>non-Boolean predictor</a:t>
                </a:r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2E143-3817-F0C8-E32E-DFC90464E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7" y="1680898"/>
                <a:ext cx="3931013" cy="780663"/>
              </a:xfrm>
              <a:prstGeom prst="rect">
                <a:avLst/>
              </a:prstGeom>
              <a:blipFill>
                <a:blip r:embed="rId8"/>
                <a:stretch>
                  <a:fillRect t="-1538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801260-A61B-8B50-9F65-A6C2C5A1B6AA}"/>
                  </a:ext>
                </a:extLst>
              </p:cNvPr>
              <p:cNvSpPr txBox="1"/>
              <p:nvPr/>
            </p:nvSpPr>
            <p:spPr>
              <a:xfrm>
                <a:off x="913356" y="2656938"/>
                <a:ext cx="3000245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79423-4D28-3F03-0952-88B39A2E9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56" y="2656938"/>
                <a:ext cx="3000245" cy="612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Right 8">
            <a:extLst>
              <a:ext uri="{FF2B5EF4-FFF2-40B4-BE49-F238E27FC236}">
                <a16:creationId xmlns:a16="http://schemas.microsoft.com/office/drawing/2014/main" id="{956C114B-571C-E033-6C64-C0003C9D225D}"/>
              </a:ext>
            </a:extLst>
          </p:cNvPr>
          <p:cNvSpPr/>
          <p:nvPr/>
        </p:nvSpPr>
        <p:spPr>
          <a:xfrm>
            <a:off x="5196870" y="2377709"/>
            <a:ext cx="742566" cy="5584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F7C7AD3-4CA5-A25C-EA1D-DBE1B418FCE7}"/>
                  </a:ext>
                </a:extLst>
              </p:cNvPr>
              <p:cNvSpPr txBox="1"/>
              <p:nvPr/>
            </p:nvSpPr>
            <p:spPr>
              <a:xfrm>
                <a:off x="6096000" y="1992256"/>
                <a:ext cx="4606776" cy="1060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b="0" dirty="0"/>
                  <a:t>A list of circuits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800" b="0" dirty="0"/>
                  <a:t> such that if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1800" b="0" dirty="0"/>
                  <a:t> is an</a:t>
                </a:r>
                <a:r>
                  <a:rPr lang="en-US" sz="1800" b="0" baseline="0" dirty="0"/>
                  <a:t> </a:t>
                </a:r>
                <a14:m>
                  <m:oMath xmlns:m="http://schemas.openxmlformats.org/officeDocument/2006/math">
                    <m:r>
                      <a:rPr lang="en-US" sz="1800" b="0" i="1" baseline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1800" b="0" dirty="0"/>
                  <a:t>-distinguisher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r>
                  <a:rPr lang="en-US" sz="1800" b="0" dirty="0"/>
                  <a:t>,</a:t>
                </a:r>
                <a:r>
                  <a:rPr lang="en-US" sz="1800" b="0" baseline="0" dirty="0"/>
                  <a:t> one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baseline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baseline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0" b="0" dirty="0"/>
                  <a:t> is 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den>
                        </m:f>
                      </m:e>
                    </m:d>
                  </m:oMath>
                </a14:m>
                <a:r>
                  <a:rPr lang="en-US" sz="1800" b="0" dirty="0"/>
                  <a:t>-predictor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F7C7AD3-4CA5-A25C-EA1D-DBE1B418F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992256"/>
                <a:ext cx="4606776" cy="1060868"/>
              </a:xfrm>
              <a:prstGeom prst="rect">
                <a:avLst/>
              </a:prstGeom>
              <a:blipFill>
                <a:blip r:embed="rId10"/>
                <a:stretch>
                  <a:fillRect l="-2910" t="-3448" b="-5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The Definite Integral Practice Problems Online | Brilliant">
            <a:extLst>
              <a:ext uri="{FF2B5EF4-FFF2-40B4-BE49-F238E27FC236}">
                <a16:creationId xmlns:a16="http://schemas.microsoft.com/office/drawing/2014/main" id="{4CA66DFA-9FE3-0337-9EFD-A61108F9B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573" y="3921894"/>
            <a:ext cx="1792860" cy="179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9682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17835-76FB-F340-A267-FF27DDAE8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AB1473-117F-CA7F-411C-04846AEABF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CN" dirty="0"/>
                  <a:t>Non-Boolean </a:t>
                </a:r>
                <a14:m>
                  <m:oMath xmlns:m="http://schemas.openxmlformats.org/officeDocument/2006/math">
                    <m:r>
                      <a:rPr lang="en-US" altLang="zh-CN" b="1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altLang="zh-CN" dirty="0"/>
                  <a:t> Boolean Predictor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2D157BA-1887-F60C-E805-EEE2948439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l="-1774" t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B63755-0EE4-C550-38EA-299698DEC0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7" y="3532744"/>
                <a:ext cx="10653579" cy="29202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Solution</a:t>
                </a:r>
                <a:r>
                  <a:rPr lang="en-US" dirty="0"/>
                  <a:t>: </a:t>
                </a:r>
                <a:r>
                  <a:rPr lang="en-US" altLang="zh-CN" dirty="0"/>
                  <a:t>D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s c r e t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z a t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o n</a:t>
                </a:r>
              </a:p>
              <a:p>
                <a:r>
                  <a:rPr lang="en-US" altLang="zh-CN" sz="1800" dirty="0"/>
                  <a:t>Let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altLang="zh-CN" sz="1800" dirty="0"/>
                  <a:t> be sufficiently large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8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</m:e>
                    </m:d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</m:e>
                    </m:d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 …,</m:t>
                    </m:r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den>
                        </m:f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,1</m:t>
                        </m:r>
                      </m:e>
                    </m:d>
                  </m:oMath>
                </a14:m>
                <a:r>
                  <a:rPr lang="en-US" altLang="zh-CN" sz="1800" dirty="0"/>
                  <a:t>, then: </a:t>
                </a:r>
                <a:endParaRPr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𝔼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∈[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𝕀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̃"/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  <m:t>𝑷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&lt;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∈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,∃ 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≤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altLang="zh-CN" dirty="0"/>
              </a:p>
              <a:p>
                <a:r>
                  <a:rPr lang="en-US" altLang="zh-CN" sz="18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CN" sz="16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sz="16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  <m:d>
                      <m:d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𝕀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,∃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altLang="zh-CN" sz="1800" dirty="0"/>
                  <a:t> There is a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CN" dirty="0"/>
                  <a:t> </a:t>
                </a:r>
                <a:r>
                  <a:rPr lang="en-US" altLang="zh-CN" sz="1800" dirty="0"/>
                  <a:t>such that </a:t>
                </a:r>
                <a:endParaRPr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𝑷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altLang="zh-C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B63755-0EE4-C550-38EA-299698DEC0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7" y="3532744"/>
                <a:ext cx="10653579" cy="2920258"/>
              </a:xfrm>
              <a:blipFill>
                <a:blip r:embed="rId7"/>
                <a:stretch>
                  <a:fillRect l="-572" t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D372B-52D5-1F3C-11EB-627D8677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6DFEC-F77E-4542-8FB0-9B4F4F981319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0B2C7-2A54-7656-CF78-3055F4AE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159A-0ABD-78D4-EA67-E12EBBA3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F6DBEA-8F84-3E2E-10DB-3D0873289A3D}"/>
                  </a:ext>
                </a:extLst>
              </p:cNvPr>
              <p:cNvSpPr txBox="1"/>
              <p:nvPr/>
            </p:nvSpPr>
            <p:spPr>
              <a:xfrm>
                <a:off x="612647" y="1680898"/>
                <a:ext cx="3931013" cy="78066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∈[0,1]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is a “</a:t>
                </a:r>
                <a:r>
                  <a:rPr lang="en-US" b="1" dirty="0"/>
                  <a:t>non-Boolean predictor</a:t>
                </a:r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2E143-3817-F0C8-E32E-DFC90464E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7" y="1680898"/>
                <a:ext cx="3931013" cy="780663"/>
              </a:xfrm>
              <a:prstGeom prst="rect">
                <a:avLst/>
              </a:prstGeom>
              <a:blipFill>
                <a:blip r:embed="rId8"/>
                <a:stretch>
                  <a:fillRect t="-1538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4690B0-9147-92E3-8353-CDCEC38B7052}"/>
                  </a:ext>
                </a:extLst>
              </p:cNvPr>
              <p:cNvSpPr txBox="1"/>
              <p:nvPr/>
            </p:nvSpPr>
            <p:spPr>
              <a:xfrm>
                <a:off x="913356" y="2656938"/>
                <a:ext cx="3000245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79423-4D28-3F03-0952-88B39A2E9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56" y="2656938"/>
                <a:ext cx="3000245" cy="612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Right 8">
            <a:extLst>
              <a:ext uri="{FF2B5EF4-FFF2-40B4-BE49-F238E27FC236}">
                <a16:creationId xmlns:a16="http://schemas.microsoft.com/office/drawing/2014/main" id="{CF7EA33A-ED62-EF2F-8E2B-DAFE9847DA95}"/>
              </a:ext>
            </a:extLst>
          </p:cNvPr>
          <p:cNvSpPr/>
          <p:nvPr/>
        </p:nvSpPr>
        <p:spPr>
          <a:xfrm>
            <a:off x="5196870" y="2377709"/>
            <a:ext cx="742566" cy="5584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A050A6-3798-0760-D4D3-81F5B5B85CF5}"/>
                  </a:ext>
                </a:extLst>
              </p:cNvPr>
              <p:cNvSpPr txBox="1"/>
              <p:nvPr/>
            </p:nvSpPr>
            <p:spPr>
              <a:xfrm>
                <a:off x="6096000" y="1992256"/>
                <a:ext cx="4606776" cy="1060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b="0" dirty="0"/>
                  <a:t>A list of circuits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800" b="0" dirty="0"/>
                  <a:t> such that if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1800" b="0" dirty="0"/>
                  <a:t> is an</a:t>
                </a:r>
                <a:r>
                  <a:rPr lang="en-US" sz="1800" b="0" baseline="0" dirty="0"/>
                  <a:t> </a:t>
                </a:r>
                <a14:m>
                  <m:oMath xmlns:m="http://schemas.openxmlformats.org/officeDocument/2006/math">
                    <m:r>
                      <a:rPr lang="en-US" sz="1800" b="0" i="1" baseline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1800" b="0" dirty="0"/>
                  <a:t>-distinguisher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r>
                  <a:rPr lang="en-US" sz="1800" b="0" dirty="0"/>
                  <a:t>,</a:t>
                </a:r>
                <a:r>
                  <a:rPr lang="en-US" sz="1800" b="0" baseline="0" dirty="0"/>
                  <a:t> one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baseline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baseline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0" b="0" dirty="0"/>
                  <a:t> is 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den>
                        </m:f>
                      </m:e>
                    </m:d>
                  </m:oMath>
                </a14:m>
                <a:r>
                  <a:rPr lang="en-US" sz="1800" b="0" dirty="0"/>
                  <a:t>-predictor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A050A6-3798-0760-D4D3-81F5B5B85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992256"/>
                <a:ext cx="4606776" cy="1060868"/>
              </a:xfrm>
              <a:prstGeom prst="rect">
                <a:avLst/>
              </a:prstGeom>
              <a:blipFill>
                <a:blip r:embed="rId10"/>
                <a:stretch>
                  <a:fillRect l="-2910" t="-3448" b="-5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hought Bubble: Cloud 12">
                <a:extLst>
                  <a:ext uri="{FF2B5EF4-FFF2-40B4-BE49-F238E27FC236}">
                    <a16:creationId xmlns:a16="http://schemas.microsoft.com/office/drawing/2014/main" id="{636521AC-52F3-ACE9-E845-3B629AE216C9}"/>
                  </a:ext>
                </a:extLst>
              </p:cNvPr>
              <p:cNvSpPr/>
              <p:nvPr/>
            </p:nvSpPr>
            <p:spPr>
              <a:xfrm>
                <a:off x="3209832" y="4066366"/>
                <a:ext cx="4455399" cy="1132258"/>
              </a:xfrm>
              <a:prstGeom prst="cloudCallout">
                <a:avLst>
                  <a:gd name="adj1" fmla="val -57636"/>
                  <a:gd name="adj2" fmla="val 5326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CN" sz="16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sz="16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is a valid list of predictors</a:t>
                </a:r>
              </a:p>
            </p:txBody>
          </p:sp>
        </mc:Choice>
        <mc:Fallback xmlns="">
          <p:sp>
            <p:nvSpPr>
              <p:cNvPr id="13" name="Thought Bubble: Cloud 12">
                <a:extLst>
                  <a:ext uri="{FF2B5EF4-FFF2-40B4-BE49-F238E27FC236}">
                    <a16:creationId xmlns:a16="http://schemas.microsoft.com/office/drawing/2014/main" id="{636521AC-52F3-ACE9-E845-3B629AE216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832" y="4066366"/>
                <a:ext cx="4455399" cy="1132258"/>
              </a:xfrm>
              <a:prstGeom prst="cloudCallout">
                <a:avLst>
                  <a:gd name="adj1" fmla="val -57636"/>
                  <a:gd name="adj2" fmla="val 53260"/>
                </a:avLst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The Definite Integral Practice Problems Online | Brilliant">
            <a:extLst>
              <a:ext uri="{FF2B5EF4-FFF2-40B4-BE49-F238E27FC236}">
                <a16:creationId xmlns:a16="http://schemas.microsoft.com/office/drawing/2014/main" id="{EA9A22A0-F73C-5A5B-6EF3-74EB801A0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573" y="3921894"/>
            <a:ext cx="1792860" cy="179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3203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E8296-EA49-DC18-8C92-907F1DB9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2FC5F2-7B04-65C4-CE9B-6549E4365C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Unconditional D2P Beyond </a:t>
                </a:r>
                <a:r>
                  <a:rPr lang="en-US" b="1" dirty="0"/>
                  <a:t>ROBP</a:t>
                </a:r>
                <a:r>
                  <a:rPr lang="en-US" dirty="0"/>
                  <a:t>s: when prefix-CAPP is easy!</a:t>
                </a:r>
              </a:p>
              <a:p>
                <a:pPr lvl="1"/>
                <a:r>
                  <a:rPr lang="en-US" dirty="0"/>
                  <a:t>Applications to </a:t>
                </a:r>
                <a:r>
                  <a:rPr lang="en-US" b="1" dirty="0"/>
                  <a:t>NL</a:t>
                </a:r>
                <a:r>
                  <a:rPr lang="en-US" dirty="0"/>
                  <a:t> vs </a:t>
                </a:r>
                <a:r>
                  <a:rPr lang="en-US" b="1" dirty="0"/>
                  <a:t>UL </a:t>
                </a:r>
                <a:r>
                  <a:rPr lang="en-US" dirty="0"/>
                  <a:t>and </a:t>
                </a:r>
                <a:r>
                  <a:rPr lang="en-US" b="1" dirty="0"/>
                  <a:t>C</a:t>
                </a:r>
                <a:r>
                  <a:rPr lang="en-US" dirty="0"/>
                  <a:t>atalytic </a:t>
                </a:r>
                <a:r>
                  <a:rPr lang="en-US" b="1" dirty="0" err="1"/>
                  <a:t>L</a:t>
                </a:r>
                <a:r>
                  <a:rPr lang="en-US" dirty="0" err="1"/>
                  <a:t>ogspace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General theory of D2P, certified </a:t>
                </a:r>
                <a:r>
                  <a:rPr lang="en-US" dirty="0" err="1"/>
                  <a:t>derandomization</a:t>
                </a:r>
                <a:r>
                  <a:rPr lang="en-US" dirty="0"/>
                  <a:t>, and </a:t>
                </a:r>
                <a:r>
                  <a:rPr lang="en-US" dirty="0" err="1"/>
                  <a:t>derandomization</a:t>
                </a:r>
                <a:endParaRPr lang="en-US" dirty="0"/>
              </a:p>
              <a:p>
                <a:pPr lvl="1"/>
                <a:r>
                  <a:rPr lang="en-US" dirty="0"/>
                  <a:t>Structural characterization of partial notions of </a:t>
                </a:r>
                <a:r>
                  <a:rPr lang="en-US" dirty="0" err="1"/>
                  <a:t>derandomization</a:t>
                </a:r>
                <a:endParaRPr lang="en-US" dirty="0"/>
              </a:p>
              <a:p>
                <a:pPr lvl="1"/>
                <a:r>
                  <a:rPr lang="en-US" dirty="0"/>
                  <a:t>For instance, a weak form of certified </a:t>
                </a:r>
                <a:r>
                  <a:rPr lang="en-US" dirty="0" err="1"/>
                  <a:t>derandomization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dirty="0"/>
                  <a:t> </a:t>
                </a:r>
                <a:r>
                  <a:rPr lang="en-US" altLang="zh-CN" b="1" dirty="0"/>
                  <a:t>pr</a:t>
                </a:r>
                <a:r>
                  <a:rPr lang="en-US" b="1" dirty="0"/>
                  <a:t>BPP </a:t>
                </a:r>
                <a:r>
                  <a:rPr lang="en-US" dirty="0"/>
                  <a:t>= </a:t>
                </a:r>
                <a:r>
                  <a:rPr lang="en-US" b="1" dirty="0" err="1"/>
                  <a:t>prZPP</a:t>
                </a:r>
                <a:endParaRPr lang="en-US" b="1" dirty="0"/>
              </a:p>
              <a:p>
                <a:pPr lvl="1"/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New proof of classical results,</a:t>
                </a:r>
                <a:r>
                  <a:rPr lang="zh-CN" altLang="en-US" dirty="0"/>
                  <a:t> </a:t>
                </a:r>
                <a:r>
                  <a:rPr lang="en-US" altLang="zh-CN" dirty="0"/>
                  <a:t>e.g.,</a:t>
                </a:r>
                <a:r>
                  <a:rPr lang="zh-CN" altLang="en-US" dirty="0"/>
                  <a:t> </a:t>
                </a:r>
                <a:r>
                  <a:rPr lang="en-US" altLang="zh-CN" b="1" dirty="0"/>
                  <a:t>MA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⊆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1" dirty="0"/>
                  <a:t>P </a:t>
                </a:r>
                <a:r>
                  <a:rPr lang="en-US" dirty="0"/>
                  <a:t>and </a:t>
                </a:r>
                <a:r>
                  <a:rPr lang="en-US" b="1" dirty="0"/>
                  <a:t>R</a:t>
                </a:r>
                <a:r>
                  <a:rPr lang="en-US" altLang="zh-CN" b="1" dirty="0"/>
                  <a:t>P </a:t>
                </a:r>
                <a:r>
                  <a:rPr lang="en-US" altLang="zh-CN" dirty="0"/>
                  <a:t>= </a:t>
                </a:r>
                <a:r>
                  <a:rPr lang="en-US" altLang="zh-CN" b="1" dirty="0"/>
                  <a:t>P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:r>
                  <a:rPr lang="en-US" altLang="zh-CN" b="1" dirty="0"/>
                  <a:t>BPP </a:t>
                </a:r>
                <a:r>
                  <a:rPr lang="en-US" altLang="zh-CN" dirty="0"/>
                  <a:t>= </a:t>
                </a:r>
                <a:r>
                  <a:rPr lang="en-US" altLang="zh-CN" b="1" dirty="0"/>
                  <a:t>P</a:t>
                </a:r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>
                  <a:buNone/>
                </a:pPr>
                <a:r>
                  <a:rPr lang="en-US" dirty="0"/>
                  <a:t>……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2FC5F2-7B04-65C4-CE9B-6549E4365C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D3BF-C40A-3C9C-2243-05DC7DB4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B24F-BFE9-4D84-8BD6-24E7DFFE04A9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41BA0-A120-BFAE-EB9E-DC4486BFC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4867A-2C16-DED4-EBB4-9F92311F0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8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77C80-6FA1-F5C7-350C-D6241DAE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Questions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D7F179-2876-21E8-EBDC-5A3A6A82C6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More examples of </a:t>
                </a:r>
                <a:r>
                  <a:rPr lang="en-US" b="1" dirty="0"/>
                  <a:t>unconditional D2P transformation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Any other consequences from the proof of D2P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dirty="0" err="1"/>
                  <a:t>prBPP</a:t>
                </a:r>
                <a:r>
                  <a:rPr lang="en-US" b="1" dirty="0"/>
                  <a:t> </a:t>
                </a:r>
                <a:r>
                  <a:rPr lang="en-US" dirty="0"/>
                  <a:t>= </a:t>
                </a:r>
                <a:r>
                  <a:rPr lang="en-US" b="1" dirty="0" err="1"/>
                  <a:t>prP</a:t>
                </a:r>
                <a:endParaRPr lang="en-US" b="1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Further study of </a:t>
                </a:r>
                <a:r>
                  <a:rPr lang="en-US" b="1" dirty="0"/>
                  <a:t>certified </a:t>
                </a:r>
                <a:r>
                  <a:rPr lang="en-US" b="1" dirty="0" err="1"/>
                  <a:t>derandomization</a:t>
                </a:r>
                <a:r>
                  <a:rPr lang="en-US" b="1" dirty="0"/>
                  <a:t> </a:t>
                </a:r>
                <a:r>
                  <a:rPr lang="en-US" dirty="0"/>
                  <a:t>and its structural characterization</a:t>
                </a:r>
                <a:endParaRPr lang="en-US" b="1" dirty="0"/>
              </a:p>
              <a:p>
                <a:pPr marL="457200" indent="-457200">
                  <a:buFont typeface="+mj-lt"/>
                  <a:buAutoNum type="arabicPeriod"/>
                </a:pPr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D7F179-2876-21E8-EBDC-5A3A6A82C6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72" t="-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BFD3F-1621-F9DF-977D-3548EC380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C4C9-14E8-4B7B-A976-341AD6492521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E7210-1989-DE45-DD88-213AFF92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333AB-E8C9-0269-05C1-091E9B79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442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D4465EF-2B67-D14E-922B-EC659C351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FB58430-7C4D-06E0-3115-A8125738219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D2P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Derandomization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67A725C-1C81-3043-54EF-422A4AFB17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l="-1774" t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2A06D-30C3-77E1-14D1-2CE2FD72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259" y="3115825"/>
            <a:ext cx="5558830" cy="56491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[GW00]: Construct </a:t>
            </a:r>
            <a:r>
              <a:rPr lang="en-US" altLang="zh-CN" b="1" dirty="0"/>
              <a:t>column by column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215CA-AA2E-0FD9-4CEE-6C9091CF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14B2-DCE5-42A6-B6E6-2D2412D196BF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1D7B1-67E1-0DCF-5A95-9169AF12B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0EF24-ED65-CF3C-465F-1DE9547C4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73E33C0-6557-4FF3-157D-F029A9E8D8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2648" y="1715532"/>
                <a:ext cx="10182182" cy="92333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2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b="1" dirty="0"/>
                  <a:t>Input</a:t>
                </a:r>
                <a:r>
                  <a:rPr lang="en-US" sz="1800" dirty="0"/>
                  <a:t>: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1800" i="1" smtClean="0">
                        <a:latin typeface="Cambria Math" panose="02040503050406030204" pitchFamily="18" charset="0"/>
                      </a:rPr>
                      <m:t> :</m:t>
                    </m:r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1800" i="1" smtClean="0">
                        <a:latin typeface="Cambria Math" panose="02040503050406030204" pitchFamily="18" charset="0"/>
                      </a:rPr>
                      <m:t>→{0,1}</m:t>
                    </m:r>
                  </m:oMath>
                </a14:m>
                <a:r>
                  <a:rPr lang="en-US" sz="1800" dirty="0"/>
                  <a:t> and an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1800" dirty="0"/>
                  <a:t>-distinguisher to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1800" dirty="0"/>
                  <a:t>-predictor transformation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800" dirty="0"/>
                  <a:t> of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1800" dirty="0"/>
                  <a:t> </a:t>
                </a:r>
              </a:p>
              <a:p>
                <a:pPr marL="0" indent="0">
                  <a:buNone/>
                </a:pPr>
                <a:r>
                  <a:rPr lang="en-US" sz="1800" b="1" dirty="0"/>
                  <a:t>Goal</a:t>
                </a:r>
                <a:r>
                  <a:rPr lang="en-US" sz="1800" dirty="0"/>
                  <a:t>:  Estimate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  <m:t>𝒰</m:t>
                                    </m:r>
                                  </m:e>
                                  <m:sub>
                                    <m: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1800" dirty="0"/>
                  <a:t> up to an error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𝜀</m:t>
                    </m:r>
                    <m:r>
                      <m:rPr>
                        <m:nor/>
                      </m:rPr>
                      <a:rPr lang="en-US" sz="1800" dirty="0"/>
                      <m:t> </m:t>
                    </m:r>
                    <m:r>
                      <m:rPr>
                        <m:nor/>
                      </m:rPr>
                      <a:rPr lang="en-US" sz="1800" dirty="0"/>
                      <m:t>in</m:t>
                    </m:r>
                    <m:r>
                      <m:rPr>
                        <m:nor/>
                      </m:rPr>
                      <a:rPr lang="en-US" sz="1800" dirty="0"/>
                      <m:t> </m:t>
                    </m:r>
                    <m:r>
                      <m:rPr>
                        <m:nor/>
                      </m:rPr>
                      <a:rPr lang="en-US" sz="1800" dirty="0"/>
                      <m:t>time</m:t>
                    </m:r>
                    <m:r>
                      <m:rPr>
                        <m:nor/>
                      </m:rPr>
                      <a:rPr lang="en-US" sz="1800" dirty="0"/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𝑝𝑜𝑙𝑦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73E33C0-6557-4FF3-157D-F029A9E8D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1715532"/>
                <a:ext cx="10182182" cy="923330"/>
              </a:xfrm>
              <a:prstGeom prst="rect">
                <a:avLst/>
              </a:prstGeom>
              <a:blipFill>
                <a:blip r:embed="rId7"/>
                <a:stretch>
                  <a:fillRect l="-478" b="-1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AA95EFA-B051-7CC4-9938-B4C7EF6B8E3F}"/>
                  </a:ext>
                </a:extLst>
              </p:cNvPr>
              <p:cNvSpPr txBox="1"/>
              <p:nvPr/>
            </p:nvSpPr>
            <p:spPr>
              <a:xfrm>
                <a:off x="7288538" y="3420653"/>
                <a:ext cx="33925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Not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-predictable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22518C-3D91-234F-8363-535BEE9D3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538" y="3420653"/>
                <a:ext cx="3392568" cy="369332"/>
              </a:xfrm>
              <a:prstGeom prst="rect">
                <a:avLst/>
              </a:prstGeom>
              <a:blipFill>
                <a:blip r:embed="rId8"/>
                <a:stretch>
                  <a:fillRect l="-18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Down 8">
            <a:extLst>
              <a:ext uri="{FF2B5EF4-FFF2-40B4-BE49-F238E27FC236}">
                <a16:creationId xmlns:a16="http://schemas.microsoft.com/office/drawing/2014/main" id="{D81017B6-9AC0-005F-7726-758F8DA3C333}"/>
              </a:ext>
            </a:extLst>
          </p:cNvPr>
          <p:cNvSpPr/>
          <p:nvPr/>
        </p:nvSpPr>
        <p:spPr>
          <a:xfrm>
            <a:off x="8646594" y="3845462"/>
            <a:ext cx="681197" cy="12092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034768-ED1C-416B-3719-C01EE4A26BEC}"/>
                  </a:ext>
                </a:extLst>
              </p:cNvPr>
              <p:cNvSpPr txBox="1"/>
              <p:nvPr/>
            </p:nvSpPr>
            <p:spPr>
              <a:xfrm>
                <a:off x="7288538" y="5103556"/>
                <a:ext cx="33925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Not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-distinguishable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B66F62-6815-8C26-8BF5-DB997098CD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538" y="5103556"/>
                <a:ext cx="3392568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4C4C1C1-A859-AD47-7D16-7BE17652B38C}"/>
              </a:ext>
            </a:extLst>
          </p:cNvPr>
          <p:cNvSpPr txBox="1"/>
          <p:nvPr/>
        </p:nvSpPr>
        <p:spPr>
          <a:xfrm>
            <a:off x="9244976" y="4157706"/>
            <a:ext cx="2423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Correctness of D2P transformation</a:t>
            </a:r>
          </a:p>
        </p:txBody>
      </p:sp>
      <p:pic>
        <p:nvPicPr>
          <p:cNvPr id="12" name="Graphic 11" descr="Lights On with solid fill">
            <a:extLst>
              <a:ext uri="{FF2B5EF4-FFF2-40B4-BE49-F238E27FC236}">
                <a16:creationId xmlns:a16="http://schemas.microsoft.com/office/drawing/2014/main" id="{FE292F24-7FE7-0C0E-5D4E-1B14E800C08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2648" y="2951534"/>
            <a:ext cx="743611" cy="743611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CA1785CF-CC14-0E83-E9FD-ABD68B653127}"/>
              </a:ext>
            </a:extLst>
          </p:cNvPr>
          <p:cNvGrpSpPr/>
          <p:nvPr/>
        </p:nvGrpSpPr>
        <p:grpSpPr>
          <a:xfrm>
            <a:off x="2205810" y="3717146"/>
            <a:ext cx="1601449" cy="1356927"/>
            <a:chOff x="2185027" y="3371205"/>
            <a:chExt cx="1601449" cy="12780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2B2B092A-7EA6-0A0E-FA13-D8BC7E201D38}"/>
                    </a:ext>
                  </a:extLst>
                </p:cNvPr>
                <p:cNvSpPr/>
                <p:nvPr/>
              </p:nvSpPr>
              <p:spPr>
                <a:xfrm>
                  <a:off x="2185027" y="3371205"/>
                  <a:ext cx="1601449" cy="1278012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bSup>
                      </m:oMath>
                    </m:oMathPara>
                  </a14:m>
                  <a:endParaRPr lang="en-US" b="0" dirty="0"/>
                </a:p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d>
                          </m:sup>
                        </m:sSubSup>
                      </m:oMath>
                    </m:oMathPara>
                  </a14:m>
                  <a:endParaRPr lang="en-US" b="0" dirty="0"/>
                </a:p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b="0" dirty="0"/>
                </a:p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ℓ</m:t>
                                </m:r>
                              </m:e>
                            </m:d>
                          </m:sup>
                        </m:sSub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762D529-9FEA-6AC1-8963-255D1B69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5027" y="3371205"/>
                  <a:ext cx="1601449" cy="1278012"/>
                </a:xfrm>
                <a:prstGeom prst="rect">
                  <a:avLst/>
                </a:prstGeom>
                <a:blipFill>
                  <a:blip r:embed="rId12"/>
                  <a:stretch>
                    <a:fillRect b="-312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9492AF3-B527-5D78-6BA2-1EBB8A1959F1}"/>
                </a:ext>
              </a:extLst>
            </p:cNvPr>
            <p:cNvCxnSpPr/>
            <p:nvPr/>
          </p:nvCxnSpPr>
          <p:spPr>
            <a:xfrm flipH="1">
              <a:off x="2258385" y="3608186"/>
              <a:ext cx="5155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CAD4C95-AD9B-2B65-E41E-075F936F106A}"/>
                </a:ext>
              </a:extLst>
            </p:cNvPr>
            <p:cNvCxnSpPr/>
            <p:nvPr/>
          </p:nvCxnSpPr>
          <p:spPr>
            <a:xfrm flipH="1">
              <a:off x="2258385" y="3895598"/>
              <a:ext cx="5155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788422C-A58C-356D-AE1B-2ED19F889A52}"/>
                </a:ext>
              </a:extLst>
            </p:cNvPr>
            <p:cNvCxnSpPr/>
            <p:nvPr/>
          </p:nvCxnSpPr>
          <p:spPr>
            <a:xfrm flipH="1">
              <a:off x="2258385" y="4465308"/>
              <a:ext cx="5155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94B847B-DE08-2626-4D62-D49D0AE79374}"/>
                </a:ext>
              </a:extLst>
            </p:cNvPr>
            <p:cNvCxnSpPr>
              <a:cxnSpLocks/>
            </p:cNvCxnSpPr>
            <p:nvPr/>
          </p:nvCxnSpPr>
          <p:spPr>
            <a:xfrm>
              <a:off x="3164047" y="3608186"/>
              <a:ext cx="2395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725A8F9-41BF-A297-D28D-7353AB171C87}"/>
                </a:ext>
              </a:extLst>
            </p:cNvPr>
            <p:cNvCxnSpPr>
              <a:cxnSpLocks/>
            </p:cNvCxnSpPr>
            <p:nvPr/>
          </p:nvCxnSpPr>
          <p:spPr>
            <a:xfrm>
              <a:off x="3164047" y="3895598"/>
              <a:ext cx="2395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B99A6F0B-0801-662F-3915-8FB1D8E5380D}"/>
                </a:ext>
              </a:extLst>
            </p:cNvPr>
            <p:cNvCxnSpPr>
              <a:cxnSpLocks/>
            </p:cNvCxnSpPr>
            <p:nvPr/>
          </p:nvCxnSpPr>
          <p:spPr>
            <a:xfrm>
              <a:off x="3164047" y="4465308"/>
              <a:ext cx="2395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94D21B7-8185-9DC1-E771-8BB88F72DC8F}"/>
                  </a:ext>
                </a:extLst>
              </p:cNvPr>
              <p:cNvSpPr txBox="1"/>
              <p:nvPr/>
            </p:nvSpPr>
            <p:spPr>
              <a:xfrm>
                <a:off x="1317105" y="4152140"/>
                <a:ext cx="888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82D5086-4CCA-DE80-00B0-9DEBDFFC8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105" y="4152140"/>
                <a:ext cx="888705" cy="369332"/>
              </a:xfrm>
              <a:prstGeom prst="rect">
                <a:avLst/>
              </a:prstGeom>
              <a:blipFill>
                <a:blip r:embed="rId1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7C0AA17-B8ED-0D8E-18E0-B7CDEABA9E39}"/>
              </a:ext>
            </a:extLst>
          </p:cNvPr>
          <p:cNvCxnSpPr>
            <a:cxnSpLocks/>
          </p:cNvCxnSpPr>
          <p:nvPr/>
        </p:nvCxnSpPr>
        <p:spPr>
          <a:xfrm>
            <a:off x="3516451" y="3908245"/>
            <a:ext cx="0" cy="10012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45436B-6073-5008-A3DF-BCA239EE77A3}"/>
                  </a:ext>
                </a:extLst>
              </p:cNvPr>
              <p:cNvSpPr txBox="1"/>
              <p:nvPr/>
            </p:nvSpPr>
            <p:spPr>
              <a:xfrm>
                <a:off x="612648" y="5168914"/>
                <a:ext cx="6677405" cy="13601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For each predictor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that aims to predict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bit: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ℓ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/>
                  <a:t> is its prediction to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bit</a:t>
                </a:r>
              </a:p>
              <a:p>
                <a:endParaRPr lang="en-US" dirty="0"/>
              </a:p>
              <a:p>
                <a:r>
                  <a:rPr lang="en-US" dirty="0"/>
                  <a:t>It suffices to construct a column </a:t>
                </a:r>
                <a:r>
                  <a:rPr lang="en-US" b="1" dirty="0"/>
                  <a:t>against all predictors</a:t>
                </a:r>
                <a:r>
                  <a:rPr lang="en-US" dirty="0"/>
                  <a:t>!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45436B-6073-5008-A3DF-BCA239EE7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5168914"/>
                <a:ext cx="6677405" cy="1360181"/>
              </a:xfrm>
              <a:prstGeom prst="rect">
                <a:avLst/>
              </a:prstGeom>
              <a:blipFill>
                <a:blip r:embed="rId14"/>
                <a:stretch>
                  <a:fillRect l="-822" t="-2691" b="-6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3147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5672-93F1-80B2-DF38-936F1B69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6459-5303-496C-67C8-E443469ED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Q</a:t>
            </a:r>
            <a:r>
              <a:rPr lang="en-US" sz="2400" b="1" baseline="-25000" dirty="0"/>
              <a:t>1</a:t>
            </a:r>
            <a:r>
              <a:rPr lang="en-US" dirty="0"/>
              <a:t>: Can we obtain </a:t>
            </a:r>
            <a:r>
              <a:rPr lang="en-US" b="1" dirty="0"/>
              <a:t>deterministic </a:t>
            </a:r>
            <a:r>
              <a:rPr lang="en-US" dirty="0"/>
              <a:t>transformation from distinguishers to predictor beyond </a:t>
            </a:r>
            <a:r>
              <a:rPr lang="en-US" b="1" dirty="0"/>
              <a:t>ROBPs</a:t>
            </a:r>
            <a:r>
              <a:rPr lang="en-US" dirty="0"/>
              <a:t>, e.g., for general circuits, possibly under assumptions.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Q</a:t>
            </a:r>
            <a:r>
              <a:rPr lang="en-US" sz="2400" b="1" baseline="-25000" dirty="0"/>
              <a:t>2</a:t>
            </a:r>
            <a:r>
              <a:rPr lang="en-US" dirty="0"/>
              <a:t>: What is the </a:t>
            </a:r>
            <a:r>
              <a:rPr lang="en-US" i="1" dirty="0"/>
              <a:t>relative strength </a:t>
            </a:r>
            <a:r>
              <a:rPr lang="en-US" dirty="0"/>
              <a:t>of </a:t>
            </a:r>
            <a:r>
              <a:rPr lang="en-US" b="1" dirty="0" err="1"/>
              <a:t>derandomization</a:t>
            </a:r>
            <a:r>
              <a:rPr lang="en-US" dirty="0"/>
              <a:t>, </a:t>
            </a:r>
            <a:r>
              <a:rPr lang="en-US" b="1" dirty="0"/>
              <a:t>certified </a:t>
            </a:r>
            <a:r>
              <a:rPr lang="en-US" b="1" dirty="0" err="1"/>
              <a:t>derandomization</a:t>
            </a:r>
            <a:r>
              <a:rPr lang="en-US" dirty="0"/>
              <a:t>, and </a:t>
            </a:r>
            <a:r>
              <a:rPr lang="en-US" b="1" dirty="0"/>
              <a:t>distinguisher-to-predictor</a:t>
            </a:r>
            <a:r>
              <a:rPr lang="en-US" dirty="0"/>
              <a:t> transformation?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7CCD1-BAE1-7AD1-7F88-19A43236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D8A-D708-446D-8F3D-3EC67E199061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81B8E-1CB9-A34E-8481-A35E8A920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2D56D-53EC-730F-15E3-B3A98225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069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697DFE0-F197-1C5D-FD59-8E3E2FAAA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441BD-2864-6145-4D44-06EDFFE8B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3FB33-ADA5-FD7C-86AE-5E1C54C10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Q</a:t>
            </a:r>
            <a:r>
              <a:rPr lang="en-US" sz="2400" b="1" baseline="-25000" dirty="0"/>
              <a:t>1</a:t>
            </a:r>
            <a:r>
              <a:rPr lang="en-US" dirty="0"/>
              <a:t>: Can we obtain </a:t>
            </a:r>
            <a:r>
              <a:rPr lang="en-US" b="1" dirty="0"/>
              <a:t>deterministic </a:t>
            </a:r>
            <a:r>
              <a:rPr lang="en-US" dirty="0"/>
              <a:t>transformation from distinguishers to predictor beyond </a:t>
            </a:r>
            <a:r>
              <a:rPr lang="en-US" b="1" dirty="0"/>
              <a:t>ROBPs</a:t>
            </a:r>
            <a:r>
              <a:rPr lang="en-US" dirty="0"/>
              <a:t>, e.g., for general circuits, possibly under assumptions. </a:t>
            </a:r>
          </a:p>
          <a:p>
            <a:pPr lvl="1"/>
            <a:r>
              <a:rPr lang="en-US" b="1" dirty="0"/>
              <a:t>YES! </a:t>
            </a:r>
            <a:r>
              <a:rPr lang="en-US" dirty="0"/>
              <a:t>Indeed, D2P is </a:t>
            </a:r>
            <a:r>
              <a:rPr lang="en-US" b="1" dirty="0"/>
              <a:t>equivalent </a:t>
            </a:r>
            <a:r>
              <a:rPr lang="en-US" dirty="0"/>
              <a:t>to </a:t>
            </a:r>
            <a:r>
              <a:rPr lang="en-US" dirty="0" err="1"/>
              <a:t>derandomization</a:t>
            </a:r>
            <a:endParaRPr lang="en-US" dirty="0"/>
          </a:p>
          <a:p>
            <a:pPr lvl="1"/>
            <a:r>
              <a:rPr lang="en-US" b="1" dirty="0"/>
              <a:t>Unconditional</a:t>
            </a:r>
            <a:r>
              <a:rPr lang="en-US" dirty="0"/>
              <a:t> D2P beyond ROBPs, with application on </a:t>
            </a:r>
            <a:r>
              <a:rPr lang="en-US" b="1" dirty="0"/>
              <a:t>NL</a:t>
            </a:r>
            <a:r>
              <a:rPr lang="en-US" dirty="0"/>
              <a:t> vs </a:t>
            </a:r>
            <a:r>
              <a:rPr lang="en-US" b="1" dirty="0"/>
              <a:t>UL </a:t>
            </a:r>
            <a:r>
              <a:rPr lang="en-US" dirty="0"/>
              <a:t>and catalytic computation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Q</a:t>
            </a:r>
            <a:r>
              <a:rPr lang="en-US" sz="2400" b="1" baseline="-25000" dirty="0"/>
              <a:t>2</a:t>
            </a:r>
            <a:r>
              <a:rPr lang="en-US" dirty="0"/>
              <a:t>: What is the </a:t>
            </a:r>
            <a:r>
              <a:rPr lang="en-US" i="1" dirty="0"/>
              <a:t>relative strength </a:t>
            </a:r>
            <a:r>
              <a:rPr lang="en-US" dirty="0"/>
              <a:t>of </a:t>
            </a:r>
            <a:r>
              <a:rPr lang="en-US" b="1" dirty="0" err="1"/>
              <a:t>derandomization</a:t>
            </a:r>
            <a:r>
              <a:rPr lang="en-US" dirty="0"/>
              <a:t>, </a:t>
            </a:r>
            <a:r>
              <a:rPr lang="en-US" b="1" dirty="0"/>
              <a:t>certified </a:t>
            </a:r>
            <a:r>
              <a:rPr lang="en-US" b="1" dirty="0" err="1"/>
              <a:t>derandomization</a:t>
            </a:r>
            <a:r>
              <a:rPr lang="en-US" dirty="0"/>
              <a:t>, and </a:t>
            </a:r>
            <a:r>
              <a:rPr lang="en-US" b="1" dirty="0"/>
              <a:t>distinguisher-to-predictor</a:t>
            </a:r>
            <a:r>
              <a:rPr lang="en-US" dirty="0"/>
              <a:t> transformation?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8A03D-9091-D8C2-7B58-A3DD410E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D8A-D708-446D-8F3D-3EC67E199061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C044-2C1E-9E0E-4FA5-68EDC644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30BE6-E139-3DE2-6E31-25552F0BF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F6E427-0CF5-C08B-E529-E8EFE5F56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139" y="4784792"/>
            <a:ext cx="5276260" cy="166820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089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67C6829-4543-6CF2-C657-A7AD09F4F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7502-FD74-2814-A3E4-4BE08E483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597" y="1142694"/>
            <a:ext cx="4433126" cy="2621154"/>
          </a:xfrm>
        </p:spPr>
        <p:txBody>
          <a:bodyPr>
            <a:normAutofit/>
          </a:bodyPr>
          <a:lstStyle/>
          <a:p>
            <a:r>
              <a:rPr lang="en-US" sz="4400" dirty="0"/>
              <a:t>Distinguishing</a:t>
            </a:r>
            <a:br>
              <a:rPr lang="en-US" sz="4400" dirty="0"/>
            </a:br>
            <a:r>
              <a:rPr lang="en-US" sz="4400" dirty="0"/>
              <a:t>Predicting</a:t>
            </a:r>
            <a:br>
              <a:rPr lang="en-US" sz="4400" dirty="0"/>
            </a:br>
            <a:r>
              <a:rPr lang="en-US" sz="4400" dirty="0"/>
              <a:t>Certifying</a:t>
            </a:r>
            <a:endParaRPr lang="en-US" sz="3600" dirty="0">
              <a:solidFill>
                <a:schemeClr val="bg2">
                  <a:lumMod val="49000"/>
                </a:schemeClr>
              </a:solidFill>
            </a:endParaRPr>
          </a:p>
        </p:txBody>
      </p:sp>
      <p:sp>
        <p:nvSpPr>
          <p:cNvPr id="18" name="Arrow: Curved Left 17">
            <a:extLst>
              <a:ext uri="{FF2B5EF4-FFF2-40B4-BE49-F238E27FC236}">
                <a16:creationId xmlns:a16="http://schemas.microsoft.com/office/drawing/2014/main" id="{D5D43BBA-3CF9-51B0-09F1-9DED720152CD}"/>
              </a:ext>
            </a:extLst>
          </p:cNvPr>
          <p:cNvSpPr/>
          <p:nvPr/>
        </p:nvSpPr>
        <p:spPr>
          <a:xfrm>
            <a:off x="5965079" y="2123372"/>
            <a:ext cx="552322" cy="751220"/>
          </a:xfrm>
          <a:prstGeom prst="curved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F74D97-8263-4DB7-6D6C-0A23DF8945AA}"/>
              </a:ext>
            </a:extLst>
          </p:cNvPr>
          <p:cNvSpPr txBox="1"/>
          <p:nvPr/>
        </p:nvSpPr>
        <p:spPr>
          <a:xfrm>
            <a:off x="6713783" y="2313616"/>
            <a:ext cx="168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Yao’s Lemma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6E8B3BA-DBD9-1C9D-0B35-C7E9BBA67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7441" y="4352741"/>
            <a:ext cx="7355275" cy="1013893"/>
          </a:xfrm>
        </p:spPr>
        <p:txBody>
          <a:bodyPr>
            <a:normAutofit/>
          </a:bodyPr>
          <a:lstStyle/>
          <a:p>
            <a:r>
              <a:rPr lang="en-US" sz="2400" b="1" dirty="0"/>
              <a:t>Deterministic </a:t>
            </a:r>
            <a:r>
              <a:rPr lang="en-US" sz="2400" dirty="0"/>
              <a:t>transformation from distinguishers to predictors beyond </a:t>
            </a:r>
            <a:r>
              <a:rPr lang="en-US" sz="2400" b="1" dirty="0"/>
              <a:t>ROBPs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1617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A5D00-B711-E846-3087-4690D788C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Yao's Lemma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8A40B2-7C49-B4F9-D73F-0510571198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vert="horz" lIns="91440" tIns="45720" rIns="91440" bIns="45720" rtlCol="0" anchor="t"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Pseudorandom Distribution: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r>
                  <a:rPr lang="en-US" sz="2400" dirty="0"/>
                  <a:t> supported over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Blum-</a:t>
                </a:r>
                <a:r>
                  <a:rPr lang="en-US" dirty="0" err="1"/>
                  <a:t>Micali</a:t>
                </a:r>
                <a:r>
                  <a:rPr lang="en-US" dirty="0"/>
                  <a:t> (Unpredictability): No feasible algorithm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-predicting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bit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&lt;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type m:val="skw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dirty="0"/>
              </a:p>
              <a:p>
                <a:pPr lvl="1"/>
                <a:r>
                  <a:rPr lang="en-US" dirty="0"/>
                  <a:t>Yao (Indistinguishability): No feasible algorithm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-distinguishing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𝒟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𝒰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∼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𝒟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∼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𝒰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(Adversary model: probabilistic polynomial-time algorithms or </a:t>
                </a:r>
                <a:r>
                  <a:rPr lang="en-US" b="1" dirty="0"/>
                  <a:t>circuits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8A40B2-7C49-B4F9-D73F-0510571198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858" t="-2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5DA63-3F9A-EF9F-A69F-384FC90F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52F-DF80-422C-AF9D-099B3B63094A}" type="datetime1">
              <a:rPr lang="en-US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3B298-E662-518B-E2AB-28A9ADD5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90E18-4C65-F2F3-4EE8-BBFC1C329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2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6C317D0-313A-9F3A-2736-D3EBAB227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207900"/>
              </p:ext>
            </p:extLst>
          </p:nvPr>
        </p:nvGraphicFramePr>
        <p:xfrm>
          <a:off x="612647" y="4818081"/>
          <a:ext cx="7764239" cy="807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4239">
                  <a:extLst>
                    <a:ext uri="{9D8B030D-6E8A-4147-A177-3AD203B41FA5}">
                      <a16:colId xmlns:a16="http://schemas.microsoft.com/office/drawing/2014/main" val="396344861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Yao’s Lemma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0296"/>
                  </a:ext>
                </a:extLst>
              </a:tr>
              <a:tr h="441295">
                <a:tc>
                  <a:txBody>
                    <a:bodyPr/>
                    <a:lstStyle/>
                    <a:p>
                      <a:r>
                        <a:rPr lang="en-US" dirty="0"/>
                        <a:t>A distribution is indistinguishable </a:t>
                      </a:r>
                      <a:r>
                        <a:rPr lang="en-US" i="1" dirty="0"/>
                        <a:t>if and only if </a:t>
                      </a:r>
                      <a:r>
                        <a:rPr lang="en-US" dirty="0"/>
                        <a:t>it is unpredictable.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44565"/>
                  </a:ext>
                </a:extLst>
              </a:tr>
            </a:tbl>
          </a:graphicData>
        </a:graphic>
      </p:graphicFrame>
      <p:pic>
        <p:nvPicPr>
          <p:cNvPr id="1026" name="Picture 2" descr="Andrew Yao 的图像结果">
            <a:extLst>
              <a:ext uri="{FF2B5EF4-FFF2-40B4-BE49-F238E27FC236}">
                <a16:creationId xmlns:a16="http://schemas.microsoft.com/office/drawing/2014/main" id="{2D03916E-1606-93E8-B37B-9E0772DB7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542" y="2957582"/>
            <a:ext cx="2050682" cy="2667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375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DC522-C8C6-C22A-30B2-5134882A0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C023323-184B-3775-89CF-3BFEB49EC1FE}"/>
              </a:ext>
            </a:extLst>
          </p:cNvPr>
          <p:cNvSpPr/>
          <p:nvPr/>
        </p:nvSpPr>
        <p:spPr>
          <a:xfrm>
            <a:off x="820481" y="2463789"/>
            <a:ext cx="9604857" cy="267346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B9FC3A-CEB6-633C-CB6C-0C7962DCF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Reconstruction Paradigm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DF90B-D981-6869-6916-925ACD85D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1132258"/>
          </a:xfrm>
        </p:spPr>
        <p:txBody>
          <a:bodyPr/>
          <a:lstStyle/>
          <a:p>
            <a:r>
              <a:rPr lang="en-US" altLang="zh-CN" dirty="0"/>
              <a:t>[NW94]: Nisan-</a:t>
            </a:r>
            <a:r>
              <a:rPr lang="en-US" altLang="zh-CN" dirty="0" err="1"/>
              <a:t>Wigderson</a:t>
            </a:r>
            <a:r>
              <a:rPr lang="en-US" altLang="zh-CN" dirty="0"/>
              <a:t> PRG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7B9C7-300B-F100-3A65-92B24285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27AE-D3EA-4C7D-BFB7-F1843D5164DB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CA72C-9F67-F9A9-D23E-2E98693B3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997A3-33D5-DAA2-474E-4192752F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FBD07D-8851-1260-A10D-F6EF870A068B}"/>
                  </a:ext>
                </a:extLst>
              </p:cNvPr>
              <p:cNvSpPr txBox="1"/>
              <p:nvPr/>
            </p:nvSpPr>
            <p:spPr>
              <a:xfrm>
                <a:off x="1105774" y="2573494"/>
                <a:ext cx="308257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0,1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algn="ctr"/>
                <a:r>
                  <a:rPr lang="en-US" dirty="0"/>
                  <a:t>(supposed to be hard on average)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FBD07D-8851-1260-A10D-F6EF870A0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774" y="2573494"/>
                <a:ext cx="3082572" cy="954107"/>
              </a:xfrm>
              <a:prstGeom prst="rect">
                <a:avLst/>
              </a:prstGeom>
              <a:blipFill>
                <a:blip r:embed="rId6"/>
                <a:stretch>
                  <a:fillRect b="-8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EB8BCE-5161-B114-D1E2-36B0D9A5D5C8}"/>
                  </a:ext>
                </a:extLst>
              </p:cNvPr>
              <p:cNvSpPr txBox="1"/>
              <p:nvPr/>
            </p:nvSpPr>
            <p:spPr>
              <a:xfrm>
                <a:off x="5183356" y="2860240"/>
                <a:ext cx="4764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EB8BCE-5161-B114-D1E2-36B0D9A5D5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356" y="2860240"/>
                <a:ext cx="47641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EB3134-2B00-1996-4402-828AE6B12C5F}"/>
                  </a:ext>
                </a:extLst>
              </p:cNvPr>
              <p:cNvSpPr txBox="1"/>
              <p:nvPr/>
            </p:nvSpPr>
            <p:spPr>
              <a:xfrm>
                <a:off x="6390969" y="2860240"/>
                <a:ext cx="3791486" cy="408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0" dirty="0"/>
                  <a:t>Nisan-</a:t>
                </a:r>
                <a:r>
                  <a:rPr lang="en-US" sz="2000" b="0" dirty="0" err="1"/>
                  <a:t>Wigderson</a:t>
                </a:r>
                <a:r>
                  <a:rPr lang="en-US" sz="2000" b="0" dirty="0"/>
                  <a:t> PRG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0" smtClean="0">
                            <a:latin typeface="Cambria Math" panose="02040503050406030204" pitchFamily="18" charset="0"/>
                          </a:rPr>
                          <m:t>𝐍𝐖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p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EB3134-2B00-1996-4402-828AE6B12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0969" y="2860240"/>
                <a:ext cx="3791486" cy="408638"/>
              </a:xfrm>
              <a:prstGeom prst="rect">
                <a:avLst/>
              </a:prstGeom>
              <a:blipFill>
                <a:blip r:embed="rId8"/>
                <a:stretch>
                  <a:fillRect t="-4478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BC9899-09A7-FB80-4EF1-0783DF8EE39C}"/>
                  </a:ext>
                </a:extLst>
              </p:cNvPr>
              <p:cNvSpPr txBox="1"/>
              <p:nvPr/>
            </p:nvSpPr>
            <p:spPr>
              <a:xfrm>
                <a:off x="7477292" y="4371554"/>
                <a:ext cx="26308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Distinguisher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of </a:t>
                </a:r>
                <a:r>
                  <a:rPr lang="en-US" b="1" dirty="0" err="1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BC9899-09A7-FB80-4EF1-0783DF8EE3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7292" y="4371554"/>
                <a:ext cx="2630848" cy="369332"/>
              </a:xfrm>
              <a:prstGeom prst="rect">
                <a:avLst/>
              </a:prstGeom>
              <a:blipFill>
                <a:blip r:embed="rId9"/>
                <a:stretch>
                  <a:fillRect l="-2088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row: Right 10">
            <a:extLst>
              <a:ext uri="{FF2B5EF4-FFF2-40B4-BE49-F238E27FC236}">
                <a16:creationId xmlns:a16="http://schemas.microsoft.com/office/drawing/2014/main" id="{F9036568-5194-D659-7994-6E97D493798D}"/>
              </a:ext>
            </a:extLst>
          </p:cNvPr>
          <p:cNvSpPr/>
          <p:nvPr/>
        </p:nvSpPr>
        <p:spPr>
          <a:xfrm rot="10800000">
            <a:off x="6730306" y="4335643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B3450A0-6A88-0BE2-E444-A60636B8F2EA}"/>
                  </a:ext>
                </a:extLst>
              </p:cNvPr>
              <p:cNvSpPr txBox="1"/>
              <p:nvPr/>
            </p:nvSpPr>
            <p:spPr>
              <a:xfrm>
                <a:off x="4263874" y="4371554"/>
                <a:ext cx="2315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Predictor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for </a:t>
                </a:r>
                <a:r>
                  <a:rPr lang="en-US" b="1" dirty="0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B3450A0-6A88-0BE2-E444-A60636B8F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874" y="4371554"/>
                <a:ext cx="2315377" cy="369332"/>
              </a:xfrm>
              <a:prstGeom prst="rect">
                <a:avLst/>
              </a:prstGeom>
              <a:blipFill>
                <a:blip r:embed="rId10"/>
                <a:stretch>
                  <a:fillRect l="-2105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rrow: Right 13">
            <a:extLst>
              <a:ext uri="{FF2B5EF4-FFF2-40B4-BE49-F238E27FC236}">
                <a16:creationId xmlns:a16="http://schemas.microsoft.com/office/drawing/2014/main" id="{E626CDF4-3753-076D-E2A1-3A53966D03E0}"/>
              </a:ext>
            </a:extLst>
          </p:cNvPr>
          <p:cNvSpPr/>
          <p:nvPr/>
        </p:nvSpPr>
        <p:spPr>
          <a:xfrm rot="10800000">
            <a:off x="3592415" y="4335644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788210-E916-EA71-9665-05A23BFB7669}"/>
                  </a:ext>
                </a:extLst>
              </p:cNvPr>
              <p:cNvSpPr txBox="1"/>
              <p:nvPr/>
            </p:nvSpPr>
            <p:spPr>
              <a:xfrm>
                <a:off x="1033578" y="4233054"/>
                <a:ext cx="26875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A circuit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 algn="ctr"/>
                <a:r>
                  <a:rPr lang="en-US" dirty="0"/>
                  <a:t>(on average)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788210-E916-EA71-9665-05A23BFB7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578" y="4233054"/>
                <a:ext cx="2687595" cy="646331"/>
              </a:xfrm>
              <a:prstGeom prst="rect">
                <a:avLst/>
              </a:prstGeom>
              <a:blipFill>
                <a:blip r:embed="rId11"/>
                <a:stretch>
                  <a:fillRect l="-1591" t="-4717" r="-22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85DC4AF-9604-A1EE-D603-8055E2B71644}"/>
              </a:ext>
            </a:extLst>
          </p:cNvPr>
          <p:cNvSpPr txBox="1">
            <a:spLocks/>
          </p:cNvSpPr>
          <p:nvPr/>
        </p:nvSpPr>
        <p:spPr>
          <a:xfrm>
            <a:off x="612647" y="5713466"/>
            <a:ext cx="10653579" cy="8780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Extractor [Tre01], Expanders [TSUZ07], Error-Correcting Codes [STV01]</a:t>
            </a:r>
            <a:endParaRPr lang="en-US" sz="1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8ACDD6-540E-FEB8-776C-41F03A5C47B4}"/>
              </a:ext>
            </a:extLst>
          </p:cNvPr>
          <p:cNvSpPr txBox="1"/>
          <p:nvPr/>
        </p:nvSpPr>
        <p:spPr>
          <a:xfrm>
            <a:off x="2889482" y="4722854"/>
            <a:ext cx="2001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Randomized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2C5F0F-914A-BB4C-F5DE-F15AE9CC9430}"/>
              </a:ext>
            </a:extLst>
          </p:cNvPr>
          <p:cNvSpPr txBox="1"/>
          <p:nvPr/>
        </p:nvSpPr>
        <p:spPr>
          <a:xfrm>
            <a:off x="6039321" y="4742738"/>
            <a:ext cx="2001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Randomized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86FABE-D875-D3F3-983D-2A0FA4EF6272}"/>
              </a:ext>
            </a:extLst>
          </p:cNvPr>
          <p:cNvSpPr txBox="1"/>
          <p:nvPr/>
        </p:nvSpPr>
        <p:spPr>
          <a:xfrm>
            <a:off x="6370733" y="3925478"/>
            <a:ext cx="1309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Yao’s Lemma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5B75AB-5CBF-5597-7303-3ED29BF0F169}"/>
              </a:ext>
            </a:extLst>
          </p:cNvPr>
          <p:cNvSpPr txBox="1"/>
          <p:nvPr/>
        </p:nvSpPr>
        <p:spPr>
          <a:xfrm>
            <a:off x="2888202" y="3951441"/>
            <a:ext cx="2069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Combinatorial Designs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45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3" grpId="0"/>
      <p:bldP spid="14" grpId="0" animBg="1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43661-A3C1-480F-4285-A14127A00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A66591E-3EB3-3238-5BB6-2EF21E97B87B}"/>
              </a:ext>
            </a:extLst>
          </p:cNvPr>
          <p:cNvSpPr/>
          <p:nvPr/>
        </p:nvSpPr>
        <p:spPr>
          <a:xfrm>
            <a:off x="820481" y="2463789"/>
            <a:ext cx="9604857" cy="267346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4002E7-FD69-96FF-A8D0-CEF440768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Reconstruction Paradigm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D5FE7-3D9E-1A73-0B89-2004E5CFF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27AE-D3EA-4C7D-BFB7-F1843D5164DB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99D44-A3D3-5057-D29F-01183FBA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1B7A8-06C1-7672-A931-89E6FC1A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611373-70CD-80E7-0981-D400B707A493}"/>
                  </a:ext>
                </a:extLst>
              </p:cNvPr>
              <p:cNvSpPr txBox="1"/>
              <p:nvPr/>
            </p:nvSpPr>
            <p:spPr>
              <a:xfrm>
                <a:off x="1105774" y="2573494"/>
                <a:ext cx="308257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0,1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algn="ctr"/>
                <a:r>
                  <a:rPr lang="en-US" dirty="0"/>
                  <a:t>(supposed to be hard on average)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611373-70CD-80E7-0981-D400B707A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774" y="2573494"/>
                <a:ext cx="3082572" cy="954107"/>
              </a:xfrm>
              <a:prstGeom prst="rect">
                <a:avLst/>
              </a:prstGeom>
              <a:blipFill>
                <a:blip r:embed="rId6"/>
                <a:stretch>
                  <a:fillRect b="-8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1A709B-129E-3FE4-8CB7-008286186C36}"/>
                  </a:ext>
                </a:extLst>
              </p:cNvPr>
              <p:cNvSpPr txBox="1"/>
              <p:nvPr/>
            </p:nvSpPr>
            <p:spPr>
              <a:xfrm>
                <a:off x="5183356" y="2860240"/>
                <a:ext cx="4764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1A709B-129E-3FE4-8CB7-008286186C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356" y="2860240"/>
                <a:ext cx="47641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E2FEF9-79DD-FC4B-E69A-8A69F98D46CD}"/>
                  </a:ext>
                </a:extLst>
              </p:cNvPr>
              <p:cNvSpPr txBox="1"/>
              <p:nvPr/>
            </p:nvSpPr>
            <p:spPr>
              <a:xfrm>
                <a:off x="6390969" y="2860240"/>
                <a:ext cx="3791486" cy="408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0" dirty="0"/>
                  <a:t>Nisan-</a:t>
                </a:r>
                <a:r>
                  <a:rPr lang="en-US" sz="2000" b="0" dirty="0" err="1"/>
                  <a:t>Wigderson</a:t>
                </a:r>
                <a:r>
                  <a:rPr lang="en-US" sz="2000" b="0" dirty="0"/>
                  <a:t> PRG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0" smtClean="0">
                            <a:latin typeface="Cambria Math" panose="02040503050406030204" pitchFamily="18" charset="0"/>
                          </a:rPr>
                          <m:t>𝐍𝐖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p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E2FEF9-79DD-FC4B-E69A-8A69F98D46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0969" y="2860240"/>
                <a:ext cx="3791486" cy="408638"/>
              </a:xfrm>
              <a:prstGeom prst="rect">
                <a:avLst/>
              </a:prstGeom>
              <a:blipFill>
                <a:blip r:embed="rId8"/>
                <a:stretch>
                  <a:fillRect t="-4478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E58438F-F336-E4A8-EFC6-D6BFE1EB575B}"/>
                  </a:ext>
                </a:extLst>
              </p:cNvPr>
              <p:cNvSpPr txBox="1"/>
              <p:nvPr/>
            </p:nvSpPr>
            <p:spPr>
              <a:xfrm>
                <a:off x="7477292" y="4371554"/>
                <a:ext cx="26308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Distinguisher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of </a:t>
                </a:r>
                <a:r>
                  <a:rPr lang="en-US" b="1" dirty="0" err="1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E58438F-F336-E4A8-EFC6-D6BFE1EB5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7292" y="4371554"/>
                <a:ext cx="2630848" cy="369332"/>
              </a:xfrm>
              <a:prstGeom prst="rect">
                <a:avLst/>
              </a:prstGeom>
              <a:blipFill>
                <a:blip r:embed="rId9"/>
                <a:stretch>
                  <a:fillRect l="-2088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row: Right 10">
            <a:extLst>
              <a:ext uri="{FF2B5EF4-FFF2-40B4-BE49-F238E27FC236}">
                <a16:creationId xmlns:a16="http://schemas.microsoft.com/office/drawing/2014/main" id="{9BCD00F4-DB7B-DDBE-C7B8-9A4834EB47C1}"/>
              </a:ext>
            </a:extLst>
          </p:cNvPr>
          <p:cNvSpPr/>
          <p:nvPr/>
        </p:nvSpPr>
        <p:spPr>
          <a:xfrm rot="10800000">
            <a:off x="6730306" y="4335643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1027681-70DA-BBFF-3430-4A44893A3E5B}"/>
                  </a:ext>
                </a:extLst>
              </p:cNvPr>
              <p:cNvSpPr txBox="1"/>
              <p:nvPr/>
            </p:nvSpPr>
            <p:spPr>
              <a:xfrm>
                <a:off x="4263874" y="4371554"/>
                <a:ext cx="2315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Predictor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for </a:t>
                </a:r>
                <a:r>
                  <a:rPr lang="en-US" b="1" dirty="0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1027681-70DA-BBFF-3430-4A44893A3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874" y="4371554"/>
                <a:ext cx="2315377" cy="369332"/>
              </a:xfrm>
              <a:prstGeom prst="rect">
                <a:avLst/>
              </a:prstGeom>
              <a:blipFill>
                <a:blip r:embed="rId10"/>
                <a:stretch>
                  <a:fillRect l="-2105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rrow: Right 13">
            <a:extLst>
              <a:ext uri="{FF2B5EF4-FFF2-40B4-BE49-F238E27FC236}">
                <a16:creationId xmlns:a16="http://schemas.microsoft.com/office/drawing/2014/main" id="{6D5115D0-A0F6-A985-76B8-B9409725BE23}"/>
              </a:ext>
            </a:extLst>
          </p:cNvPr>
          <p:cNvSpPr/>
          <p:nvPr/>
        </p:nvSpPr>
        <p:spPr>
          <a:xfrm rot="10800000">
            <a:off x="3592415" y="4335644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79B9541-F661-4A98-6BE9-FB945709E626}"/>
                  </a:ext>
                </a:extLst>
              </p:cNvPr>
              <p:cNvSpPr txBox="1"/>
              <p:nvPr/>
            </p:nvSpPr>
            <p:spPr>
              <a:xfrm>
                <a:off x="1033578" y="4233054"/>
                <a:ext cx="26875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u="sng" dirty="0"/>
                  <a:t>A circuit </a:t>
                </a:r>
                <a14:m>
                  <m:oMath xmlns:m="http://schemas.openxmlformats.org/officeDocument/2006/math">
                    <m:r>
                      <a:rPr lang="en-US" b="0" i="1" u="sng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u="sng" dirty="0"/>
                  <a:t> computing </a:t>
                </a:r>
                <a14:m>
                  <m:oMath xmlns:m="http://schemas.openxmlformats.org/officeDocument/2006/math">
                    <m:r>
                      <a:rPr lang="en-US" b="0" i="1" u="sng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u="sng" dirty="0"/>
              </a:p>
              <a:p>
                <a:pPr algn="ctr"/>
                <a:r>
                  <a:rPr lang="en-US" u="sng" dirty="0"/>
                  <a:t>(on average)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79B9541-F661-4A98-6BE9-FB945709E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578" y="4233054"/>
                <a:ext cx="2687595" cy="646331"/>
              </a:xfrm>
              <a:prstGeom prst="rect">
                <a:avLst/>
              </a:prstGeom>
              <a:blipFill>
                <a:blip r:embed="rId11"/>
                <a:stretch>
                  <a:fillRect l="-1591" t="-4717" r="-22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9BA469A-CDEF-EE56-016C-27BF5BC4B92D}"/>
              </a:ext>
            </a:extLst>
          </p:cNvPr>
          <p:cNvSpPr txBox="1"/>
          <p:nvPr/>
        </p:nvSpPr>
        <p:spPr>
          <a:xfrm>
            <a:off x="2889482" y="4722854"/>
            <a:ext cx="2001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Randomized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8A1B3F-6A70-EC64-B056-C8FFE80C796E}"/>
              </a:ext>
            </a:extLst>
          </p:cNvPr>
          <p:cNvSpPr txBox="1"/>
          <p:nvPr/>
        </p:nvSpPr>
        <p:spPr>
          <a:xfrm>
            <a:off x="6039321" y="4742738"/>
            <a:ext cx="2001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Randomized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183999-5D98-0282-C83B-EA1800D4F31D}"/>
              </a:ext>
            </a:extLst>
          </p:cNvPr>
          <p:cNvSpPr txBox="1"/>
          <p:nvPr/>
        </p:nvSpPr>
        <p:spPr>
          <a:xfrm>
            <a:off x="6370733" y="3925478"/>
            <a:ext cx="1309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Yao’s Lemma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E11FC0-5338-9B48-DC11-50F88ACA6A3F}"/>
              </a:ext>
            </a:extLst>
          </p:cNvPr>
          <p:cNvSpPr txBox="1"/>
          <p:nvPr/>
        </p:nvSpPr>
        <p:spPr>
          <a:xfrm>
            <a:off x="2888202" y="3951441"/>
            <a:ext cx="2069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Combinatorial Designs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72341C6-E692-E4D0-FB91-39E67F77AB7C}"/>
              </a:ext>
            </a:extLst>
          </p:cNvPr>
          <p:cNvSpPr/>
          <p:nvPr/>
        </p:nvSpPr>
        <p:spPr>
          <a:xfrm>
            <a:off x="7523854" y="4299734"/>
            <a:ext cx="2515019" cy="517579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FAAFEB0-DB20-9C3B-7604-387C911A6BB5}"/>
              </a:ext>
            </a:extLst>
          </p:cNvPr>
          <p:cNvSpPr/>
          <p:nvPr/>
        </p:nvSpPr>
        <p:spPr>
          <a:xfrm>
            <a:off x="6255182" y="3818065"/>
            <a:ext cx="1425525" cy="1243343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E1CC9CB-95EA-F2D9-C902-98358C80CDE7}"/>
              </a:ext>
            </a:extLst>
          </p:cNvPr>
          <p:cNvSpPr/>
          <p:nvPr/>
        </p:nvSpPr>
        <p:spPr>
          <a:xfrm>
            <a:off x="2895239" y="3785680"/>
            <a:ext cx="1996038" cy="1243343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B3FCC213-0E2B-FAC6-5F7D-E42D9CAB26FA}"/>
              </a:ext>
            </a:extLst>
          </p:cNvPr>
          <p:cNvSpPr/>
          <p:nvPr/>
        </p:nvSpPr>
        <p:spPr>
          <a:xfrm rot="5400000">
            <a:off x="5145232" y="3037660"/>
            <a:ext cx="278445" cy="4792507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2D04DB2-810F-E7AA-C176-402D489E372A}"/>
              </a:ext>
            </a:extLst>
          </p:cNvPr>
          <p:cNvSpPr txBox="1"/>
          <p:nvPr/>
        </p:nvSpPr>
        <p:spPr>
          <a:xfrm>
            <a:off x="3093004" y="5627549"/>
            <a:ext cx="5368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complexity of the </a:t>
            </a:r>
            <a:r>
              <a:rPr lang="en-US" b="1" dirty="0"/>
              <a:t>reconstruction</a:t>
            </a:r>
            <a:r>
              <a:rPr lang="en-US" dirty="0"/>
              <a:t> algorithm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2E674B3-8F87-F37A-0447-F0EACDD22EC0}"/>
              </a:ext>
            </a:extLst>
          </p:cNvPr>
          <p:cNvCxnSpPr>
            <a:cxnSpLocks/>
          </p:cNvCxnSpPr>
          <p:nvPr/>
        </p:nvCxnSpPr>
        <p:spPr>
          <a:xfrm flipV="1">
            <a:off x="9727007" y="4879385"/>
            <a:ext cx="0" cy="6937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48AD4786-0231-AB1D-77AF-955BB60E23BF}"/>
              </a:ext>
            </a:extLst>
          </p:cNvPr>
          <p:cNvSpPr txBox="1"/>
          <p:nvPr/>
        </p:nvSpPr>
        <p:spPr>
          <a:xfrm>
            <a:off x="8657704" y="5618924"/>
            <a:ext cx="2608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Derandomization</a:t>
            </a:r>
            <a:r>
              <a:rPr lang="en-US" dirty="0"/>
              <a:t> task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14D0418-C042-4019-B584-A0B238A4EC88}"/>
                  </a:ext>
                </a:extLst>
              </p:cNvPr>
              <p:cNvSpPr txBox="1"/>
              <p:nvPr/>
            </p:nvSpPr>
            <p:spPr>
              <a:xfrm>
                <a:off x="820481" y="5618924"/>
                <a:ext cx="17927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Hardness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14D0418-C042-4019-B584-A0B238A4EC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481" y="5618924"/>
                <a:ext cx="1792798" cy="369332"/>
              </a:xfrm>
              <a:prstGeom prst="rect">
                <a:avLst/>
              </a:prstGeom>
              <a:blipFill>
                <a:blip r:embed="rId12"/>
                <a:stretch>
                  <a:fillRect l="-3061" t="-10000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F8C501E-C8FA-2AD1-2F86-30DDE6713288}"/>
              </a:ext>
            </a:extLst>
          </p:cNvPr>
          <p:cNvCxnSpPr>
            <a:cxnSpLocks/>
          </p:cNvCxnSpPr>
          <p:nvPr/>
        </p:nvCxnSpPr>
        <p:spPr>
          <a:xfrm flipV="1">
            <a:off x="1612986" y="4925172"/>
            <a:ext cx="0" cy="6937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32172D8-4D9B-94B5-FA86-EB09A250D24F}"/>
                  </a:ext>
                </a:extLst>
              </p:cNvPr>
              <p:cNvSpPr txBox="1"/>
              <p:nvPr/>
            </p:nvSpPr>
            <p:spPr>
              <a:xfrm>
                <a:off x="2590882" y="5627048"/>
                <a:ext cx="4187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32172D8-4D9B-94B5-FA86-EB09A250D2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82" y="5627048"/>
                <a:ext cx="418704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1719868-FE22-FE76-A50E-DFE1C1A484BE}"/>
                  </a:ext>
                </a:extLst>
              </p:cNvPr>
              <p:cNvSpPr txBox="1"/>
              <p:nvPr/>
            </p:nvSpPr>
            <p:spPr>
              <a:xfrm>
                <a:off x="8219719" y="5618924"/>
                <a:ext cx="4187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1719868-FE22-FE76-A50E-DFE1C1A48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9719" y="5618924"/>
                <a:ext cx="418704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3800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/>
      <p:bldP spid="33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DABC0-F5F1-67BF-BFBC-5DD81CD9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DDDB6BB-425A-BF93-D16F-3FE7DABDCDB3}"/>
              </a:ext>
            </a:extLst>
          </p:cNvPr>
          <p:cNvSpPr/>
          <p:nvPr/>
        </p:nvSpPr>
        <p:spPr>
          <a:xfrm>
            <a:off x="972102" y="1667263"/>
            <a:ext cx="9604857" cy="267346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3CF6EF-CF40-CA52-7249-A81D779D1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Suppose We Have ……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FA909-FCA5-ED31-9B6E-A685B443A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27AE-D3EA-4C7D-BFB7-F1843D5164DB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FE245-C749-D43A-05F5-3C4B2FE31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D27B4-3BA5-9049-AA26-B054D77E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528A21-BFEB-5D02-487F-6DB137E9B6F1}"/>
                  </a:ext>
                </a:extLst>
              </p:cNvPr>
              <p:cNvSpPr txBox="1"/>
              <p:nvPr/>
            </p:nvSpPr>
            <p:spPr>
              <a:xfrm>
                <a:off x="1257395" y="1776968"/>
                <a:ext cx="308257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0,1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algn="ctr"/>
                <a:r>
                  <a:rPr lang="en-US" sz="2000" dirty="0"/>
                  <a:t>(</a:t>
                </a:r>
                <a:r>
                  <a:rPr lang="en-US" dirty="0"/>
                  <a:t>supposed to be hard on average</a:t>
                </a:r>
                <a:r>
                  <a:rPr lang="en-US" sz="2000" dirty="0"/>
                  <a:t>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528A21-BFEB-5D02-487F-6DB137E9B6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395" y="1776968"/>
                <a:ext cx="3082572" cy="1015663"/>
              </a:xfrm>
              <a:prstGeom prst="rect">
                <a:avLst/>
              </a:prstGeom>
              <a:blipFill>
                <a:blip r:embed="rId4"/>
                <a:stretch>
                  <a:fillRect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213C9A-5987-3DF5-DCFC-1B0ADE600519}"/>
                  </a:ext>
                </a:extLst>
              </p:cNvPr>
              <p:cNvSpPr txBox="1"/>
              <p:nvPr/>
            </p:nvSpPr>
            <p:spPr>
              <a:xfrm>
                <a:off x="5334977" y="2063714"/>
                <a:ext cx="4764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213C9A-5987-3DF5-DCFC-1B0ADE600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977" y="2063714"/>
                <a:ext cx="476412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0BF113-690C-8120-D591-E583AFDC6C6A}"/>
                  </a:ext>
                </a:extLst>
              </p:cNvPr>
              <p:cNvSpPr txBox="1"/>
              <p:nvPr/>
            </p:nvSpPr>
            <p:spPr>
              <a:xfrm>
                <a:off x="6603960" y="2063714"/>
                <a:ext cx="3791486" cy="408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/>
                        <m:t>Nisan</m:t>
                      </m:r>
                      <m:r>
                        <m:rPr>
                          <m:nor/>
                        </m:rPr>
                        <a:rPr lang="en-US" sz="2000" dirty="0"/>
                        <m:t>−</m:t>
                      </m:r>
                      <m:r>
                        <m:rPr>
                          <m:nor/>
                        </m:rPr>
                        <a:rPr lang="en-US" sz="2000" dirty="0"/>
                        <m:t>Wigderson</m:t>
                      </m:r>
                      <m:r>
                        <m:rPr>
                          <m:nor/>
                        </m:rPr>
                        <a:rPr lang="en-US" sz="2000" dirty="0"/>
                        <m:t> </m:t>
                      </m:r>
                      <m:r>
                        <m:rPr>
                          <m:nor/>
                        </m:rPr>
                        <a:rPr lang="en-US" sz="2000" dirty="0"/>
                        <m:t>PRG</m:t>
                      </m:r>
                      <m:r>
                        <m:rPr>
                          <m:nor/>
                        </m:rPr>
                        <a:rPr lang="en-US" sz="2000" dirty="0"/>
                        <m:t> 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panose="02040503050406030204" pitchFamily="18" charset="0"/>
                            </a:rPr>
                            <m:t>𝐍𝐖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0BF113-690C-8120-D591-E583AFDC6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960" y="2063714"/>
                <a:ext cx="3791486" cy="408638"/>
              </a:xfrm>
              <a:prstGeom prst="rect">
                <a:avLst/>
              </a:prstGeom>
              <a:blipFill>
                <a:blip r:embed="rId6"/>
                <a:stretch>
                  <a:fillRect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ABAB3FD-D667-0F50-8C8E-F24B42A64BC5}"/>
                  </a:ext>
                </a:extLst>
              </p:cNvPr>
              <p:cNvSpPr txBox="1"/>
              <p:nvPr/>
            </p:nvSpPr>
            <p:spPr>
              <a:xfrm>
                <a:off x="7628913" y="3575028"/>
                <a:ext cx="26308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Distinguisher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of </a:t>
                </a:r>
                <a:r>
                  <a:rPr lang="en-US" b="1" dirty="0" err="1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ABAB3FD-D667-0F50-8C8E-F24B42A6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913" y="3575028"/>
                <a:ext cx="2630848" cy="369332"/>
              </a:xfrm>
              <a:prstGeom prst="rect">
                <a:avLst/>
              </a:prstGeom>
              <a:blipFill>
                <a:blip r:embed="rId7"/>
                <a:stretch>
                  <a:fillRect l="-1852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row: Right 10">
            <a:extLst>
              <a:ext uri="{FF2B5EF4-FFF2-40B4-BE49-F238E27FC236}">
                <a16:creationId xmlns:a16="http://schemas.microsoft.com/office/drawing/2014/main" id="{2B9CC3D0-B896-21E4-000B-25D82BA052A2}"/>
              </a:ext>
            </a:extLst>
          </p:cNvPr>
          <p:cNvSpPr/>
          <p:nvPr/>
        </p:nvSpPr>
        <p:spPr>
          <a:xfrm rot="10800000">
            <a:off x="6881927" y="3539117"/>
            <a:ext cx="595931" cy="44115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730136C-03F5-BEE9-7343-0BEBC9A1C985}"/>
                  </a:ext>
                </a:extLst>
              </p:cNvPr>
              <p:cNvSpPr txBox="1"/>
              <p:nvPr/>
            </p:nvSpPr>
            <p:spPr>
              <a:xfrm>
                <a:off x="4415495" y="3575028"/>
                <a:ext cx="2315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Predictor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for </a:t>
                </a:r>
                <a:r>
                  <a:rPr lang="en-US" b="1" dirty="0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730136C-03F5-BEE9-7343-0BEBC9A1C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495" y="3575028"/>
                <a:ext cx="2315377" cy="369332"/>
              </a:xfrm>
              <a:prstGeom prst="rect">
                <a:avLst/>
              </a:prstGeom>
              <a:blipFill>
                <a:blip r:embed="rId8"/>
                <a:stretch>
                  <a:fillRect l="-2105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rrow: Right 13">
            <a:extLst>
              <a:ext uri="{FF2B5EF4-FFF2-40B4-BE49-F238E27FC236}">
                <a16:creationId xmlns:a16="http://schemas.microsoft.com/office/drawing/2014/main" id="{892CC6B8-FA3A-8F9C-CE85-C627E1D7DDA2}"/>
              </a:ext>
            </a:extLst>
          </p:cNvPr>
          <p:cNvSpPr/>
          <p:nvPr/>
        </p:nvSpPr>
        <p:spPr>
          <a:xfrm rot="10800000">
            <a:off x="3744036" y="3539118"/>
            <a:ext cx="595931" cy="44115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8CCBCB-6ECF-A00D-A80D-0F25C337711E}"/>
                  </a:ext>
                </a:extLst>
              </p:cNvPr>
              <p:cNvSpPr txBox="1"/>
              <p:nvPr/>
            </p:nvSpPr>
            <p:spPr>
              <a:xfrm>
                <a:off x="1194723" y="3436528"/>
                <a:ext cx="26685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A circuit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 algn="ctr"/>
                <a:r>
                  <a:rPr lang="en-US" dirty="0"/>
                  <a:t>(on average)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8CCBCB-6ECF-A00D-A80D-0F25C3377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723" y="3436528"/>
                <a:ext cx="2668551" cy="646331"/>
              </a:xfrm>
              <a:prstGeom prst="rect">
                <a:avLst/>
              </a:prstGeom>
              <a:blipFill>
                <a:blip r:embed="rId9"/>
                <a:stretch>
                  <a:fillRect l="-1826" t="-5660" r="-228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A608E02-0AD0-18B7-AB06-C667FE971D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8" y="4386295"/>
                <a:ext cx="11019514" cy="22384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Certified </a:t>
                </a:r>
                <a:r>
                  <a:rPr lang="en-US" sz="2400" b="1" dirty="0" err="1"/>
                  <a:t>Derandomization</a:t>
                </a:r>
                <a:r>
                  <a:rPr lang="en-US" sz="2400" b="1" dirty="0"/>
                  <a:t> [PRZ23]</a:t>
                </a:r>
              </a:p>
              <a:p>
                <a:pPr marL="0" indent="0">
                  <a:buNone/>
                </a:pPr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there is a deterministic algorithm that either </a:t>
                </a:r>
                <a:r>
                  <a:rPr lang="en-US" b="1" dirty="0"/>
                  <a:t>derandomizes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or reports a circuit 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on average</a:t>
                </a:r>
              </a:p>
              <a:p>
                <a:pPr lvl="1"/>
                <a:r>
                  <a:rPr lang="en-US" b="1" dirty="0"/>
                  <a:t>BPP </a:t>
                </a:r>
                <a:r>
                  <a:rPr lang="en-US" dirty="0"/>
                  <a:t>= </a:t>
                </a:r>
                <a:r>
                  <a:rPr lang="en-US" b="1" dirty="0"/>
                  <a:t>ZPP</a:t>
                </a:r>
                <a:r>
                  <a:rPr lang="en-US" dirty="0"/>
                  <a:t>: randomly sample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until the certified </a:t>
                </a:r>
                <a:r>
                  <a:rPr lang="en-US" dirty="0" err="1"/>
                  <a:t>derandomization</a:t>
                </a:r>
                <a:r>
                  <a:rPr lang="en-US" dirty="0"/>
                  <a:t> </a:t>
                </a:r>
                <a:r>
                  <a:rPr lang="en-US" altLang="zh-CN" dirty="0"/>
                  <a:t>succeeded</a:t>
                </a:r>
                <a:endParaRPr lang="en-US" dirty="0"/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A608E02-0AD0-18B7-AB06-C667FE971D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8" y="4386295"/>
                <a:ext cx="11019514" cy="2238452"/>
              </a:xfrm>
              <a:blipFill>
                <a:blip r:embed="rId10"/>
                <a:stretch>
                  <a:fillRect l="-885" t="-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C6F7B09-73A8-FF29-6EFE-5DDC0A8DAA75}"/>
              </a:ext>
            </a:extLst>
          </p:cNvPr>
          <p:cNvSpPr txBox="1"/>
          <p:nvPr/>
        </p:nvSpPr>
        <p:spPr>
          <a:xfrm>
            <a:off x="3087855" y="3944360"/>
            <a:ext cx="2001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Deterministic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F4D65D-AC29-DC15-16B1-09B195BF4A47}"/>
              </a:ext>
            </a:extLst>
          </p:cNvPr>
          <p:cNvSpPr txBox="1"/>
          <p:nvPr/>
        </p:nvSpPr>
        <p:spPr>
          <a:xfrm>
            <a:off x="6237694" y="3964244"/>
            <a:ext cx="2001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Deterministic</a:t>
            </a:r>
          </a:p>
          <a:p>
            <a:pPr algn="ctr"/>
            <a:endParaRPr lang="en-US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884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6DA3301-9C8E-FBF5-DC76-E5BF804615B4}"/>
              </a:ext>
            </a:extLst>
          </p:cNvPr>
          <p:cNvSpPr/>
          <p:nvPr/>
        </p:nvSpPr>
        <p:spPr>
          <a:xfrm>
            <a:off x="894129" y="1824540"/>
            <a:ext cx="9604857" cy="267346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2430DD-11D4-B2BA-4D83-35C4A2FB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Development on BPL vs 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3E165-F887-77FC-0AB2-0D45C7DF8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27AE-D3EA-4C7D-BFB7-F1843D5164DB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1527D-1CDF-6D71-96C2-399F7B7F4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CBD9D-13EF-2ABD-374C-C2A0A3A90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660816-DB1E-B20C-EE26-AE7FF0DC6C1C}"/>
                  </a:ext>
                </a:extLst>
              </p:cNvPr>
              <p:cNvSpPr txBox="1"/>
              <p:nvPr/>
            </p:nvSpPr>
            <p:spPr>
              <a:xfrm>
                <a:off x="1179422" y="1934245"/>
                <a:ext cx="308257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0,1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algn="ctr"/>
                <a:r>
                  <a:rPr lang="en-US" sz="2000" dirty="0"/>
                  <a:t>(given the truth tabl</a:t>
                </a:r>
                <a:r>
                  <a:rPr lang="en-US" altLang="zh-CN" sz="2000" dirty="0"/>
                  <a:t>e</a:t>
                </a:r>
                <a:r>
                  <a:rPr lang="en-US" sz="2000" dirty="0"/>
                  <a:t>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660816-DB1E-B20C-EE26-AE7FF0DC6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22" y="1934245"/>
                <a:ext cx="3082572" cy="707886"/>
              </a:xfrm>
              <a:prstGeom prst="rect">
                <a:avLst/>
              </a:prstGeom>
              <a:blipFill>
                <a:blip r:embed="rId6"/>
                <a:stretch>
                  <a:fillRect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DDC5EF-BF7B-27C8-2594-CE4836E0FFED}"/>
                  </a:ext>
                </a:extLst>
              </p:cNvPr>
              <p:cNvSpPr txBox="1"/>
              <p:nvPr/>
            </p:nvSpPr>
            <p:spPr>
              <a:xfrm>
                <a:off x="5257004" y="2220991"/>
                <a:ext cx="4764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DDC5EF-BF7B-27C8-2594-CE4836E0FF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004" y="2220991"/>
                <a:ext cx="47641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1AE41B5-1418-8215-6869-2A0D43330102}"/>
                  </a:ext>
                </a:extLst>
              </p:cNvPr>
              <p:cNvSpPr txBox="1"/>
              <p:nvPr/>
            </p:nvSpPr>
            <p:spPr>
              <a:xfrm>
                <a:off x="6525987" y="2220991"/>
                <a:ext cx="3791486" cy="408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/>
                        <m:t>Nisan</m:t>
                      </m:r>
                      <m:r>
                        <m:rPr>
                          <m:nor/>
                        </m:rPr>
                        <a:rPr lang="en-US" sz="2000" dirty="0"/>
                        <m:t>−</m:t>
                      </m:r>
                      <m:r>
                        <m:rPr>
                          <m:nor/>
                        </m:rPr>
                        <a:rPr lang="en-US" sz="2000" dirty="0"/>
                        <m:t>Wigderson</m:t>
                      </m:r>
                      <m:r>
                        <m:rPr>
                          <m:nor/>
                        </m:rPr>
                        <a:rPr lang="en-US" sz="2000" dirty="0"/>
                        <m:t> </m:t>
                      </m:r>
                      <m:r>
                        <m:rPr>
                          <m:nor/>
                        </m:rPr>
                        <a:rPr lang="en-US" sz="2000" dirty="0"/>
                        <m:t>PRG</m:t>
                      </m:r>
                      <m:r>
                        <m:rPr>
                          <m:nor/>
                        </m:rPr>
                        <a:rPr lang="en-US" sz="2000" dirty="0"/>
                        <m:t> 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panose="02040503050406030204" pitchFamily="18" charset="0"/>
                            </a:rPr>
                            <m:t>𝐍𝐖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1AE41B5-1418-8215-6869-2A0D433301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987" y="2220991"/>
                <a:ext cx="3791486" cy="408638"/>
              </a:xfrm>
              <a:prstGeom prst="rect">
                <a:avLst/>
              </a:prstGeom>
              <a:blipFill>
                <a:blip r:embed="rId8"/>
                <a:stretch>
                  <a:fillRect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93E781-3989-BCA1-4360-0835DF4FBAAE}"/>
                  </a:ext>
                </a:extLst>
              </p:cNvPr>
              <p:cNvSpPr txBox="1"/>
              <p:nvPr/>
            </p:nvSpPr>
            <p:spPr>
              <a:xfrm>
                <a:off x="7550940" y="3732305"/>
                <a:ext cx="26308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Distinguisher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of </a:t>
                </a:r>
                <a:r>
                  <a:rPr lang="en-US" b="1" dirty="0" err="1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93E781-3989-BCA1-4360-0835DF4FBA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940" y="3732305"/>
                <a:ext cx="2630848" cy="369332"/>
              </a:xfrm>
              <a:prstGeom prst="rect">
                <a:avLst/>
              </a:prstGeom>
              <a:blipFill>
                <a:blip r:embed="rId9"/>
                <a:stretch>
                  <a:fillRect l="-2088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row: Right 10">
            <a:extLst>
              <a:ext uri="{FF2B5EF4-FFF2-40B4-BE49-F238E27FC236}">
                <a16:creationId xmlns:a16="http://schemas.microsoft.com/office/drawing/2014/main" id="{50EDFBA3-B6D8-16DD-6210-D17FE1C2333D}"/>
              </a:ext>
            </a:extLst>
          </p:cNvPr>
          <p:cNvSpPr/>
          <p:nvPr/>
        </p:nvSpPr>
        <p:spPr>
          <a:xfrm rot="10800000">
            <a:off x="6803954" y="3696394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EAE45E-0F17-411E-3646-89C8980BE33D}"/>
                  </a:ext>
                </a:extLst>
              </p:cNvPr>
              <p:cNvSpPr txBox="1"/>
              <p:nvPr/>
            </p:nvSpPr>
            <p:spPr>
              <a:xfrm>
                <a:off x="4337522" y="3732305"/>
                <a:ext cx="2315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Predictor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for </a:t>
                </a:r>
                <a:r>
                  <a:rPr lang="en-US" b="1" dirty="0"/>
                  <a:t>NW</a:t>
                </a:r>
                <a14:m>
                  <m:oMath xmlns:m="http://schemas.openxmlformats.org/officeDocument/2006/math">
                    <m:r>
                      <a:rPr lang="en-US" altLang="zh-CN" i="1" baseline="30000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EAE45E-0F17-411E-3646-89C8980BE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522" y="3732305"/>
                <a:ext cx="2315377" cy="369332"/>
              </a:xfrm>
              <a:prstGeom prst="rect">
                <a:avLst/>
              </a:prstGeom>
              <a:blipFill>
                <a:blip r:embed="rId10"/>
                <a:stretch>
                  <a:fillRect l="-2375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rrow: Right 13">
            <a:extLst>
              <a:ext uri="{FF2B5EF4-FFF2-40B4-BE49-F238E27FC236}">
                <a16:creationId xmlns:a16="http://schemas.microsoft.com/office/drawing/2014/main" id="{9F894B4E-39BB-6A73-9436-CD9762C6395E}"/>
              </a:ext>
            </a:extLst>
          </p:cNvPr>
          <p:cNvSpPr/>
          <p:nvPr/>
        </p:nvSpPr>
        <p:spPr>
          <a:xfrm rot="10800000">
            <a:off x="3666063" y="3696395"/>
            <a:ext cx="595931" cy="441153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6AE7E9-B2AA-17B4-7A4E-06AA39A696BC}"/>
                  </a:ext>
                </a:extLst>
              </p:cNvPr>
              <p:cNvSpPr txBox="1"/>
              <p:nvPr/>
            </p:nvSpPr>
            <p:spPr>
              <a:xfrm>
                <a:off x="1116750" y="3593805"/>
                <a:ext cx="26685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A circuit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 algn="ctr"/>
                <a:r>
                  <a:rPr lang="en-US" dirty="0"/>
                  <a:t>(on average)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6AE7E9-B2AA-17B4-7A4E-06AA39A696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750" y="3593805"/>
                <a:ext cx="2668551" cy="646331"/>
              </a:xfrm>
              <a:prstGeom prst="rect">
                <a:avLst/>
              </a:prstGeom>
              <a:blipFill>
                <a:blip r:embed="rId11"/>
                <a:stretch>
                  <a:fillRect l="-1826" t="-5660" r="-228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659DE88-CE73-0990-15C7-0204C8EF3041}"/>
              </a:ext>
            </a:extLst>
          </p:cNvPr>
          <p:cNvSpPr/>
          <p:nvPr/>
        </p:nvSpPr>
        <p:spPr>
          <a:xfrm>
            <a:off x="1743146" y="4282468"/>
            <a:ext cx="3494314" cy="764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Can be made </a:t>
            </a:r>
            <a:r>
              <a:rPr lang="en-US" b="1" dirty="0"/>
              <a:t>deterministic</a:t>
            </a:r>
            <a:r>
              <a:rPr lang="en-US" dirty="0"/>
              <a:t>!</a:t>
            </a:r>
            <a:r>
              <a:rPr lang="en-US" b="1" dirty="0"/>
              <a:t> </a:t>
            </a:r>
            <a:r>
              <a:rPr lang="en-US" dirty="0"/>
              <a:t>[PRZ23, DPT24]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C01EF832-8B21-EDB4-81AE-D6BEEBF1BED8}"/>
                  </a:ext>
                </a:extLst>
              </p:cNvPr>
              <p:cNvSpPr/>
              <p:nvPr/>
            </p:nvSpPr>
            <p:spPr>
              <a:xfrm>
                <a:off x="5840815" y="4282468"/>
                <a:ext cx="3700130" cy="7645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Can be made </a:t>
                </a:r>
                <a:r>
                  <a:rPr lang="en-US" b="1" dirty="0"/>
                  <a:t>deterministic </a:t>
                </a: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b="1" dirty="0"/>
                  <a:t> ROBP </a:t>
                </a:r>
                <a:r>
                  <a:rPr lang="en-US" dirty="0"/>
                  <a:t>[PRZ23, DPT24]</a:t>
                </a:r>
              </a:p>
            </p:txBody>
          </p:sp>
        </mc:Choice>
        <mc:Fallback xmlns="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C01EF832-8B21-EDB4-81AE-D6BEEBF1BE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0815" y="4282468"/>
                <a:ext cx="3700130" cy="764500"/>
              </a:xfrm>
              <a:prstGeom prst="roundRect">
                <a:avLst/>
              </a:prstGeom>
              <a:blipFill>
                <a:blip r:embed="rId12"/>
                <a:stretch>
                  <a:fillRect b="-4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570CFB06-8AD8-565B-CCA3-DB1C95801AEA}"/>
              </a:ext>
            </a:extLst>
          </p:cNvPr>
          <p:cNvSpPr txBox="1"/>
          <p:nvPr/>
        </p:nvSpPr>
        <p:spPr>
          <a:xfrm>
            <a:off x="6380906" y="3357659"/>
            <a:ext cx="1309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Yao’s Lemma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75226C4-FF55-0DDD-A191-D9D6A76AE1B3}"/>
              </a:ext>
            </a:extLst>
          </p:cNvPr>
          <p:cNvSpPr txBox="1"/>
          <p:nvPr/>
        </p:nvSpPr>
        <p:spPr>
          <a:xfrm>
            <a:off x="2898375" y="3383622"/>
            <a:ext cx="2069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Combinatorial Designs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82244AD4-6C18-7267-C130-CD38E6CAD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5248751"/>
            <a:ext cx="5681827" cy="1060609"/>
          </a:xfrm>
        </p:spPr>
        <p:txBody>
          <a:bodyPr>
            <a:normAutofit/>
          </a:bodyPr>
          <a:lstStyle/>
          <a:p>
            <a:r>
              <a:rPr lang="en-US" dirty="0"/>
              <a:t>[PRZ23]: </a:t>
            </a:r>
            <a:r>
              <a:rPr lang="en-US" b="1" dirty="0"/>
              <a:t>Certified </a:t>
            </a:r>
            <a:r>
              <a:rPr lang="en-US" b="1" dirty="0" err="1"/>
              <a:t>derandomization</a:t>
            </a:r>
            <a:r>
              <a:rPr lang="en-US" b="1" dirty="0"/>
              <a:t> </a:t>
            </a:r>
            <a:r>
              <a:rPr lang="en-US" dirty="0"/>
              <a:t>of </a:t>
            </a:r>
            <a:r>
              <a:rPr lang="en-US" b="1" dirty="0"/>
              <a:t>BPL</a:t>
            </a:r>
          </a:p>
          <a:p>
            <a:r>
              <a:rPr lang="en-US" dirty="0"/>
              <a:t>[DPT24]: </a:t>
            </a:r>
            <a:r>
              <a:rPr lang="en-US" b="1" dirty="0"/>
              <a:t>BPL </a:t>
            </a:r>
            <a:r>
              <a:rPr lang="en-US" dirty="0"/>
              <a:t>= </a:t>
            </a:r>
            <a:r>
              <a:rPr lang="en-US" b="1" dirty="0"/>
              <a:t>L</a:t>
            </a:r>
            <a:r>
              <a:rPr lang="en-US" dirty="0"/>
              <a:t> from uniform assumptions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68196F1E-C0E3-103A-A1D9-2A992694CE5B}"/>
              </a:ext>
            </a:extLst>
          </p:cNvPr>
          <p:cNvSpPr/>
          <p:nvPr/>
        </p:nvSpPr>
        <p:spPr>
          <a:xfrm>
            <a:off x="6380906" y="5429693"/>
            <a:ext cx="271993" cy="69466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421D64-DBAE-1835-836A-EA740417BF0E}"/>
              </a:ext>
            </a:extLst>
          </p:cNvPr>
          <p:cNvSpPr txBox="1"/>
          <p:nvPr/>
        </p:nvSpPr>
        <p:spPr>
          <a:xfrm>
            <a:off x="6739330" y="5479702"/>
            <a:ext cx="3442457" cy="6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we extend these results to stronger classes?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19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036A-E3D7-1979-2833-82033C01E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Deterministic D2P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868C1A-C777-0C59-9177-027448EEC54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8" y="3796427"/>
                <a:ext cx="10653579" cy="266437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b="1" dirty="0"/>
                  <a:t>Q’</a:t>
                </a:r>
                <a:r>
                  <a:rPr lang="en-US" sz="2400" b="1" baseline="-25000" dirty="0"/>
                  <a:t>1</a:t>
                </a:r>
                <a:r>
                  <a:rPr lang="en-US" b="1" baseline="-25000" dirty="0"/>
                  <a:t> </a:t>
                </a:r>
                <a:r>
                  <a:rPr lang="en-US" dirty="0"/>
                  <a:t>: </a:t>
                </a:r>
                <a:r>
                  <a:rPr lang="en-US" sz="2400" dirty="0"/>
                  <a:t>Do we expect this search problem to be </a:t>
                </a:r>
                <a:r>
                  <a:rPr lang="en-US" sz="2400" i="1" dirty="0"/>
                  <a:t>total</a:t>
                </a:r>
                <a:r>
                  <a:rPr lang="en-US" sz="2400" dirty="0"/>
                  <a:t>?</a:t>
                </a:r>
              </a:p>
              <a:p>
                <a:r>
                  <a:rPr lang="en-US" dirty="0"/>
                  <a:t>Not a trivial question! </a:t>
                </a:r>
              </a:p>
              <a:p>
                <a:r>
                  <a:rPr lang="en-US" dirty="0"/>
                  <a:t>Yao’s lemma: Distinguisher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Predictor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 (randomized)</a:t>
                </a:r>
              </a:p>
              <a:p>
                <a:r>
                  <a:rPr lang="en-US" dirty="0"/>
                  <a:t>Unclear how to </a:t>
                </a:r>
                <a:r>
                  <a:rPr lang="en-US" b="1" dirty="0"/>
                  <a:t>verify </a:t>
                </a:r>
                <a:r>
                  <a:rPr lang="en-US" dirty="0"/>
                  <a:t>the correctness!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868C1A-C777-0C59-9177-027448EEC5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8" y="3796427"/>
                <a:ext cx="10653579" cy="2664372"/>
              </a:xfrm>
              <a:blipFill>
                <a:blip r:embed="rId6"/>
                <a:stretch>
                  <a:fillRect l="-916" t="-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7E7DF-B40E-B13F-45C9-2F09B645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447D-1A8F-437C-8180-8A2A4210D0E2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1EBDC-2045-CAFC-43A5-9E9CB2F7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3886F-3578-14DE-3817-9F86F3F08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8951D4CF-B523-5641-AB9B-012EECCFAF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6113908"/>
                  </p:ext>
                </p:extLst>
              </p:nvPr>
            </p:nvGraphicFramePr>
            <p:xfrm>
              <a:off x="612648" y="2011419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41469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r>
                            <a:rPr lang="en-US" sz="2000" b="1" dirty="0"/>
                            <a:t>Input: </a:t>
                          </a:r>
                          <a:r>
                            <a:rPr lang="en-US" sz="2000" b="0" dirty="0"/>
                            <a:t>A circuit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→{0,1}</m:t>
                              </m:r>
                            </m:oMath>
                          </a14:m>
                          <a:r>
                            <a:rPr lang="en-US" sz="2000" b="1" dirty="0"/>
                            <a:t> </a:t>
                          </a:r>
                          <a:r>
                            <a:rPr lang="en-US" sz="2000" b="0" dirty="0"/>
                            <a:t>in some circuit class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oMath>
                          </a14:m>
                          <a:endParaRPr lang="en-US" sz="2000" b="0" dirty="0"/>
                        </a:p>
                        <a:p>
                          <a:r>
                            <a:rPr lang="en-US" sz="2000" b="1" dirty="0"/>
                            <a:t>Output:</a:t>
                          </a:r>
                          <a:r>
                            <a:rPr lang="en-US" sz="2000" b="0" dirty="0"/>
                            <a:t> A list of poly-size circuit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…,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such that for </a:t>
                          </a:r>
                          <a:r>
                            <a:rPr lang="en-US" sz="2000" b="1" dirty="0"/>
                            <a:t>every</a:t>
                          </a:r>
                          <a:r>
                            <a:rPr lang="en-US" sz="2000" b="0" dirty="0"/>
                            <a:t> distribution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over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, if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US" sz="2000" b="0" dirty="0"/>
                            <a:t> is an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oMath>
                          </a14:m>
                          <a:r>
                            <a:rPr lang="en-US" sz="2000" b="0" dirty="0"/>
                            <a:t>-distinguisher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,</a:t>
                          </a:r>
                          <a:r>
                            <a:rPr lang="en-US" sz="2000" b="0" baseline="0" dirty="0"/>
                            <a:t> one of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is a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oMath>
                          </a14:m>
                          <a:r>
                            <a:rPr lang="en-US" sz="2000" b="0" dirty="0"/>
                            <a:t>-predictor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(e.g.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000" b="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8951D4CF-B523-5641-AB9B-012EECCFAF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6113908"/>
                  </p:ext>
                </p:extLst>
              </p:nvPr>
            </p:nvGraphicFramePr>
            <p:xfrm>
              <a:off x="612648" y="2011419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57" t="-38251" r="-229" b="-1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6382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EA179-BF50-2273-60B9-062BDC4D2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59D7-BD43-5601-FF93-C69305929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643B-E486-244E-EBDA-6C75E889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F09-7A88-4BE4-A498-25A7429B502D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15EA1-50C6-1A71-CDAB-7228E163B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9F707-90E6-4DCE-0C65-E7448CD6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9D667923-ED57-AE85-4463-0D9C7073BE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3518753"/>
                  </p:ext>
                </p:extLst>
              </p:nvPr>
            </p:nvGraphicFramePr>
            <p:xfrm>
              <a:off x="612647" y="3966870"/>
              <a:ext cx="10653577" cy="20351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78220">
                    <a:tc>
                      <a:txBody>
                        <a:bodyPr/>
                        <a:lstStyle/>
                        <a:p>
                          <a:r>
                            <a:rPr lang="en-US" altLang="zh-CN" sz="2000" dirty="0"/>
                            <a:t>Theorem 1 (D2P 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b="1" i="1" smtClean="0">
                                  <a:latin typeface="Cambria Math" panose="02040503050406030204" pitchFamily="18" charset="0"/>
                                </a:rPr>
                                <m:t>⇔</m:t>
                              </m:r>
                            </m:oMath>
                          </a14:m>
                          <a:r>
                            <a:rPr lang="en-US" altLang="zh-CN" sz="2000" dirty="0"/>
                            <a:t> </a:t>
                          </a:r>
                          <a:r>
                            <a:rPr lang="en-US" altLang="zh-CN" sz="2000" dirty="0" err="1"/>
                            <a:t>prBPP</a:t>
                          </a:r>
                          <a:r>
                            <a:rPr lang="en-US" altLang="zh-CN" sz="2000" baseline="0" dirty="0"/>
                            <a:t> </a:t>
                          </a:r>
                          <a:r>
                            <a:rPr lang="en-US" altLang="zh-CN" sz="2000" b="0" baseline="0" dirty="0"/>
                            <a:t>=</a:t>
                          </a:r>
                          <a:r>
                            <a:rPr lang="en-US" altLang="zh-CN" sz="2000" baseline="0" dirty="0"/>
                            <a:t> </a:t>
                          </a:r>
                          <a:r>
                            <a:rPr lang="en-US" altLang="zh-CN" sz="2000" b="1" baseline="0" dirty="0" err="1"/>
                            <a:t>prP</a:t>
                          </a:r>
                          <a:r>
                            <a:rPr lang="en-US" altLang="zh-CN" sz="2000" dirty="0"/>
                            <a:t>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638948">
                    <a:tc>
                      <a:txBody>
                        <a:bodyPr/>
                        <a:lstStyle/>
                        <a:p>
                          <a:r>
                            <a:rPr lang="en-US" sz="2000" b="0" dirty="0"/>
                            <a:t>The following statements are equivalent: </a:t>
                          </a:r>
                        </a:p>
                        <a:p>
                          <a:pPr marL="342900" marR="0" lvl="0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2000" b="0" dirty="0"/>
                            <a:t> There exists a deterministic polynomial-time D2P for general circuits.</a:t>
                          </a:r>
                        </a:p>
                        <a:p>
                          <a:pPr marL="457200" indent="-45720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1" dirty="0" err="1"/>
                            <a:t>prBPP</a:t>
                          </a:r>
                          <a:r>
                            <a:rPr lang="en-US" sz="2000" b="0" dirty="0"/>
                            <a:t> = </a:t>
                          </a:r>
                          <a:r>
                            <a:rPr lang="en-US" sz="2000" b="1" dirty="0" err="1"/>
                            <a:t>prP</a:t>
                          </a:r>
                          <a:r>
                            <a:rPr lang="en-US" sz="2000" b="0" dirty="0"/>
                            <a:t>;</a:t>
                          </a:r>
                        </a:p>
                        <a:p>
                          <a:pPr marL="0" indent="0">
                            <a:buFont typeface="Arial" panose="020B0604020202020204" pitchFamily="34" charset="0"/>
                            <a:buNone/>
                          </a:pPr>
                          <a:r>
                            <a:rPr lang="en-US" sz="2000" b="0" dirty="0"/>
                            <a:t>Moreover, there (unconditionally) exists a polynomial-size family of non-uniform circuits for D2P transformation of general circuits.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9D667923-ED57-AE85-4463-0D9C7073BE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3518753"/>
                  </p:ext>
                </p:extLst>
              </p:nvPr>
            </p:nvGraphicFramePr>
            <p:xfrm>
              <a:off x="612647" y="3966870"/>
              <a:ext cx="10653577" cy="20351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7" t="-7692" r="-229" b="-43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638948">
                    <a:tc>
                      <a:txBody>
                        <a:bodyPr/>
                        <a:lstStyle/>
                        <a:p>
                          <a:r>
                            <a:rPr lang="en-US" sz="2000" b="0" dirty="0"/>
                            <a:t>The following statements are equivalent: </a:t>
                          </a:r>
                        </a:p>
                        <a:p>
                          <a:pPr marL="342900" marR="0" lvl="0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2000" b="0" dirty="0"/>
                            <a:t> There exists a deterministic polynomial-time D2P for general circuits.</a:t>
                          </a:r>
                        </a:p>
                        <a:p>
                          <a:pPr marL="457200" indent="-45720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1" dirty="0" err="1"/>
                            <a:t>prBPP</a:t>
                          </a:r>
                          <a:r>
                            <a:rPr lang="en-US" sz="2000" b="0" dirty="0"/>
                            <a:t> = </a:t>
                          </a:r>
                          <a:r>
                            <a:rPr lang="en-US" sz="2000" b="1" dirty="0" err="1"/>
                            <a:t>prP</a:t>
                          </a:r>
                          <a:r>
                            <a:rPr lang="en-US" sz="2000" b="0" dirty="0"/>
                            <a:t>;</a:t>
                          </a:r>
                        </a:p>
                        <a:p>
                          <a:pPr marL="0" indent="0">
                            <a:buFont typeface="Arial" panose="020B0604020202020204" pitchFamily="34" charset="0"/>
                            <a:buNone/>
                          </a:pPr>
                          <a:r>
                            <a:rPr lang="en-US" sz="2000" b="0" dirty="0"/>
                            <a:t>Moreover, there (unconditionally) exists a polynomial-size family of non-uniform circuits for D2P transformation of general circuits.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AA5D59A-4574-12A6-907B-47C3BF2987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3393407"/>
                  </p:ext>
                </p:extLst>
              </p:nvPr>
            </p:nvGraphicFramePr>
            <p:xfrm>
              <a:off x="612648" y="2012774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41469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r>
                            <a:rPr lang="en-US" sz="2000" b="1" dirty="0"/>
                            <a:t>Input: </a:t>
                          </a:r>
                          <a:r>
                            <a:rPr lang="en-US" sz="2000" b="0" dirty="0"/>
                            <a:t>A circuit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→{0,1}</m:t>
                              </m:r>
                            </m:oMath>
                          </a14:m>
                          <a:r>
                            <a:rPr lang="en-US" sz="2000" b="1" dirty="0"/>
                            <a:t> </a:t>
                          </a:r>
                          <a:r>
                            <a:rPr lang="en-US" sz="2000" b="0" dirty="0"/>
                            <a:t>in some circuit class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oMath>
                          </a14:m>
                          <a:endParaRPr lang="en-US" sz="2000" b="0" dirty="0"/>
                        </a:p>
                        <a:p>
                          <a:r>
                            <a:rPr lang="en-US" sz="2000" b="1" dirty="0"/>
                            <a:t>Output:</a:t>
                          </a:r>
                          <a:r>
                            <a:rPr lang="en-US" sz="2000" b="0" dirty="0"/>
                            <a:t> A list of poly-size circuit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…,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such that for </a:t>
                          </a:r>
                          <a:r>
                            <a:rPr lang="en-US" sz="2000" b="1" dirty="0"/>
                            <a:t>every</a:t>
                          </a:r>
                          <a:r>
                            <a:rPr lang="en-US" sz="2000" b="0" dirty="0"/>
                            <a:t> distribution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over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, if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US" sz="2000" b="0" dirty="0"/>
                            <a:t> is an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oMath>
                          </a14:m>
                          <a:r>
                            <a:rPr lang="en-US" sz="2000" b="0" dirty="0"/>
                            <a:t>-distinguisher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,</a:t>
                          </a:r>
                          <a:r>
                            <a:rPr lang="en-US" sz="2000" b="0" baseline="0" dirty="0"/>
                            <a:t> one of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is a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oMath>
                          </a14:m>
                          <a:r>
                            <a:rPr lang="en-US" sz="2000" b="0" dirty="0"/>
                            <a:t>-predictor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(e.g.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000" b="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AA5D59A-4574-12A6-907B-47C3BF2987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3393407"/>
                  </p:ext>
                </p:extLst>
              </p:nvPr>
            </p:nvGraphicFramePr>
            <p:xfrm>
              <a:off x="612648" y="2012774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7" t="-38462" r="-229" b="-10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82685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92E9-FC59-AA8C-E06A-5DDA18B11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Simple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8786C-2EFB-2E53-70F2-58BEF9E0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886302"/>
            <a:ext cx="2182593" cy="656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Prefix-CAPP: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F8207-0AD1-A2EA-AE07-D1FE6B7B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9DCE-A324-4BA3-80C0-164018DBD95C}" type="datetime1">
              <a:rPr lang="en-US" smtClean="0"/>
              <a:t>1/24/26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9224A-1F94-F691-46BC-1BCAB26F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3E865-917F-F643-3262-CCD0C52B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5F9A68-853B-C3FF-F407-FFD0949D9627}"/>
                  </a:ext>
                </a:extLst>
              </p:cNvPr>
              <p:cNvSpPr txBox="1"/>
              <p:nvPr/>
            </p:nvSpPr>
            <p:spPr>
              <a:xfrm>
                <a:off x="2795241" y="3928679"/>
                <a:ext cx="7164462" cy="6143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0" dirty="0"/>
                  <a:t>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</m:sub>
                    </m:sSub>
                  </m:oMath>
                </a14:m>
                <a:r>
                  <a:rPr lang="en-US" sz="2400" b="0" dirty="0"/>
                  <a:t>, estimate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e>
                          <m:li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lim>
                        </m:limLow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)]</m:t>
                        </m:r>
                      </m:e>
                    </m:func>
                  </m:oMath>
                </a14:m>
                <a:r>
                  <a:rPr lang="en-US" sz="2400" dirty="0"/>
                  <a:t> with error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1/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5F9A68-853B-C3FF-F407-FFD0949D96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241" y="3928679"/>
                <a:ext cx="7164462" cy="614335"/>
              </a:xfrm>
              <a:prstGeom prst="rect">
                <a:avLst/>
              </a:prstGeom>
              <a:blipFill>
                <a:blip r:embed="rId2"/>
                <a:stretch>
                  <a:fillRect l="-1362" t="-7921" b="-4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CD3B144-2776-BD3F-F11F-01A93B683B80}"/>
              </a:ext>
            </a:extLst>
          </p:cNvPr>
          <p:cNvSpPr txBox="1">
            <a:spLocks/>
          </p:cNvSpPr>
          <p:nvPr/>
        </p:nvSpPr>
        <p:spPr>
          <a:xfrm>
            <a:off x="7436640" y="3921995"/>
            <a:ext cx="2182593" cy="470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ACB1642-3074-2C10-5A95-77FDD0A18144}"/>
              </a:ext>
            </a:extLst>
          </p:cNvPr>
          <p:cNvSpPr/>
          <p:nvPr/>
        </p:nvSpPr>
        <p:spPr>
          <a:xfrm>
            <a:off x="1482874" y="4654526"/>
            <a:ext cx="401444" cy="55681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40C9B384-30E0-42E2-BBFA-39B8B45885B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2648" y="5365418"/>
                <a:ext cx="3572777" cy="6143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Deterministic D2P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40C9B384-30E0-42E2-BBFA-39B8B4588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5365418"/>
                <a:ext cx="3572777" cy="614335"/>
              </a:xfrm>
              <a:prstGeom prst="rect">
                <a:avLst/>
              </a:prstGeom>
              <a:blipFill>
                <a:blip r:embed="rId3"/>
                <a:stretch>
                  <a:fillRect l="-2730" t="-1980" b="-2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DF97B19B-0F6C-D41F-A3C9-06094EDD4A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39585287"/>
                  </p:ext>
                </p:extLst>
              </p:nvPr>
            </p:nvGraphicFramePr>
            <p:xfrm>
              <a:off x="612648" y="2012774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41469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r>
                            <a:rPr lang="en-US" sz="2000" b="1" dirty="0"/>
                            <a:t>Input: </a:t>
                          </a:r>
                          <a:r>
                            <a:rPr lang="en-US" sz="2000" b="0" dirty="0"/>
                            <a:t>A circuit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→{0,1}</m:t>
                              </m:r>
                            </m:oMath>
                          </a14:m>
                          <a:r>
                            <a:rPr lang="en-US" sz="2000" b="1" dirty="0"/>
                            <a:t> </a:t>
                          </a:r>
                          <a:r>
                            <a:rPr lang="en-US" sz="2000" b="0" dirty="0"/>
                            <a:t>in some circuit class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oMath>
                          </a14:m>
                          <a:endParaRPr lang="en-US" sz="2000" b="0" dirty="0"/>
                        </a:p>
                        <a:p>
                          <a:r>
                            <a:rPr lang="en-US" sz="2000" b="1" dirty="0"/>
                            <a:t>Output:</a:t>
                          </a:r>
                          <a:r>
                            <a:rPr lang="en-US" sz="2000" b="0" dirty="0"/>
                            <a:t> A list of poly-size circuit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…,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such that for </a:t>
                          </a:r>
                          <a:r>
                            <a:rPr lang="en-US" sz="2000" b="1" dirty="0"/>
                            <a:t>every</a:t>
                          </a:r>
                          <a:r>
                            <a:rPr lang="en-US" sz="2000" b="0" dirty="0"/>
                            <a:t> distribution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over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baseline="0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, if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US" sz="2000" b="0" dirty="0"/>
                            <a:t> is an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oMath>
                          </a14:m>
                          <a:r>
                            <a:rPr lang="en-US" sz="2000" b="0" dirty="0"/>
                            <a:t>-distinguisher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,</a:t>
                          </a:r>
                          <a:r>
                            <a:rPr lang="en-US" sz="2000" b="0" baseline="0" dirty="0"/>
                            <a:t> one of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b="0" i="1" baseline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b="0" dirty="0"/>
                            <a:t> is a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oMath>
                          </a14:m>
                          <a:r>
                            <a:rPr lang="en-US" sz="2000" b="0" dirty="0"/>
                            <a:t>-predictor of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oMath>
                          </a14:m>
                          <a:r>
                            <a:rPr lang="en-US" sz="2000" b="0" dirty="0"/>
                            <a:t> (e.g.</a:t>
                          </a:r>
                          <a:r>
                            <a:rPr lang="en-US" sz="20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baseline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000" b="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DF97B19B-0F6C-D41F-A3C9-06094EDD4A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39585287"/>
                  </p:ext>
                </p:extLst>
              </p:nvPr>
            </p:nvGraphicFramePr>
            <p:xfrm>
              <a:off x="612648" y="2012774"/>
              <a:ext cx="10653577" cy="15031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53577">
                      <a:extLst>
                        <a:ext uri="{9D8B030D-6E8A-4147-A177-3AD203B41FA5}">
                          <a16:colId xmlns:a16="http://schemas.microsoft.com/office/drawing/2014/main" val="3963448619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D2P Transformation -- Doron, Pyne, and </a:t>
                          </a:r>
                          <a:r>
                            <a:rPr lang="en-US" altLang="zh-CN" sz="2000" dirty="0"/>
                            <a:t>Tell (2024)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4940296"/>
                      </a:ext>
                    </a:extLst>
                  </a:tr>
                  <a:tr h="11069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7" t="-38462" r="-229" b="-10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311445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Left Brace 13">
            <a:extLst>
              <a:ext uri="{FF2B5EF4-FFF2-40B4-BE49-F238E27FC236}">
                <a16:creationId xmlns:a16="http://schemas.microsoft.com/office/drawing/2014/main" id="{1DB08B3A-F9B0-B7EB-10DD-00DEF6DFE641}"/>
              </a:ext>
            </a:extLst>
          </p:cNvPr>
          <p:cNvSpPr/>
          <p:nvPr/>
        </p:nvSpPr>
        <p:spPr>
          <a:xfrm>
            <a:off x="4185425" y="5129561"/>
            <a:ext cx="163551" cy="1018478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6D8C7E2-F472-3246-A942-17ACA9DE668B}"/>
                  </a:ext>
                </a:extLst>
              </p:cNvPr>
              <p:cNvSpPr txBox="1"/>
              <p:nvPr/>
            </p:nvSpPr>
            <p:spPr>
              <a:xfrm>
                <a:off x="4348976" y="4905002"/>
                <a:ext cx="54570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/>
                  <a:t>prBPP </a:t>
                </a:r>
                <a:r>
                  <a:rPr lang="en-US" sz="2000" dirty="0"/>
                  <a:t>= </a:t>
                </a:r>
                <a:r>
                  <a:rPr lang="en-US" sz="2000" b="1" dirty="0" err="1"/>
                  <a:t>prP</a:t>
                </a:r>
                <a:r>
                  <a:rPr lang="en-US" sz="2000" b="1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/>
                  <a:t> D2P given any input circuit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6D8C7E2-F472-3246-A942-17ACA9DE6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976" y="4905002"/>
                <a:ext cx="5457007" cy="400110"/>
              </a:xfrm>
              <a:prstGeom prst="rect">
                <a:avLst/>
              </a:prstGeom>
              <a:blipFill>
                <a:blip r:embed="rId5"/>
                <a:stretch>
                  <a:fillRect l="-1116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A52E7AF-901B-0E7C-DA9F-39BF3350EF70}"/>
                  </a:ext>
                </a:extLst>
              </p:cNvPr>
              <p:cNvSpPr txBox="1"/>
              <p:nvPr/>
            </p:nvSpPr>
            <p:spPr>
              <a:xfrm>
                <a:off x="4348975" y="5896107"/>
                <a:ext cx="52197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For specific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/>
                  <a:t>, prefix-CAPP could be easy!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A52E7AF-901B-0E7C-DA9F-39BF3350E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975" y="5896107"/>
                <a:ext cx="5219762" cy="400110"/>
              </a:xfrm>
              <a:prstGeom prst="rect">
                <a:avLst/>
              </a:prstGeom>
              <a:blipFill>
                <a:blip r:embed="rId6"/>
                <a:stretch>
                  <a:fillRect l="-1167" t="-7576" r="-467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76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 animBg="1"/>
      <p:bldP spid="10" grpId="0"/>
      <p:bldP spid="14" grpId="0" animBg="1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5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2.8|3.9|16.6|24|17|12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9|1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6.8|5.8|5.5|13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5|7.3|7.2|5.1|11.2|7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5.3|7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12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7.3|12.2|1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7|4.3|8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9.1|13.4|9.3|18.3"/>
</p:tagLst>
</file>

<file path=ppt/theme/theme1.xml><?xml version="1.0" encoding="utf-8"?>
<a:theme xmlns:a="http://schemas.openxmlformats.org/drawingml/2006/main" name="VanillaVTI">
  <a:themeElements>
    <a:clrScheme name="VanillaVTI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Vanilla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Vanilla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AACC6CF0-9F86-48CC-9C4E-CA578EE0A0A0}" vid="{3BDE51FE-56D6-4100-AFB5-5B4AEDCE2E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1835</TotalTime>
  <Words>3339</Words>
  <Application>Microsoft Macintosh PowerPoint</Application>
  <PresentationFormat>Widescreen</PresentationFormat>
  <Paragraphs>380</Paragraphs>
  <Slides>19</Slides>
  <Notes>14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Cambria Math</vt:lpstr>
      <vt:lpstr>Neue Haas Grotesk Text Pro</vt:lpstr>
      <vt:lpstr>VanillaVTI</vt:lpstr>
      <vt:lpstr>Distinguishing Predicting Certifying</vt:lpstr>
      <vt:lpstr>Yao's Lemma</vt:lpstr>
      <vt:lpstr>Reconstruction Paradigm</vt:lpstr>
      <vt:lpstr>Reconstruction Paradigm</vt:lpstr>
      <vt:lpstr>Suppose We Have ……</vt:lpstr>
      <vt:lpstr>Recent Development on BPL vs L</vt:lpstr>
      <vt:lpstr>Deterministic D2P</vt:lpstr>
      <vt:lpstr>Main Result</vt:lpstr>
      <vt:lpstr>One Simple Idea</vt:lpstr>
      <vt:lpstr>D2P ⇐ Derandomization</vt:lpstr>
      <vt:lpstr>D2P ⇐ Derandomization</vt:lpstr>
      <vt:lpstr>Non-Boolean ⇒ Boolean Predictor</vt:lpstr>
      <vt:lpstr>Non-Boolean ⇒ Boolean Predictor</vt:lpstr>
      <vt:lpstr>Other Results</vt:lpstr>
      <vt:lpstr>Open Questions</vt:lpstr>
      <vt:lpstr>D2P ⇒ Derandomization</vt:lpstr>
      <vt:lpstr>Two Questions</vt:lpstr>
      <vt:lpstr>Two Questions</vt:lpstr>
      <vt:lpstr>Distinguishing Predicting Certifying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Jiatu Li</cp:lastModifiedBy>
  <cp:revision>71</cp:revision>
  <dcterms:created xsi:type="dcterms:W3CDTF">2024-09-30T17:25:03Z</dcterms:created>
  <dcterms:modified xsi:type="dcterms:W3CDTF">2026-01-24T13:55:20Z</dcterms:modified>
</cp:coreProperties>
</file>