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58" r:id="rId1"/>
  </p:sldMasterIdLst>
  <p:notesMasterIdLst>
    <p:notesMasterId r:id="rId41"/>
  </p:notesMasterIdLst>
  <p:sldIdLst>
    <p:sldId id="270" r:id="rId2"/>
    <p:sldId id="271" r:id="rId3"/>
    <p:sldId id="278" r:id="rId4"/>
    <p:sldId id="282" r:id="rId5"/>
    <p:sldId id="287" r:id="rId6"/>
    <p:sldId id="288" r:id="rId7"/>
    <p:sldId id="289" r:id="rId8"/>
    <p:sldId id="290" r:id="rId9"/>
    <p:sldId id="273" r:id="rId10"/>
    <p:sldId id="281" r:id="rId11"/>
    <p:sldId id="292" r:id="rId12"/>
    <p:sldId id="293" r:id="rId13"/>
    <p:sldId id="294" r:id="rId14"/>
    <p:sldId id="274" r:id="rId15"/>
    <p:sldId id="284" r:id="rId16"/>
    <p:sldId id="297" r:id="rId17"/>
    <p:sldId id="295" r:id="rId18"/>
    <p:sldId id="296" r:id="rId19"/>
    <p:sldId id="275" r:id="rId20"/>
    <p:sldId id="298" r:id="rId21"/>
    <p:sldId id="301" r:id="rId22"/>
    <p:sldId id="302" r:id="rId23"/>
    <p:sldId id="303" r:id="rId24"/>
    <p:sldId id="310" r:id="rId25"/>
    <p:sldId id="309" r:id="rId26"/>
    <p:sldId id="311" r:id="rId27"/>
    <p:sldId id="312" r:id="rId28"/>
    <p:sldId id="314" r:id="rId29"/>
    <p:sldId id="315" r:id="rId30"/>
    <p:sldId id="299" r:id="rId31"/>
    <p:sldId id="316" r:id="rId32"/>
    <p:sldId id="317" r:id="rId33"/>
    <p:sldId id="318" r:id="rId34"/>
    <p:sldId id="319" r:id="rId35"/>
    <p:sldId id="320" r:id="rId36"/>
    <p:sldId id="313" r:id="rId37"/>
    <p:sldId id="321" r:id="rId38"/>
    <p:sldId id="322" r:id="rId39"/>
    <p:sldId id="300" r:id="rId4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874"/>
    <a:srgbClr val="E1DFE2"/>
    <a:srgbClr val="93549F"/>
    <a:srgbClr val="F6F4F7"/>
    <a:srgbClr val="5C307D"/>
    <a:srgbClr val="FFFFFF"/>
    <a:srgbClr val="FEFD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E25E649-3F16-4E02-A733-19D2CDBF48F0}" styleName="中度样式 3 - 强调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中度样式 1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093" autoAdjust="0"/>
    <p:restoredTop sz="70571" autoAdjust="0"/>
  </p:normalViewPr>
  <p:slideViewPr>
    <p:cSldViewPr snapToGrid="0" snapToObjects="1">
      <p:cViewPr varScale="1">
        <p:scale>
          <a:sx n="82" d="100"/>
          <a:sy n="82" d="100"/>
        </p:scale>
        <p:origin x="1268" y="48"/>
      </p:cViewPr>
      <p:guideLst/>
    </p:cSldViewPr>
  </p:slideViewPr>
  <p:outlineViewPr>
    <p:cViewPr>
      <p:scale>
        <a:sx n="33" d="100"/>
        <a:sy n="33" d="100"/>
      </p:scale>
      <p:origin x="0" y="-11400"/>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A51940-DB52-3B48-AABB-9C7938529E4E}" type="datetimeFigureOut">
              <a:rPr kumimoji="1" lang="zh-CN" altLang="en-US" smtClean="0"/>
              <a:t>2026/1/24</a:t>
            </a:fld>
            <a:endParaRPr kumimoji="1"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18717E-F74C-4246-A795-6577BEDC8382}" type="slidenum">
              <a:rPr kumimoji="1" lang="zh-CN" altLang="en-US" smtClean="0"/>
              <a:t>‹#›</a:t>
            </a:fld>
            <a:endParaRPr kumimoji="1" lang="zh-CN" altLang="en-US"/>
          </a:p>
        </p:txBody>
      </p:sp>
    </p:spTree>
    <p:extLst>
      <p:ext uri="{BB962C8B-B14F-4D97-AF65-F5344CB8AC3E}">
        <p14:creationId xmlns:p14="http://schemas.microsoft.com/office/powerpoint/2010/main" val="2015298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p>
        </p:txBody>
      </p:sp>
      <p:sp>
        <p:nvSpPr>
          <p:cNvPr id="4" name="Slide Number Placeholder 3"/>
          <p:cNvSpPr>
            <a:spLocks noGrp="1"/>
          </p:cNvSpPr>
          <p:nvPr>
            <p:ph type="sldNum" sz="quarter" idx="5"/>
          </p:nvPr>
        </p:nvSpPr>
        <p:spPr/>
        <p:txBody>
          <a:bodyPr/>
          <a:lstStyle/>
          <a:p>
            <a:fld id="{6D18717E-F74C-4246-A795-6577BEDC8382}" type="slidenum">
              <a:rPr kumimoji="1" lang="zh-CN" altLang="en-US" smtClean="0"/>
              <a:t>1</a:t>
            </a:fld>
            <a:endParaRPr kumimoji="1" lang="zh-CN" altLang="en-US"/>
          </a:p>
        </p:txBody>
      </p:sp>
    </p:spTree>
    <p:extLst>
      <p:ext uri="{BB962C8B-B14F-4D97-AF65-F5344CB8AC3E}">
        <p14:creationId xmlns:p14="http://schemas.microsoft.com/office/powerpoint/2010/main" val="8959422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Clearly, constructing prime numbers is to hit dense P property, as we have deterministic polynomial time primal test. </a:t>
            </a:r>
          </a:p>
          <a:p>
            <a:endParaRPr lang="en-US" altLang="zh-CN" dirty="0"/>
          </a:p>
          <a:p>
            <a:r>
              <a:rPr lang="en-US" altLang="zh-CN" dirty="0"/>
              <a:t>Constructing hard truth table is to hit dense </a:t>
            </a:r>
            <a:r>
              <a:rPr lang="en-US" altLang="zh-CN" dirty="0" err="1"/>
              <a:t>coNP</a:t>
            </a:r>
            <a:r>
              <a:rPr lang="en-US" altLang="zh-CN" dirty="0"/>
              <a:t> property, as an easy truth table can be verified given its small circuit as witness. So is rigid matrix.</a:t>
            </a:r>
          </a:p>
          <a:p>
            <a:endParaRPr lang="en-US" altLang="zh-CN" dirty="0"/>
          </a:p>
          <a:p>
            <a:r>
              <a:rPr lang="en-US" altLang="zh-CN" dirty="0"/>
              <a:t>Among all the dense </a:t>
            </a:r>
            <a:r>
              <a:rPr lang="en-US" altLang="zh-CN" dirty="0" err="1"/>
              <a:t>coNP</a:t>
            </a:r>
            <a:r>
              <a:rPr lang="en-US" altLang="zh-CN" dirty="0"/>
              <a:t> properties, there is a special subset formed by all the range-avoidance-type property, where all the bad objects are in the image of a small circuit with input length n-1, and getting a non-output of such circuit will yield an explicit construction of a good object. It is not hard to see both hard truth table and rigid matrix are actually range-avoidance-type properties.</a:t>
            </a:r>
          </a:p>
          <a:p>
            <a:endParaRPr lang="en-US" altLang="zh-CN" dirty="0"/>
          </a:p>
          <a:p>
            <a:r>
              <a:rPr lang="en-US" altLang="zh-CN" dirty="0"/>
              <a:t>Regarding systematic explicit construction, [OS17] first obtain an explicit construction for dense P property in half-exponential time, where half exponential means a function f such that the second iteration of f becomes exponential. </a:t>
            </a:r>
            <a:endParaRPr lang="zh-CN" altLang="en-US" dirty="0"/>
          </a:p>
        </p:txBody>
      </p:sp>
      <p:sp>
        <p:nvSpPr>
          <p:cNvPr id="4" name="Slide Number Placeholder 3"/>
          <p:cNvSpPr>
            <a:spLocks noGrp="1"/>
          </p:cNvSpPr>
          <p:nvPr>
            <p:ph type="sldNum" sz="quarter" idx="5"/>
          </p:nvPr>
        </p:nvSpPr>
        <p:spPr/>
        <p:txBody>
          <a:bodyPr/>
          <a:lstStyle/>
          <a:p>
            <a:fld id="{6D18717E-F74C-4246-A795-6577BEDC8382}" type="slidenum">
              <a:rPr kumimoji="1" lang="zh-CN" altLang="en-US" smtClean="0"/>
              <a:t>10</a:t>
            </a:fld>
            <a:endParaRPr kumimoji="1" lang="zh-CN" altLang="en-US"/>
          </a:p>
        </p:txBody>
      </p:sp>
    </p:spTree>
    <p:extLst>
      <p:ext uri="{BB962C8B-B14F-4D97-AF65-F5344CB8AC3E}">
        <p14:creationId xmlns:p14="http://schemas.microsoft.com/office/powerpoint/2010/main" val="9361533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This result is improved by the breakthrough result in [CLORS23], showing an algorithm to construct dense P property in polynomial time, completely solving the explicit construction for dense P properties.</a:t>
            </a:r>
            <a:endParaRPr lang="zh-CN" altLang="en-US" dirty="0"/>
          </a:p>
        </p:txBody>
      </p:sp>
      <p:sp>
        <p:nvSpPr>
          <p:cNvPr id="4" name="Slide Number Placeholder 3"/>
          <p:cNvSpPr>
            <a:spLocks noGrp="1"/>
          </p:cNvSpPr>
          <p:nvPr>
            <p:ph type="sldNum" sz="quarter" idx="5"/>
          </p:nvPr>
        </p:nvSpPr>
        <p:spPr/>
        <p:txBody>
          <a:bodyPr/>
          <a:lstStyle/>
          <a:p>
            <a:fld id="{6D18717E-F74C-4246-A795-6577BEDC8382}" type="slidenum">
              <a:rPr kumimoji="1" lang="zh-CN" altLang="en-US" smtClean="0"/>
              <a:t>11</a:t>
            </a:fld>
            <a:endParaRPr kumimoji="1" lang="zh-CN" altLang="en-US"/>
          </a:p>
        </p:txBody>
      </p:sp>
    </p:spTree>
    <p:extLst>
      <p:ext uri="{BB962C8B-B14F-4D97-AF65-F5344CB8AC3E}">
        <p14:creationId xmlns:p14="http://schemas.microsoft.com/office/powerpoint/2010/main" val="30077398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Regarding range-avoidance type property, there is a long line of recent work on it, and [CHR24] [Li24] obtain an explicit construction in S2P.</a:t>
            </a:r>
          </a:p>
          <a:p>
            <a:endParaRPr lang="en-US" altLang="zh-CN" dirty="0"/>
          </a:p>
          <a:p>
            <a:r>
              <a:rPr lang="en-US" altLang="zh-CN" dirty="0"/>
              <a:t>It is also believed by these works that it is unlikely to improve the S2P construction to further single-valued AM construction, which suggests the S2P construction is reasonably good.</a:t>
            </a:r>
            <a:endParaRPr lang="zh-CN" altLang="en-US" dirty="0"/>
          </a:p>
        </p:txBody>
      </p:sp>
      <p:sp>
        <p:nvSpPr>
          <p:cNvPr id="4" name="Slide Number Placeholder 3"/>
          <p:cNvSpPr>
            <a:spLocks noGrp="1"/>
          </p:cNvSpPr>
          <p:nvPr>
            <p:ph type="sldNum" sz="quarter" idx="5"/>
          </p:nvPr>
        </p:nvSpPr>
        <p:spPr/>
        <p:txBody>
          <a:bodyPr/>
          <a:lstStyle/>
          <a:p>
            <a:fld id="{6D18717E-F74C-4246-A795-6577BEDC8382}" type="slidenum">
              <a:rPr kumimoji="1" lang="zh-CN" altLang="en-US" smtClean="0"/>
              <a:t>12</a:t>
            </a:fld>
            <a:endParaRPr kumimoji="1" lang="zh-CN" altLang="en-US"/>
          </a:p>
        </p:txBody>
      </p:sp>
    </p:spTree>
    <p:extLst>
      <p:ext uri="{BB962C8B-B14F-4D97-AF65-F5344CB8AC3E}">
        <p14:creationId xmlns:p14="http://schemas.microsoft.com/office/powerpoint/2010/main" val="6704073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Following this line of work, it is natural to ask that whether we can further get systematic explicit construction for larger classes like </a:t>
            </a:r>
            <a:r>
              <a:rPr lang="en-US" altLang="zh-CN" dirty="0" err="1"/>
              <a:t>coNP</a:t>
            </a:r>
            <a:r>
              <a:rPr lang="en-US" altLang="zh-CN" dirty="0"/>
              <a:t> or </a:t>
            </a:r>
            <a:r>
              <a:rPr lang="en-US" altLang="zh-CN" dirty="0" err="1"/>
              <a:t>coAM</a:t>
            </a:r>
            <a:r>
              <a:rPr lang="en-US" altLang="zh-CN" dirty="0"/>
              <a:t> properties. This will be meaningful as they will also provide new perspective of explicitly constructing hard truth tables and rigid matrices that we originally constructed by range avoidance.</a:t>
            </a:r>
            <a:endParaRPr lang="zh-CN" altLang="en-US" dirty="0"/>
          </a:p>
        </p:txBody>
      </p:sp>
      <p:sp>
        <p:nvSpPr>
          <p:cNvPr id="4" name="Slide Number Placeholder 3"/>
          <p:cNvSpPr>
            <a:spLocks noGrp="1"/>
          </p:cNvSpPr>
          <p:nvPr>
            <p:ph type="sldNum" sz="quarter" idx="5"/>
          </p:nvPr>
        </p:nvSpPr>
        <p:spPr/>
        <p:txBody>
          <a:bodyPr/>
          <a:lstStyle/>
          <a:p>
            <a:fld id="{6D18717E-F74C-4246-A795-6577BEDC8382}" type="slidenum">
              <a:rPr kumimoji="1" lang="zh-CN" altLang="en-US" smtClean="0"/>
              <a:t>13</a:t>
            </a:fld>
            <a:endParaRPr kumimoji="1" lang="zh-CN" altLang="en-US"/>
          </a:p>
        </p:txBody>
      </p:sp>
    </p:spTree>
    <p:extLst>
      <p:ext uri="{BB962C8B-B14F-4D97-AF65-F5344CB8AC3E}">
        <p14:creationId xmlns:p14="http://schemas.microsoft.com/office/powerpoint/2010/main" val="42891036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This two lines of works, maximum circuit lower bound and explicit constructions, are also connected closely by recent works. </a:t>
            </a:r>
          </a:p>
          <a:p>
            <a:endParaRPr lang="en-US" altLang="zh-CN" dirty="0"/>
          </a:p>
          <a:p>
            <a:r>
              <a:rPr lang="en-US" altLang="zh-CN" dirty="0"/>
              <a:t>Actually, the state-of-the-art maximum circuit lower bound, is a corollary of the explicit construction of range-avoidance-type properties. </a:t>
            </a:r>
          </a:p>
          <a:p>
            <a:r>
              <a:rPr lang="en-US" altLang="zh-CN" dirty="0"/>
              <a:t>The reason is that, we can view circuit lower bound as uniformly and explicitly constructing hard truth table, which is a range-avoidance-type explicit construction problem. Any uniform algorithm that explicitly output hard truth table must also have large circuit complexity.</a:t>
            </a:r>
          </a:p>
          <a:p>
            <a:endParaRPr lang="en-US" altLang="zh-CN" dirty="0"/>
          </a:p>
          <a:p>
            <a:r>
              <a:rPr lang="en-US" altLang="zh-CN" dirty="0"/>
              <a:t>Along these lines of work, we want further Sigma_1 type maximum circuit lower bound and explicit constructions for larger class,</a:t>
            </a:r>
          </a:p>
        </p:txBody>
      </p:sp>
      <p:sp>
        <p:nvSpPr>
          <p:cNvPr id="4" name="Slide Number Placeholder 3"/>
          <p:cNvSpPr>
            <a:spLocks noGrp="1"/>
          </p:cNvSpPr>
          <p:nvPr>
            <p:ph type="sldNum" sz="quarter" idx="5"/>
          </p:nvPr>
        </p:nvSpPr>
        <p:spPr/>
        <p:txBody>
          <a:bodyPr/>
          <a:lstStyle/>
          <a:p>
            <a:fld id="{6D18717E-F74C-4246-A795-6577BEDC8382}" type="slidenum">
              <a:rPr kumimoji="1" lang="zh-CN" altLang="en-US" smtClean="0"/>
              <a:t>14</a:t>
            </a:fld>
            <a:endParaRPr kumimoji="1" lang="zh-CN" altLang="en-US"/>
          </a:p>
        </p:txBody>
      </p:sp>
    </p:spTree>
    <p:extLst>
      <p:ext uri="{BB962C8B-B14F-4D97-AF65-F5344CB8AC3E}">
        <p14:creationId xmlns:p14="http://schemas.microsoft.com/office/powerpoint/2010/main" val="5048467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Which is obtained in this work: we get circuit lower bound for AMEXP and explicit construction for dense </a:t>
            </a:r>
            <a:r>
              <a:rPr lang="en-US" altLang="zh-CN" dirty="0" err="1"/>
              <a:t>coAM</a:t>
            </a:r>
            <a:r>
              <a:rPr lang="en-US" altLang="zh-CN" dirty="0"/>
              <a:t> properties. Our circuit lower bound is also a corollary of our explicit construction.</a:t>
            </a:r>
            <a:endParaRPr lang="zh-CN" altLang="en-US" dirty="0"/>
          </a:p>
        </p:txBody>
      </p:sp>
      <p:sp>
        <p:nvSpPr>
          <p:cNvPr id="4" name="Slide Number Placeholder 3"/>
          <p:cNvSpPr>
            <a:spLocks noGrp="1"/>
          </p:cNvSpPr>
          <p:nvPr>
            <p:ph type="sldNum" sz="quarter" idx="5"/>
          </p:nvPr>
        </p:nvSpPr>
        <p:spPr/>
        <p:txBody>
          <a:bodyPr/>
          <a:lstStyle/>
          <a:p>
            <a:fld id="{6D18717E-F74C-4246-A795-6577BEDC8382}" type="slidenum">
              <a:rPr kumimoji="1" lang="zh-CN" altLang="en-US" smtClean="0"/>
              <a:t>15</a:t>
            </a:fld>
            <a:endParaRPr kumimoji="1" lang="zh-CN" altLang="en-US"/>
          </a:p>
        </p:txBody>
      </p:sp>
    </p:spTree>
    <p:extLst>
      <p:ext uri="{BB962C8B-B14F-4D97-AF65-F5344CB8AC3E}">
        <p14:creationId xmlns:p14="http://schemas.microsoft.com/office/powerpoint/2010/main" val="30255266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Specifically, we show that for any constant eps in (0,1), … </a:t>
            </a:r>
          </a:p>
          <a:p>
            <a:endParaRPr lang="en-US" altLang="zh-CN" dirty="0"/>
          </a:p>
          <a:p>
            <a:endParaRPr lang="zh-CN" altLang="en-US" dirty="0"/>
          </a:p>
        </p:txBody>
      </p:sp>
      <p:sp>
        <p:nvSpPr>
          <p:cNvPr id="4" name="Slide Number Placeholder 3"/>
          <p:cNvSpPr>
            <a:spLocks noGrp="1"/>
          </p:cNvSpPr>
          <p:nvPr>
            <p:ph type="sldNum" sz="quarter" idx="5"/>
          </p:nvPr>
        </p:nvSpPr>
        <p:spPr/>
        <p:txBody>
          <a:bodyPr/>
          <a:lstStyle/>
          <a:p>
            <a:fld id="{6D18717E-F74C-4246-A795-6577BEDC8382}" type="slidenum">
              <a:rPr kumimoji="1" lang="zh-CN" altLang="en-US" smtClean="0"/>
              <a:t>16</a:t>
            </a:fld>
            <a:endParaRPr kumimoji="1" lang="zh-CN" altLang="en-US"/>
          </a:p>
        </p:txBody>
      </p:sp>
    </p:spTree>
    <p:extLst>
      <p:ext uri="{BB962C8B-B14F-4D97-AF65-F5344CB8AC3E}">
        <p14:creationId xmlns:p14="http://schemas.microsoft.com/office/powerpoint/2010/main" val="773007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Moreover, our lower bound holds even if the circuit can access to an oracle in AM \cap </a:t>
            </a:r>
            <a:r>
              <a:rPr lang="en-US" altLang="zh-CN" dirty="0" err="1"/>
              <a:t>coAM</a:t>
            </a:r>
            <a:r>
              <a:rPr lang="en-US" altLang="zh-CN" dirty="0"/>
              <a:t>.</a:t>
            </a:r>
          </a:p>
          <a:p>
            <a:endParaRPr lang="en-US" altLang="zh-CN" dirty="0"/>
          </a:p>
          <a:p>
            <a:r>
              <a:rPr lang="en-US" altLang="zh-CN" dirty="0"/>
              <a:t>For our explicit construction result, we show that for any…  </a:t>
            </a:r>
          </a:p>
          <a:p>
            <a:r>
              <a:rPr lang="en-US" altLang="zh-CN" dirty="0"/>
              <a:t>There is an Arthur Merlin algorithm runs in </a:t>
            </a:r>
            <a:r>
              <a:rPr lang="en-US" altLang="zh-CN" dirty="0" err="1"/>
              <a:t>quasipoly</a:t>
            </a:r>
            <a:r>
              <a:rPr lang="en-US" altLang="zh-CN" dirty="0"/>
              <a:t> time … , taking sublinear bis of advice, outputting in n-bit string with property P on infinitely many n</a:t>
            </a:r>
          </a:p>
          <a:p>
            <a:endParaRPr lang="en-US" altLang="zh-CN" dirty="0"/>
          </a:p>
          <a:p>
            <a:r>
              <a:rPr lang="en-US" altLang="zh-CN" dirty="0"/>
              <a:t>Here, we say a AM algorithm output a string in the single-valued sense: the AM algorithm should output a canonical string in any computational path to accept.</a:t>
            </a:r>
          </a:p>
          <a:p>
            <a:endParaRPr lang="en-US" altLang="zh-CN" dirty="0"/>
          </a:p>
          <a:p>
            <a:r>
              <a:rPr lang="en-US" altLang="zh-CN" dirty="0"/>
              <a:t>Technically, our algorithm requires several advice bits. This is because the </a:t>
            </a:r>
            <a:r>
              <a:rPr lang="en-US" altLang="zh-CN" dirty="0" err="1"/>
              <a:t>coAM</a:t>
            </a:r>
            <a:r>
              <a:rPr lang="en-US" altLang="zh-CN" dirty="0"/>
              <a:t> property P cannot be efficiently verified in AM algorithm. It means, even if algorithm outputs a small set of candidates containing the desired element, we still need several bits of advice to help us locate true output among the small set of candidates.</a:t>
            </a:r>
          </a:p>
        </p:txBody>
      </p:sp>
      <p:sp>
        <p:nvSpPr>
          <p:cNvPr id="4" name="Slide Number Placeholder 3"/>
          <p:cNvSpPr>
            <a:spLocks noGrp="1"/>
          </p:cNvSpPr>
          <p:nvPr>
            <p:ph type="sldNum" sz="quarter" idx="5"/>
          </p:nvPr>
        </p:nvSpPr>
        <p:spPr/>
        <p:txBody>
          <a:bodyPr/>
          <a:lstStyle/>
          <a:p>
            <a:fld id="{6D18717E-F74C-4246-A795-6577BEDC8382}" type="slidenum">
              <a:rPr kumimoji="1" lang="zh-CN" altLang="en-US" smtClean="0"/>
              <a:t>17</a:t>
            </a:fld>
            <a:endParaRPr kumimoji="1" lang="zh-CN" altLang="en-US"/>
          </a:p>
        </p:txBody>
      </p:sp>
    </p:spTree>
    <p:extLst>
      <p:ext uri="{BB962C8B-B14F-4D97-AF65-F5344CB8AC3E}">
        <p14:creationId xmlns:p14="http://schemas.microsoft.com/office/powerpoint/2010/main" val="29042423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OK, now let’s go to the technical part</a:t>
            </a:r>
            <a:endParaRPr lang="zh-CN" altLang="en-US" dirty="0"/>
          </a:p>
        </p:txBody>
      </p:sp>
      <p:sp>
        <p:nvSpPr>
          <p:cNvPr id="4" name="Slide Number Placeholder 3"/>
          <p:cNvSpPr>
            <a:spLocks noGrp="1"/>
          </p:cNvSpPr>
          <p:nvPr>
            <p:ph type="sldNum" sz="quarter" idx="5"/>
          </p:nvPr>
        </p:nvSpPr>
        <p:spPr/>
        <p:txBody>
          <a:bodyPr/>
          <a:lstStyle/>
          <a:p>
            <a:fld id="{6D18717E-F74C-4246-A795-6577BEDC8382}" type="slidenum">
              <a:rPr kumimoji="1" lang="zh-CN" altLang="en-US" smtClean="0"/>
              <a:t>18</a:t>
            </a:fld>
            <a:endParaRPr kumimoji="1" lang="zh-CN" altLang="en-US"/>
          </a:p>
        </p:txBody>
      </p:sp>
    </p:spTree>
    <p:extLst>
      <p:ext uri="{BB962C8B-B14F-4D97-AF65-F5344CB8AC3E}">
        <p14:creationId xmlns:p14="http://schemas.microsoft.com/office/powerpoint/2010/main" val="6824365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As the starting point, let’s review </a:t>
            </a:r>
            <a:r>
              <a:rPr lang="en-US" altLang="zh-CN" dirty="0" err="1"/>
              <a:t>thte</a:t>
            </a:r>
            <a:r>
              <a:rPr lang="en-US" altLang="zh-CN" dirty="0"/>
              <a:t> classical hardness vs randomness framework for </a:t>
            </a:r>
            <a:r>
              <a:rPr lang="en-US" altLang="zh-CN" dirty="0" err="1"/>
              <a:t>derandomization</a:t>
            </a:r>
            <a:r>
              <a:rPr lang="en-US" altLang="zh-CN" dirty="0"/>
              <a:t>, which is intensively used in explicit constructions in recent works.</a:t>
            </a:r>
          </a:p>
          <a:p>
            <a:endParaRPr lang="en-US" altLang="zh-CN" dirty="0"/>
          </a:p>
          <a:p>
            <a:r>
              <a:rPr lang="en-US" altLang="zh-CN" dirty="0"/>
              <a:t>In the hardness vs randomness framework, suppose we have two problems, where problem 1 is supposed to be hard and the problem 2 admits a randomized algorithm. </a:t>
            </a:r>
          </a:p>
          <a:p>
            <a:r>
              <a:rPr lang="en-US" altLang="zh-CN" dirty="0"/>
              <a:t>Then, the idea of hardness vs randomness is to use the hard truth table of problem 1 to construct some PRG or HSG, to transform hardness to some randomness.</a:t>
            </a:r>
          </a:p>
          <a:p>
            <a:endParaRPr lang="en-US" altLang="zh-CN" dirty="0"/>
          </a:p>
          <a:p>
            <a:r>
              <a:rPr lang="en-US" altLang="zh-CN" dirty="0"/>
              <a:t>Depending on how hard the hard truth table of problem 1 is, there are two cases: </a:t>
            </a:r>
          </a:p>
          <a:p>
            <a:endParaRPr lang="en-US" altLang="zh-CN" dirty="0"/>
          </a:p>
          <a:p>
            <a:r>
              <a:rPr lang="en-US" altLang="zh-CN" dirty="0"/>
              <a:t>If the hard truth table is really hard enough, then we can get good randomness from the PRG or HSG, which can used to derandomize the algorithm A, and we can get a deterministic algorithm for Problem 2.</a:t>
            </a:r>
          </a:p>
          <a:p>
            <a:endParaRPr lang="en-US" altLang="zh-CN" dirty="0"/>
          </a:p>
          <a:p>
            <a:r>
              <a:rPr lang="en-US" altLang="zh-CN" dirty="0"/>
              <a:t>Otherwise, if the hard truth table is not really hard, it suggests that we should have efficient algorithm for Problem 1. This efficient algorithm is often provided by the reconstruction algorithm for the PRG or HSG, where we use algorithm A as the predictor of the predictor of the </a:t>
            </a:r>
            <a:r>
              <a:rPr lang="en-US" altLang="zh-CN" dirty="0" err="1"/>
              <a:t>pseudorandomness</a:t>
            </a:r>
            <a:r>
              <a:rPr lang="en-US" altLang="zh-CN" dirty="0"/>
              <a:t> outputted by the PRG.</a:t>
            </a:r>
          </a:p>
          <a:p>
            <a:endParaRPr lang="en-US" altLang="zh-CN" dirty="0"/>
          </a:p>
          <a:p>
            <a:r>
              <a:rPr lang="en-US" altLang="zh-CN" dirty="0"/>
              <a:t>In conclusion, by this hardness vs randomness framework, we can either get deterministic algorithm for Problem 2, or get efficient algorithm for Problem 1.</a:t>
            </a:r>
          </a:p>
          <a:p>
            <a:endParaRPr lang="en-US" altLang="zh-CN" dirty="0"/>
          </a:p>
          <a:p>
            <a:r>
              <a:rPr lang="en-US" altLang="zh-CN" dirty="0"/>
              <a:t>This hardness vs randomness framework is heavily used in a lot </a:t>
            </a:r>
            <a:r>
              <a:rPr lang="en-US" altLang="zh-CN" dirty="0" err="1"/>
              <a:t>derandomization</a:t>
            </a:r>
            <a:r>
              <a:rPr lang="en-US" altLang="zh-CN" dirty="0"/>
              <a:t> work, where the key point of each application is to specify a suitable interpretation of “hard truth table” and use a suitable “H to R transformation”</a:t>
            </a:r>
          </a:p>
        </p:txBody>
      </p:sp>
      <p:sp>
        <p:nvSpPr>
          <p:cNvPr id="4" name="Slide Number Placeholder 3"/>
          <p:cNvSpPr>
            <a:spLocks noGrp="1"/>
          </p:cNvSpPr>
          <p:nvPr>
            <p:ph type="sldNum" sz="quarter" idx="5"/>
          </p:nvPr>
        </p:nvSpPr>
        <p:spPr/>
        <p:txBody>
          <a:bodyPr/>
          <a:lstStyle/>
          <a:p>
            <a:fld id="{6D18717E-F74C-4246-A795-6577BEDC8382}" type="slidenum">
              <a:rPr kumimoji="1" lang="zh-CN" altLang="en-US" smtClean="0"/>
              <a:t>19</a:t>
            </a:fld>
            <a:endParaRPr kumimoji="1" lang="zh-CN" altLang="en-US"/>
          </a:p>
        </p:txBody>
      </p:sp>
    </p:spTree>
    <p:extLst>
      <p:ext uri="{BB962C8B-B14F-4D97-AF65-F5344CB8AC3E}">
        <p14:creationId xmlns:p14="http://schemas.microsoft.com/office/powerpoint/2010/main" val="35498842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In this talk, I will introduce our two results: maximum circuit lower bound for AMEXP, and explicit construction for </a:t>
            </a:r>
            <a:r>
              <a:rPr lang="en-US" altLang="zh-CN" dirty="0" err="1"/>
              <a:t>coAM</a:t>
            </a:r>
            <a:r>
              <a:rPr lang="en-US" altLang="zh-CN" dirty="0"/>
              <a:t> properties. </a:t>
            </a:r>
          </a:p>
          <a:p>
            <a:r>
              <a:rPr lang="en-US" altLang="zh-CN" dirty="0"/>
              <a:t>These two results follow form two distinct lines of work, but they eventually converge to a same perspective by some recent work.</a:t>
            </a:r>
          </a:p>
          <a:p>
            <a:endParaRPr lang="en-US" altLang="zh-CN" dirty="0"/>
          </a:p>
          <a:p>
            <a:r>
              <a:rPr lang="en-US" altLang="zh-CN" dirty="0"/>
              <a:t>Then, in the second part of this talk, I will introduce our proof detail. </a:t>
            </a:r>
          </a:p>
          <a:p>
            <a:r>
              <a:rPr lang="en-US" altLang="zh-CN" dirty="0"/>
              <a:t>Starting from the classical half-exponential barrier of the hardness vs randomness framework, our two proofs utilizing two different techniques invented recently to overcome the barrier. </a:t>
            </a:r>
          </a:p>
          <a:p>
            <a:r>
              <a:rPr lang="en-US" altLang="zh-CN" dirty="0"/>
              <a:t>We name them iterative win-win and critical win-win</a:t>
            </a:r>
            <a:endParaRPr lang="zh-CN" altLang="en-US" dirty="0"/>
          </a:p>
        </p:txBody>
      </p:sp>
      <p:sp>
        <p:nvSpPr>
          <p:cNvPr id="4" name="Slide Number Placeholder 3"/>
          <p:cNvSpPr>
            <a:spLocks noGrp="1"/>
          </p:cNvSpPr>
          <p:nvPr>
            <p:ph type="sldNum" sz="quarter" idx="5"/>
          </p:nvPr>
        </p:nvSpPr>
        <p:spPr/>
        <p:txBody>
          <a:bodyPr/>
          <a:lstStyle/>
          <a:p>
            <a:fld id="{6D18717E-F74C-4246-A795-6577BEDC8382}" type="slidenum">
              <a:rPr kumimoji="1" lang="zh-CN" altLang="en-US" smtClean="0"/>
              <a:t>2</a:t>
            </a:fld>
            <a:endParaRPr kumimoji="1" lang="zh-CN" altLang="en-US"/>
          </a:p>
        </p:txBody>
      </p:sp>
    </p:spTree>
    <p:extLst>
      <p:ext uri="{BB962C8B-B14F-4D97-AF65-F5344CB8AC3E}">
        <p14:creationId xmlns:p14="http://schemas.microsoft.com/office/powerpoint/2010/main" val="15981613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For example, in [CLORS23], which is the paper for polynomial time construction of dense P property, the hard truth table is interpret as a kind of “inefficient parallel computation”, with Chen Tell generator as its hardness to randomness transformation.</a:t>
            </a:r>
          </a:p>
          <a:p>
            <a:endParaRPr lang="en-US" altLang="zh-CN" dirty="0"/>
          </a:p>
          <a:p>
            <a:r>
              <a:rPr lang="en-US" altLang="zh-CN" dirty="0"/>
              <a:t>In [CHR24], which is the paper for S2P construction of range-avoidance-type property, the hard truth table is interpret as the exponential-time computational history for the brute-force search algorithm to output a string with desired property. They also used a special type of hardness condenser introduced in [Kor22] as the hardness to randomness transformation, which works specifically to range-avoidance.</a:t>
            </a:r>
          </a:p>
          <a:p>
            <a:endParaRPr lang="en-US" altLang="zh-CN" dirty="0"/>
          </a:p>
          <a:p>
            <a:r>
              <a:rPr lang="en-US" altLang="zh-CN" dirty="0"/>
              <a:t>As their hardness condenser requires NP oracle in the reconstruction, there is no chance to get any Sigma_1 type algorithm from this hardness to randomness transformation.</a:t>
            </a:r>
          </a:p>
          <a:p>
            <a:endParaRPr lang="en-US" altLang="zh-CN" dirty="0"/>
          </a:p>
          <a:p>
            <a:r>
              <a:rPr lang="en-US" altLang="zh-CN" dirty="0"/>
              <a:t>In this work, in order to get explicit construction for </a:t>
            </a:r>
            <a:r>
              <a:rPr lang="en-US" altLang="zh-CN" dirty="0" err="1"/>
              <a:t>coAM</a:t>
            </a:r>
            <a:r>
              <a:rPr lang="en-US" altLang="zh-CN" dirty="0"/>
              <a:t> property in Sigma_1 type class, we use the HSG in [vMS23], which only requires </a:t>
            </a:r>
            <a:r>
              <a:rPr lang="en-US" altLang="zh-CN" dirty="0" err="1"/>
              <a:t>AMquasipolytime</a:t>
            </a:r>
            <a:r>
              <a:rPr lang="en-US" altLang="zh-CN" dirty="0"/>
              <a:t> reconstruction. The reconstruction of this HS will only provide oracle access to the hard truth table. Hence, we interpret the hard truth table as the PCP of the exponential time computation history, such that we can efficiently simulate the computation history with only oracle access to it.</a:t>
            </a:r>
          </a:p>
        </p:txBody>
      </p:sp>
      <p:sp>
        <p:nvSpPr>
          <p:cNvPr id="4" name="Slide Number Placeholder 3"/>
          <p:cNvSpPr>
            <a:spLocks noGrp="1"/>
          </p:cNvSpPr>
          <p:nvPr>
            <p:ph type="sldNum" sz="quarter" idx="5"/>
          </p:nvPr>
        </p:nvSpPr>
        <p:spPr/>
        <p:txBody>
          <a:bodyPr/>
          <a:lstStyle/>
          <a:p>
            <a:fld id="{6D18717E-F74C-4246-A795-6577BEDC8382}" type="slidenum">
              <a:rPr kumimoji="1" lang="zh-CN" altLang="en-US" smtClean="0"/>
              <a:t>20</a:t>
            </a:fld>
            <a:endParaRPr kumimoji="1" lang="zh-CN" altLang="en-US"/>
          </a:p>
        </p:txBody>
      </p:sp>
    </p:spTree>
    <p:extLst>
      <p:ext uri="{BB962C8B-B14F-4D97-AF65-F5344CB8AC3E}">
        <p14:creationId xmlns:p14="http://schemas.microsoft.com/office/powerpoint/2010/main" val="25687566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Almost all the previous work use this hardness vs randomness framework via a win-win argument. </a:t>
            </a:r>
          </a:p>
          <a:p>
            <a:endParaRPr lang="en-US" altLang="zh-CN" dirty="0"/>
          </a:p>
          <a:p>
            <a:r>
              <a:rPr lang="en-US" altLang="zh-CN" dirty="0"/>
              <a:t>In the classical perspective, we regard the Problem 1 and 2 as the same problem that we want to solve in two different worlds. </a:t>
            </a:r>
          </a:p>
          <a:p>
            <a:r>
              <a:rPr lang="en-US" altLang="zh-CN" dirty="0"/>
              <a:t>Then, both case 1 and case 2 will provide some algorithm for this Problem. </a:t>
            </a:r>
          </a:p>
          <a:p>
            <a:r>
              <a:rPr lang="en-US" altLang="zh-CN" dirty="0"/>
              <a:t>By setting suitable parameter, we balance the efficiency of these algorithm so that both of them are efficient as we desired.</a:t>
            </a:r>
          </a:p>
          <a:p>
            <a:endParaRPr lang="en-US" altLang="zh-CN" dirty="0"/>
          </a:p>
          <a:p>
            <a:r>
              <a:rPr lang="en-US" altLang="zh-CN" dirty="0"/>
              <a:t>Then, when we always run the reconstruction algorithm in the first world, and always run the </a:t>
            </a:r>
            <a:r>
              <a:rPr lang="en-US" altLang="zh-CN" dirty="0" err="1"/>
              <a:t>derandomization</a:t>
            </a:r>
            <a:r>
              <a:rPr lang="en-US" altLang="zh-CN" dirty="0"/>
              <a:t> algorithm in the second world, by the guarantee of the hardness vs randomness framework, at least in one world, the algorithm will be correct on infinitely many input length n, and we win in that world.</a:t>
            </a:r>
            <a:endParaRPr lang="zh-CN" altLang="en-US" dirty="0"/>
          </a:p>
        </p:txBody>
      </p:sp>
      <p:sp>
        <p:nvSpPr>
          <p:cNvPr id="4" name="Slide Number Placeholder 3"/>
          <p:cNvSpPr>
            <a:spLocks noGrp="1"/>
          </p:cNvSpPr>
          <p:nvPr>
            <p:ph type="sldNum" sz="quarter" idx="5"/>
          </p:nvPr>
        </p:nvSpPr>
        <p:spPr/>
        <p:txBody>
          <a:bodyPr/>
          <a:lstStyle/>
          <a:p>
            <a:fld id="{6D18717E-F74C-4246-A795-6577BEDC8382}" type="slidenum">
              <a:rPr kumimoji="1" lang="zh-CN" altLang="en-US" smtClean="0"/>
              <a:t>21</a:t>
            </a:fld>
            <a:endParaRPr kumimoji="1" lang="zh-CN" altLang="en-US"/>
          </a:p>
        </p:txBody>
      </p:sp>
    </p:spTree>
    <p:extLst>
      <p:ext uri="{BB962C8B-B14F-4D97-AF65-F5344CB8AC3E}">
        <p14:creationId xmlns:p14="http://schemas.microsoft.com/office/powerpoint/2010/main" val="6589878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A recent line of work tends to consider a new perspective of win-win argument, where instead of designing two algorithms for two worlds, we will design a single unified algorithm. This new perspective is shown to be more flexible and easier to generalize, leading to several successes such as [OS17] and [LOS21].</a:t>
            </a:r>
            <a:endParaRPr lang="zh-CN" altLang="en-US" dirty="0"/>
          </a:p>
        </p:txBody>
      </p:sp>
      <p:sp>
        <p:nvSpPr>
          <p:cNvPr id="4" name="Slide Number Placeholder 3"/>
          <p:cNvSpPr>
            <a:spLocks noGrp="1"/>
          </p:cNvSpPr>
          <p:nvPr>
            <p:ph type="sldNum" sz="quarter" idx="5"/>
          </p:nvPr>
        </p:nvSpPr>
        <p:spPr/>
        <p:txBody>
          <a:bodyPr/>
          <a:lstStyle/>
          <a:p>
            <a:fld id="{6D18717E-F74C-4246-A795-6577BEDC8382}" type="slidenum">
              <a:rPr kumimoji="1" lang="zh-CN" altLang="en-US" smtClean="0"/>
              <a:t>22</a:t>
            </a:fld>
            <a:endParaRPr kumimoji="1" lang="zh-CN" altLang="en-US"/>
          </a:p>
        </p:txBody>
      </p:sp>
    </p:spTree>
    <p:extLst>
      <p:ext uri="{BB962C8B-B14F-4D97-AF65-F5344CB8AC3E}">
        <p14:creationId xmlns:p14="http://schemas.microsoft.com/office/powerpoint/2010/main" val="34752361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The new win-win argument is input-wise: </a:t>
            </a:r>
          </a:p>
          <a:p>
            <a:endParaRPr lang="en-US" altLang="zh-CN" dirty="0"/>
          </a:p>
          <a:p>
            <a:r>
              <a:rPr lang="en-US" altLang="zh-CN" dirty="0"/>
              <a:t>We will only consider a subset of input length, and divide them into two disjoint sets. </a:t>
            </a:r>
          </a:p>
          <a:p>
            <a:r>
              <a:rPr lang="en-US" altLang="zh-CN" dirty="0"/>
              <a:t>We will making pair between this two sets of inputs and perform a win-win argument within each pair. </a:t>
            </a:r>
          </a:p>
          <a:p>
            <a:r>
              <a:rPr lang="en-US" altLang="zh-CN" dirty="0"/>
              <a:t>At the red input length, we always run the reconstruction algorithm and at the blue input length, we always run the </a:t>
            </a:r>
            <a:r>
              <a:rPr lang="en-US" altLang="zh-CN" dirty="0" err="1"/>
              <a:t>derandomization</a:t>
            </a:r>
            <a:r>
              <a:rPr lang="en-US" altLang="zh-CN" dirty="0"/>
              <a:t> algorithm. </a:t>
            </a:r>
          </a:p>
          <a:p>
            <a:r>
              <a:rPr lang="en-US" altLang="zh-CN" dirty="0"/>
              <a:t>The hardness vs randomness framework guarantees that algorithm is correct in at least one point in each pair of input length, hence we get a unified algorithm which is correct in infinitely many input lengths.</a:t>
            </a:r>
            <a:endParaRPr lang="zh-CN" altLang="en-US" dirty="0"/>
          </a:p>
        </p:txBody>
      </p:sp>
      <p:sp>
        <p:nvSpPr>
          <p:cNvPr id="4" name="Slide Number Placeholder 3"/>
          <p:cNvSpPr>
            <a:spLocks noGrp="1"/>
          </p:cNvSpPr>
          <p:nvPr>
            <p:ph type="sldNum" sz="quarter" idx="5"/>
          </p:nvPr>
        </p:nvSpPr>
        <p:spPr/>
        <p:txBody>
          <a:bodyPr/>
          <a:lstStyle/>
          <a:p>
            <a:fld id="{6D18717E-F74C-4246-A795-6577BEDC8382}" type="slidenum">
              <a:rPr kumimoji="1" lang="zh-CN" altLang="en-US" smtClean="0"/>
              <a:t>23</a:t>
            </a:fld>
            <a:endParaRPr kumimoji="1" lang="zh-CN" altLang="en-US"/>
          </a:p>
        </p:txBody>
      </p:sp>
    </p:spTree>
    <p:extLst>
      <p:ext uri="{BB962C8B-B14F-4D97-AF65-F5344CB8AC3E}">
        <p14:creationId xmlns:p14="http://schemas.microsoft.com/office/powerpoint/2010/main" val="39433411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In many previous work based on the previous win-win argument, people are stuck by so-called half-exponential barrier:</a:t>
            </a:r>
          </a:p>
          <a:p>
            <a:r>
              <a:rPr lang="en-US" altLang="zh-CN" dirty="0"/>
              <a:t>If we check carefully, we will found that the time complexity of the algorithm constructed from the naïve win-win argument is at least half exponential.</a:t>
            </a:r>
            <a:endParaRPr lang="zh-CN" altLang="en-US" dirty="0"/>
          </a:p>
        </p:txBody>
      </p:sp>
      <p:sp>
        <p:nvSpPr>
          <p:cNvPr id="4" name="Slide Number Placeholder 3"/>
          <p:cNvSpPr>
            <a:spLocks noGrp="1"/>
          </p:cNvSpPr>
          <p:nvPr>
            <p:ph type="sldNum" sz="quarter" idx="5"/>
          </p:nvPr>
        </p:nvSpPr>
        <p:spPr/>
        <p:txBody>
          <a:bodyPr/>
          <a:lstStyle/>
          <a:p>
            <a:fld id="{6D18717E-F74C-4246-A795-6577BEDC8382}" type="slidenum">
              <a:rPr kumimoji="1" lang="zh-CN" altLang="en-US" smtClean="0"/>
              <a:t>24</a:t>
            </a:fld>
            <a:endParaRPr kumimoji="1" lang="zh-CN" altLang="en-US"/>
          </a:p>
        </p:txBody>
      </p:sp>
    </p:spTree>
    <p:extLst>
      <p:ext uri="{BB962C8B-B14F-4D97-AF65-F5344CB8AC3E}">
        <p14:creationId xmlns:p14="http://schemas.microsoft.com/office/powerpoint/2010/main" val="25811693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To see why this is the case, we first consider the time of </a:t>
            </a:r>
            <a:r>
              <a:rPr lang="en-US" altLang="zh-CN" dirty="0" err="1"/>
              <a:t>derandomization</a:t>
            </a:r>
            <a:r>
              <a:rPr lang="en-US" altLang="zh-CN" dirty="0"/>
              <a:t> algorithm. </a:t>
            </a:r>
          </a:p>
          <a:p>
            <a:r>
              <a:rPr lang="en-US" altLang="zh-CN" dirty="0"/>
              <a:t>Suppose we are applying win-win argument between input length n_1 and n_2. </a:t>
            </a:r>
          </a:p>
          <a:p>
            <a:r>
              <a:rPr lang="en-US" altLang="zh-CN" dirty="0"/>
              <a:t>Recall that the first step in the </a:t>
            </a:r>
            <a:r>
              <a:rPr lang="en-US" altLang="zh-CN" dirty="0" err="1"/>
              <a:t>derandomization</a:t>
            </a:r>
            <a:r>
              <a:rPr lang="en-US" altLang="zh-CN" dirty="0"/>
              <a:t> is to apply the hardness to randomness transformation and obtain good randomness. As the hard truth table itself is often exponentially long, it takes at least exponential(n_1) time to get good randomness.</a:t>
            </a:r>
          </a:p>
          <a:p>
            <a:endParaRPr lang="en-US" altLang="zh-CN" dirty="0"/>
          </a:p>
          <a:p>
            <a:r>
              <a:rPr lang="en-US" altLang="zh-CN" dirty="0"/>
              <a:t>Then, in the second step, we will use the good </a:t>
            </a:r>
            <a:r>
              <a:rPr lang="en-US" altLang="zh-CN" dirty="0" err="1"/>
              <a:t>pseudorandomness</a:t>
            </a:r>
            <a:r>
              <a:rPr lang="en-US" altLang="zh-CN" dirty="0"/>
              <a:t> to simulate the randomized algorithm A and derandomize. This step takes at least the running time poly(n_2).</a:t>
            </a:r>
          </a:p>
          <a:p>
            <a:endParaRPr lang="en-US" altLang="zh-CN" dirty="0"/>
          </a:p>
        </p:txBody>
      </p:sp>
      <p:sp>
        <p:nvSpPr>
          <p:cNvPr id="4" name="Slide Number Placeholder 3"/>
          <p:cNvSpPr>
            <a:spLocks noGrp="1"/>
          </p:cNvSpPr>
          <p:nvPr>
            <p:ph type="sldNum" sz="quarter" idx="5"/>
          </p:nvPr>
        </p:nvSpPr>
        <p:spPr/>
        <p:txBody>
          <a:bodyPr/>
          <a:lstStyle/>
          <a:p>
            <a:fld id="{6D18717E-F74C-4246-A795-6577BEDC8382}" type="slidenum">
              <a:rPr kumimoji="1" lang="zh-CN" altLang="en-US" smtClean="0"/>
              <a:t>25</a:t>
            </a:fld>
            <a:endParaRPr kumimoji="1" lang="zh-CN" altLang="en-US"/>
          </a:p>
        </p:txBody>
      </p:sp>
    </p:spTree>
    <p:extLst>
      <p:ext uri="{BB962C8B-B14F-4D97-AF65-F5344CB8AC3E}">
        <p14:creationId xmlns:p14="http://schemas.microsoft.com/office/powerpoint/2010/main" val="18542292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Combining the two parts together, the total running time of the </a:t>
            </a:r>
            <a:r>
              <a:rPr lang="en-US" altLang="zh-CN" dirty="0" err="1"/>
              <a:t>derandomization</a:t>
            </a:r>
            <a:r>
              <a:rPr lang="en-US" altLang="zh-CN" dirty="0"/>
              <a:t> algorithm is at least exponential(n_1) + poly(n_2).</a:t>
            </a:r>
          </a:p>
          <a:p>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By plugging in our specific interpretation of the hard truth table and HSG, we can see the red plus blue bar is not only a lower bound of the running time, but describe the exact time complexity,</a:t>
            </a:r>
            <a:r>
              <a:rPr lang="zh-CN" altLang="en-US" dirty="0"/>
              <a:t> </a:t>
            </a:r>
            <a:r>
              <a:rPr lang="en-US" altLang="zh-CN" dirty="0"/>
              <a:t>which</a:t>
            </a:r>
            <a:r>
              <a:rPr lang="zh-CN" altLang="en-US" dirty="0"/>
              <a:t> </a:t>
            </a:r>
            <a:r>
              <a:rPr lang="en-US" altLang="zh-CN" dirty="0"/>
              <a:t>is</a:t>
            </a:r>
            <a:r>
              <a:rPr lang="zh-CN" altLang="en-US" dirty="0"/>
              <a:t> </a:t>
            </a:r>
            <a:r>
              <a:rPr lang="en-US" altLang="zh-CN" dirty="0"/>
              <a:t>exponential(n_1) + poly(n_2).</a:t>
            </a:r>
          </a:p>
        </p:txBody>
      </p:sp>
      <p:sp>
        <p:nvSpPr>
          <p:cNvPr id="4" name="Slide Number Placeholder 3"/>
          <p:cNvSpPr>
            <a:spLocks noGrp="1"/>
          </p:cNvSpPr>
          <p:nvPr>
            <p:ph type="sldNum" sz="quarter" idx="5"/>
          </p:nvPr>
        </p:nvSpPr>
        <p:spPr/>
        <p:txBody>
          <a:bodyPr/>
          <a:lstStyle/>
          <a:p>
            <a:fld id="{6D18717E-F74C-4246-A795-6577BEDC8382}" type="slidenum">
              <a:rPr kumimoji="1" lang="zh-CN" altLang="en-US" smtClean="0"/>
              <a:t>26</a:t>
            </a:fld>
            <a:endParaRPr kumimoji="1" lang="zh-CN" altLang="en-US"/>
          </a:p>
        </p:txBody>
      </p:sp>
    </p:spTree>
    <p:extLst>
      <p:ext uri="{BB962C8B-B14F-4D97-AF65-F5344CB8AC3E}">
        <p14:creationId xmlns:p14="http://schemas.microsoft.com/office/powerpoint/2010/main" val="20519309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We draw this time complexity bar on input length n_2</a:t>
            </a:r>
            <a:endParaRPr lang="zh-CN" altLang="en-US" dirty="0"/>
          </a:p>
        </p:txBody>
      </p:sp>
      <p:sp>
        <p:nvSpPr>
          <p:cNvPr id="4" name="Slide Number Placeholder 3"/>
          <p:cNvSpPr>
            <a:spLocks noGrp="1"/>
          </p:cNvSpPr>
          <p:nvPr>
            <p:ph type="sldNum" sz="quarter" idx="5"/>
          </p:nvPr>
        </p:nvSpPr>
        <p:spPr/>
        <p:txBody>
          <a:bodyPr/>
          <a:lstStyle/>
          <a:p>
            <a:fld id="{6D18717E-F74C-4246-A795-6577BEDC8382}" type="slidenum">
              <a:rPr kumimoji="1" lang="zh-CN" altLang="en-US" smtClean="0"/>
              <a:t>27</a:t>
            </a:fld>
            <a:endParaRPr kumimoji="1" lang="zh-CN" altLang="en-US"/>
          </a:p>
        </p:txBody>
      </p:sp>
    </p:spTree>
    <p:extLst>
      <p:ext uri="{BB962C8B-B14F-4D97-AF65-F5344CB8AC3E}">
        <p14:creationId xmlns:p14="http://schemas.microsoft.com/office/powerpoint/2010/main" val="34302708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Similarly, we consider the time complexity of the reconstruction algorithm. </a:t>
            </a:r>
          </a:p>
          <a:p>
            <a:endParaRPr lang="en-US" altLang="zh-CN" dirty="0"/>
          </a:p>
          <a:p>
            <a:r>
              <a:rPr lang="en-US" altLang="zh-CN" dirty="0"/>
              <a:t>For many classical PRG or HSG, the reconstruction time is mainly dominated by time for running the predictor A, which is polynomial in n_2.</a:t>
            </a:r>
          </a:p>
          <a:p>
            <a:endParaRPr lang="en-US" altLang="zh-CN" dirty="0"/>
          </a:p>
          <a:p>
            <a:r>
              <a:rPr lang="en-US" altLang="zh-CN" dirty="0"/>
              <a:t>But in our problem, we use the HSG from [vMS23], which inherently requires a </a:t>
            </a:r>
            <a:r>
              <a:rPr lang="en-US" altLang="zh-CN" dirty="0" err="1"/>
              <a:t>quasipoly</a:t>
            </a:r>
            <a:r>
              <a:rPr lang="en-US" altLang="zh-CN" dirty="0"/>
              <a:t> reconstruction time in n_2.</a:t>
            </a:r>
            <a:endParaRPr lang="zh-CN" altLang="en-US" dirty="0"/>
          </a:p>
        </p:txBody>
      </p:sp>
      <p:sp>
        <p:nvSpPr>
          <p:cNvPr id="4" name="Slide Number Placeholder 3"/>
          <p:cNvSpPr>
            <a:spLocks noGrp="1"/>
          </p:cNvSpPr>
          <p:nvPr>
            <p:ph type="sldNum" sz="quarter" idx="5"/>
          </p:nvPr>
        </p:nvSpPr>
        <p:spPr/>
        <p:txBody>
          <a:bodyPr/>
          <a:lstStyle/>
          <a:p>
            <a:fld id="{6D18717E-F74C-4246-A795-6577BEDC8382}" type="slidenum">
              <a:rPr kumimoji="1" lang="zh-CN" altLang="en-US" smtClean="0"/>
              <a:t>28</a:t>
            </a:fld>
            <a:endParaRPr kumimoji="1" lang="zh-CN" altLang="en-US"/>
          </a:p>
        </p:txBody>
      </p:sp>
    </p:spTree>
    <p:extLst>
      <p:ext uri="{BB962C8B-B14F-4D97-AF65-F5344CB8AC3E}">
        <p14:creationId xmlns:p14="http://schemas.microsoft.com/office/powerpoint/2010/main" val="7812817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Based on these time complexity we obtained, to balance the complexity at n_1 and n_2, we will pick n_2 being half-exponential to amortize the time bottleneck, the exponential(n_1), which yields a half-exponential running time.</a:t>
            </a:r>
          </a:p>
          <a:p>
            <a:endParaRPr lang="en-US" altLang="zh-CN" dirty="0"/>
          </a:p>
          <a:p>
            <a:endParaRPr lang="en-US" altLang="zh-CN" dirty="0"/>
          </a:p>
          <a:p>
            <a:r>
              <a:rPr lang="en-US" altLang="zh-CN" dirty="0"/>
              <a:t>To address this half-exponential barrier, we utilized two different techniques, iterative win-win and critical win-win. This two techniques are invented by some recent works, and yield our proofs of the main theorem.</a:t>
            </a:r>
          </a:p>
        </p:txBody>
      </p:sp>
      <p:sp>
        <p:nvSpPr>
          <p:cNvPr id="4" name="Slide Number Placeholder 3"/>
          <p:cNvSpPr>
            <a:spLocks noGrp="1"/>
          </p:cNvSpPr>
          <p:nvPr>
            <p:ph type="sldNum" sz="quarter" idx="5"/>
          </p:nvPr>
        </p:nvSpPr>
        <p:spPr/>
        <p:txBody>
          <a:bodyPr/>
          <a:lstStyle/>
          <a:p>
            <a:fld id="{6D18717E-F74C-4246-A795-6577BEDC8382}" type="slidenum">
              <a:rPr kumimoji="1" lang="zh-CN" altLang="en-US" smtClean="0"/>
              <a:t>29</a:t>
            </a:fld>
            <a:endParaRPr kumimoji="1" lang="zh-CN" altLang="en-US"/>
          </a:p>
        </p:txBody>
      </p:sp>
    </p:spTree>
    <p:extLst>
      <p:ext uri="{BB962C8B-B14F-4D97-AF65-F5344CB8AC3E}">
        <p14:creationId xmlns:p14="http://schemas.microsoft.com/office/powerpoint/2010/main" val="26969978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OK, let’s</a:t>
            </a:r>
            <a:r>
              <a:rPr lang="zh-CN" altLang="en-US" dirty="0"/>
              <a:t> </a:t>
            </a:r>
            <a:r>
              <a:rPr lang="en-US" altLang="zh-CN" dirty="0"/>
              <a:t>start from the maximum circuit lower bound.</a:t>
            </a:r>
            <a:r>
              <a:rPr lang="zh-CN" altLang="en-US" dirty="0"/>
              <a:t> </a:t>
            </a:r>
            <a:r>
              <a:rPr lang="en-US" altLang="zh-CN" dirty="0"/>
              <a:t>Circuit</a:t>
            </a:r>
            <a:r>
              <a:rPr lang="zh-CN" altLang="en-US" dirty="0"/>
              <a:t> </a:t>
            </a:r>
            <a:r>
              <a:rPr lang="en-US" altLang="zh-CN" dirty="0"/>
              <a:t>lower</a:t>
            </a:r>
            <a:r>
              <a:rPr lang="zh-CN" altLang="en-US" dirty="0"/>
              <a:t> </a:t>
            </a:r>
            <a:r>
              <a:rPr lang="en-US" altLang="zh-CN" dirty="0"/>
              <a:t>bound</a:t>
            </a:r>
            <a:r>
              <a:rPr lang="zh-CN" altLang="en-US" dirty="0"/>
              <a:t> </a:t>
            </a:r>
            <a:r>
              <a:rPr lang="en-US" altLang="zh-CN" dirty="0"/>
              <a:t>is a central open question in complexity theory. </a:t>
            </a:r>
          </a:p>
          <a:p>
            <a:r>
              <a:rPr lang="en-US" altLang="zh-CN" dirty="0"/>
              <a:t>It studies the non-uniform computation complexity of a uniform computational class. </a:t>
            </a:r>
          </a:p>
          <a:p>
            <a:endParaRPr lang="en-US" altLang="zh-CN" dirty="0"/>
          </a:p>
          <a:p>
            <a:r>
              <a:rPr lang="en-US" altLang="zh-CN" dirty="0"/>
              <a:t>Because of the clear structure of circuits, circuit lower bound is conjectured to be the approach to several central open questions:</a:t>
            </a:r>
          </a:p>
          <a:p>
            <a:pPr marL="171450" indent="-171450">
              <a:buFontTx/>
              <a:buChar char="-"/>
            </a:pPr>
            <a:r>
              <a:rPr lang="en-US" altLang="zh-CN" dirty="0"/>
              <a:t>Proving a super-polynomial circuit lower bound for NP will imply the breakthrough P != NP</a:t>
            </a:r>
          </a:p>
          <a:p>
            <a:pPr marL="171450" indent="-171450">
              <a:buFontTx/>
              <a:buChar char="-"/>
            </a:pPr>
            <a:r>
              <a:rPr lang="en-US" altLang="zh-CN" dirty="0"/>
              <a:t>Proving a exponential circuit lower bound for E, the uniform single exponential time class, will imply </a:t>
            </a:r>
            <a:r>
              <a:rPr lang="en-US" altLang="zh-CN" dirty="0" err="1"/>
              <a:t>derandomization</a:t>
            </a:r>
            <a:r>
              <a:rPr lang="en-US" altLang="zh-CN" dirty="0"/>
              <a:t>: P = BPP</a:t>
            </a:r>
          </a:p>
          <a:p>
            <a:pPr marL="171450" indent="-171450">
              <a:buFontTx/>
              <a:buChar char="-"/>
            </a:pPr>
            <a:endParaRPr lang="en-US" altLang="zh-CN" dirty="0"/>
          </a:p>
          <a:p>
            <a:pPr marL="0" indent="0">
              <a:buFontTx/>
              <a:buNone/>
            </a:pPr>
            <a:r>
              <a:rPr lang="en-US" altLang="zh-CN" dirty="0"/>
              <a:t>However, comparing to these fascinating goals, few is known regarding circuit lower bound. </a:t>
            </a:r>
          </a:p>
          <a:p>
            <a:pPr marL="0" indent="0">
              <a:buFontTx/>
              <a:buNone/>
            </a:pPr>
            <a:r>
              <a:rPr lang="en-US" altLang="zh-CN" dirty="0"/>
              <a:t>The famous textbook, Computational Complexity A Modern Approach, said circuit lower bound is complexity theory’s Waterloo.</a:t>
            </a:r>
          </a:p>
          <a:p>
            <a:pPr marL="0" indent="0">
              <a:buFontTx/>
              <a:buNone/>
            </a:pPr>
            <a:r>
              <a:rPr lang="en-US" altLang="zh-CN" dirty="0"/>
              <a:t>One example of current situation is that, the best known circuit lower bound for polynomial time algorithm is only 3.1n, and this is also the state-of-the-art lower bound for even the much class E^NP, which means we are still super-</a:t>
            </a:r>
            <a:r>
              <a:rPr lang="en-US" altLang="zh-CN" dirty="0" err="1"/>
              <a:t>polynomially</a:t>
            </a:r>
            <a:r>
              <a:rPr lang="en-US" altLang="zh-CN" dirty="0"/>
              <a:t> far away from the desired goals</a:t>
            </a:r>
          </a:p>
          <a:p>
            <a:pPr marL="0" indent="0">
              <a:buFontTx/>
              <a:buNone/>
            </a:pPr>
            <a:endParaRPr lang="en-US" altLang="zh-CN" dirty="0"/>
          </a:p>
          <a:p>
            <a:pPr marL="0" indent="0">
              <a:buFontTx/>
              <a:buNone/>
            </a:pPr>
            <a:r>
              <a:rPr lang="en-US" altLang="zh-CN" dirty="0"/>
              <a:t>To tackle on this notorious hard problem, there are two directions: One is trying to get larger and larger lower bound for a fixed class, e.g. consider what is the largest circuit lower bound we can prove for E; another is trying to prove smaller and smaller class having a fixed circuit lower bound, which is what we do in this work: considering the smallest class with maximum circuit lower bound.</a:t>
            </a:r>
          </a:p>
        </p:txBody>
      </p:sp>
      <p:sp>
        <p:nvSpPr>
          <p:cNvPr id="4" name="Slide Number Placeholder 3"/>
          <p:cNvSpPr>
            <a:spLocks noGrp="1"/>
          </p:cNvSpPr>
          <p:nvPr>
            <p:ph type="sldNum" sz="quarter" idx="5"/>
          </p:nvPr>
        </p:nvSpPr>
        <p:spPr/>
        <p:txBody>
          <a:bodyPr/>
          <a:lstStyle/>
          <a:p>
            <a:fld id="{6D18717E-F74C-4246-A795-6577BEDC8382}" type="slidenum">
              <a:rPr kumimoji="1" lang="zh-CN" altLang="en-US" smtClean="0"/>
              <a:t>3</a:t>
            </a:fld>
            <a:endParaRPr kumimoji="1" lang="zh-CN" altLang="en-US"/>
          </a:p>
        </p:txBody>
      </p:sp>
    </p:spTree>
    <p:extLst>
      <p:ext uri="{BB962C8B-B14F-4D97-AF65-F5344CB8AC3E}">
        <p14:creationId xmlns:p14="http://schemas.microsoft.com/office/powerpoint/2010/main" val="12977263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18717E-F74C-4246-A795-6577BEDC8382}" type="slidenum">
              <a:rPr kumimoji="1" lang="zh-CN" altLang="en-US" smtClean="0"/>
              <a:t>38</a:t>
            </a:fld>
            <a:endParaRPr kumimoji="1" lang="zh-CN" altLang="en-US"/>
          </a:p>
        </p:txBody>
      </p:sp>
    </p:spTree>
    <p:extLst>
      <p:ext uri="{BB962C8B-B14F-4D97-AF65-F5344CB8AC3E}">
        <p14:creationId xmlns:p14="http://schemas.microsoft.com/office/powerpoint/2010/main" val="7026401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According to Shannon, any n-bit Boolean function can be computed by circuit of size roughly 2^n/n, and a random Boolean function requires 2^n/n circuits. So 2^n/n circuit lower bound is essentially the maximum circuit lower bound we can prove for any Boolean function.</a:t>
            </a:r>
          </a:p>
          <a:p>
            <a:endParaRPr lang="en-US" altLang="zh-CN" dirty="0"/>
          </a:p>
          <a:p>
            <a:r>
              <a:rPr lang="en-US" altLang="zh-CN" dirty="0"/>
              <a:t>The first maximum circuit lower bound is proven by Kannan, he showed that Sigma_3 E has circuit lower bound by some diagonalization argument. </a:t>
            </a:r>
            <a:endParaRPr lang="zh-CN" altLang="en-US" dirty="0"/>
          </a:p>
        </p:txBody>
      </p:sp>
      <p:sp>
        <p:nvSpPr>
          <p:cNvPr id="4" name="Slide Number Placeholder 3"/>
          <p:cNvSpPr>
            <a:spLocks noGrp="1"/>
          </p:cNvSpPr>
          <p:nvPr>
            <p:ph type="sldNum" sz="quarter" idx="5"/>
          </p:nvPr>
        </p:nvSpPr>
        <p:spPr/>
        <p:txBody>
          <a:bodyPr/>
          <a:lstStyle/>
          <a:p>
            <a:fld id="{6D18717E-F74C-4246-A795-6577BEDC8382}" type="slidenum">
              <a:rPr kumimoji="1" lang="zh-CN" altLang="en-US" smtClean="0"/>
              <a:t>4</a:t>
            </a:fld>
            <a:endParaRPr kumimoji="1" lang="zh-CN" altLang="en-US"/>
          </a:p>
        </p:txBody>
      </p:sp>
    </p:spTree>
    <p:extLst>
      <p:ext uri="{BB962C8B-B14F-4D97-AF65-F5344CB8AC3E}">
        <p14:creationId xmlns:p14="http://schemas.microsoft.com/office/powerpoint/2010/main" val="38722174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Later on, this result is improved by [MVW99] to maximum circuit lower bound of E^Sigma2</a:t>
            </a:r>
            <a:endParaRPr lang="zh-CN" altLang="en-US" dirty="0"/>
          </a:p>
        </p:txBody>
      </p:sp>
      <p:sp>
        <p:nvSpPr>
          <p:cNvPr id="4" name="Slide Number Placeholder 3"/>
          <p:cNvSpPr>
            <a:spLocks noGrp="1"/>
          </p:cNvSpPr>
          <p:nvPr>
            <p:ph type="sldNum" sz="quarter" idx="5"/>
          </p:nvPr>
        </p:nvSpPr>
        <p:spPr/>
        <p:txBody>
          <a:bodyPr/>
          <a:lstStyle/>
          <a:p>
            <a:fld id="{6D18717E-F74C-4246-A795-6577BEDC8382}" type="slidenum">
              <a:rPr kumimoji="1" lang="zh-CN" altLang="en-US" smtClean="0"/>
              <a:t>5</a:t>
            </a:fld>
            <a:endParaRPr kumimoji="1" lang="zh-CN" altLang="en-US"/>
          </a:p>
        </p:txBody>
      </p:sp>
    </p:spTree>
    <p:extLst>
      <p:ext uri="{BB962C8B-B14F-4D97-AF65-F5344CB8AC3E}">
        <p14:creationId xmlns:p14="http://schemas.microsoft.com/office/powerpoint/2010/main" val="471434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As a recent breakthrough, [CHR24] and [Li24] further improve the result to maximum circuit lower bound of S_2E, which is a subclass of both Sigma_2 E and Pi_2 E.</a:t>
            </a:r>
            <a:endParaRPr lang="zh-CN" altLang="en-US" dirty="0"/>
          </a:p>
        </p:txBody>
      </p:sp>
      <p:sp>
        <p:nvSpPr>
          <p:cNvPr id="4" name="Slide Number Placeholder 3"/>
          <p:cNvSpPr>
            <a:spLocks noGrp="1"/>
          </p:cNvSpPr>
          <p:nvPr>
            <p:ph type="sldNum" sz="quarter" idx="5"/>
          </p:nvPr>
        </p:nvSpPr>
        <p:spPr/>
        <p:txBody>
          <a:bodyPr/>
          <a:lstStyle/>
          <a:p>
            <a:fld id="{6D18717E-F74C-4246-A795-6577BEDC8382}" type="slidenum">
              <a:rPr kumimoji="1" lang="zh-CN" altLang="en-US" smtClean="0"/>
              <a:t>6</a:t>
            </a:fld>
            <a:endParaRPr kumimoji="1" lang="zh-CN" altLang="en-US"/>
          </a:p>
        </p:txBody>
      </p:sp>
    </p:spTree>
    <p:extLst>
      <p:ext uri="{BB962C8B-B14F-4D97-AF65-F5344CB8AC3E}">
        <p14:creationId xmlns:p14="http://schemas.microsoft.com/office/powerpoint/2010/main" val="19055184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Although S_2 E is reasonably small class, it still essentially uses two levels of alternation. </a:t>
            </a:r>
          </a:p>
          <a:p>
            <a:r>
              <a:rPr lang="en-US" altLang="zh-CN" dirty="0"/>
              <a:t>It is natural to ask that whether we can prove maximum circuit lower bound for Sigma_1-type class. </a:t>
            </a:r>
          </a:p>
          <a:p>
            <a:r>
              <a:rPr lang="en-US" altLang="zh-CN" dirty="0"/>
              <a:t>As the best known circuit lower bound for any Sigma_1-type class is only 3.1n, the maximum circuit lower bound on it can be regarded as some breakthrough in this sense.</a:t>
            </a:r>
          </a:p>
          <a:p>
            <a:r>
              <a:rPr lang="en-US" altLang="zh-CN" dirty="0"/>
              <a:t>A candidate class is AME, which contains NE and is subset of E^Sigma_2, but is incomparable with S_2E.</a:t>
            </a:r>
          </a:p>
        </p:txBody>
      </p:sp>
      <p:sp>
        <p:nvSpPr>
          <p:cNvPr id="4" name="Slide Number Placeholder 3"/>
          <p:cNvSpPr>
            <a:spLocks noGrp="1"/>
          </p:cNvSpPr>
          <p:nvPr>
            <p:ph type="sldNum" sz="quarter" idx="5"/>
          </p:nvPr>
        </p:nvSpPr>
        <p:spPr/>
        <p:txBody>
          <a:bodyPr/>
          <a:lstStyle/>
          <a:p>
            <a:fld id="{6D18717E-F74C-4246-A795-6577BEDC8382}" type="slidenum">
              <a:rPr kumimoji="1" lang="zh-CN" altLang="en-US" smtClean="0"/>
              <a:t>7</a:t>
            </a:fld>
            <a:endParaRPr kumimoji="1" lang="zh-CN" altLang="en-US"/>
          </a:p>
        </p:txBody>
      </p:sp>
    </p:spTree>
    <p:extLst>
      <p:ext uri="{BB962C8B-B14F-4D97-AF65-F5344CB8AC3E}">
        <p14:creationId xmlns:p14="http://schemas.microsoft.com/office/powerpoint/2010/main" val="9103274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Independent to circuit lower bound, there is another recent line of work studies explicit constructions.</a:t>
            </a:r>
          </a:p>
          <a:p>
            <a:r>
              <a:rPr lang="en-US" altLang="zh-CN" dirty="0"/>
              <a:t>Specifically, in line of work, people try to get some systematical way to explicitly construct objects that are only proved to exist, especially by some counting argument.</a:t>
            </a:r>
          </a:p>
          <a:p>
            <a:endParaRPr lang="en-US" altLang="zh-CN" dirty="0"/>
          </a:p>
          <a:p>
            <a:r>
              <a:rPr lang="en-US" altLang="zh-CN" dirty="0"/>
              <a:t>There are a lot of important objects that people want have explicit construction, including expanders, </a:t>
            </a:r>
            <a:r>
              <a:rPr lang="en-US" altLang="zh-CN" dirty="0" err="1"/>
              <a:t>superconcentraters</a:t>
            </a:r>
            <a:r>
              <a:rPr lang="en-US" altLang="zh-CN" dirty="0"/>
              <a:t>, Ramsey graphs are graphs; hard truth tables, extractors or dispersers as Boolean functions; rigid matrix and good linear code as matrices.</a:t>
            </a:r>
          </a:p>
          <a:p>
            <a:endParaRPr lang="en-US" altLang="zh-CN" dirty="0"/>
          </a:p>
          <a:p>
            <a:r>
              <a:rPr lang="en-US" altLang="zh-CN" dirty="0"/>
              <a:t>All of these objects admit a non-constructive proof: it only shows the existence of the object. Based on such non-constructive proof, the best explicit construction we can do is to do total search. </a:t>
            </a:r>
          </a:p>
          <a:p>
            <a:r>
              <a:rPr lang="en-US" altLang="zh-CN" dirty="0"/>
              <a:t>Fortunately, the existence of most of them is actually a probabilistic proof, which shows the desired object is actually “dense”, and we can construct such a object by randomized algorithm.</a:t>
            </a:r>
            <a:endParaRPr lang="zh-CN" altLang="en-US" dirty="0"/>
          </a:p>
        </p:txBody>
      </p:sp>
      <p:sp>
        <p:nvSpPr>
          <p:cNvPr id="4" name="Slide Number Placeholder 3"/>
          <p:cNvSpPr>
            <a:spLocks noGrp="1"/>
          </p:cNvSpPr>
          <p:nvPr>
            <p:ph type="sldNum" sz="quarter" idx="5"/>
          </p:nvPr>
        </p:nvSpPr>
        <p:spPr/>
        <p:txBody>
          <a:bodyPr/>
          <a:lstStyle/>
          <a:p>
            <a:fld id="{6D18717E-F74C-4246-A795-6577BEDC8382}" type="slidenum">
              <a:rPr kumimoji="1" lang="zh-CN" altLang="en-US" smtClean="0"/>
              <a:t>8</a:t>
            </a:fld>
            <a:endParaRPr kumimoji="1" lang="zh-CN" altLang="en-US"/>
          </a:p>
        </p:txBody>
      </p:sp>
    </p:spTree>
    <p:extLst>
      <p:ext uri="{BB962C8B-B14F-4D97-AF65-F5344CB8AC3E}">
        <p14:creationId xmlns:p14="http://schemas.microsoft.com/office/powerpoint/2010/main" val="12518870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To further classify these problems, we formalize the problem as follows:</a:t>
            </a:r>
          </a:p>
          <a:p>
            <a:endParaRPr lang="en-US" altLang="zh-CN" dirty="0"/>
          </a:p>
          <a:p>
            <a:r>
              <a:rPr lang="en-US" altLang="zh-CN" dirty="0"/>
              <a:t>All the “good” objects that we want to construct form a set Pi. </a:t>
            </a:r>
          </a:p>
          <a:p>
            <a:r>
              <a:rPr lang="en-US" altLang="zh-CN" dirty="0"/>
              <a:t>First, the set Pi need to be dense on input length n</a:t>
            </a:r>
          </a:p>
          <a:p>
            <a:r>
              <a:rPr lang="en-US" altLang="zh-CN" dirty="0"/>
              <a:t>The, regarding the complexity of deciding Pi, we classify explicit construction problem as hitting dense P property, hitting dense NP property, …</a:t>
            </a:r>
            <a:endParaRPr lang="zh-CN" altLang="en-US" dirty="0"/>
          </a:p>
        </p:txBody>
      </p:sp>
      <p:sp>
        <p:nvSpPr>
          <p:cNvPr id="4" name="Slide Number Placeholder 3"/>
          <p:cNvSpPr>
            <a:spLocks noGrp="1"/>
          </p:cNvSpPr>
          <p:nvPr>
            <p:ph type="sldNum" sz="quarter" idx="5"/>
          </p:nvPr>
        </p:nvSpPr>
        <p:spPr/>
        <p:txBody>
          <a:bodyPr/>
          <a:lstStyle/>
          <a:p>
            <a:fld id="{6D18717E-F74C-4246-A795-6577BEDC8382}" type="slidenum">
              <a:rPr kumimoji="1" lang="zh-CN" altLang="en-US" smtClean="0"/>
              <a:t>9</a:t>
            </a:fld>
            <a:endParaRPr kumimoji="1" lang="zh-CN" altLang="en-US"/>
          </a:p>
        </p:txBody>
      </p:sp>
    </p:spTree>
    <p:extLst>
      <p:ext uri="{BB962C8B-B14F-4D97-AF65-F5344CB8AC3E}">
        <p14:creationId xmlns:p14="http://schemas.microsoft.com/office/powerpoint/2010/main" val="15614458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标题幻灯片">
    <p:spTree>
      <p:nvGrpSpPr>
        <p:cNvPr id="1" name=""/>
        <p:cNvGrpSpPr/>
        <p:nvPr/>
      </p:nvGrpSpPr>
      <p:grpSpPr>
        <a:xfrm>
          <a:off x="0" y="0"/>
          <a:ext cx="0" cy="0"/>
          <a:chOff x="0" y="0"/>
          <a:chExt cx="0" cy="0"/>
        </a:xfrm>
      </p:grpSpPr>
      <p:grpSp>
        <p:nvGrpSpPr>
          <p:cNvPr id="25" name="组合 24">
            <a:extLst>
              <a:ext uri="{FF2B5EF4-FFF2-40B4-BE49-F238E27FC236}">
                <a16:creationId xmlns:a16="http://schemas.microsoft.com/office/drawing/2014/main" id="{7801A0AD-A4D9-2B48-AB5E-2388481E37AE}"/>
              </a:ext>
            </a:extLst>
          </p:cNvPr>
          <p:cNvGrpSpPr/>
          <p:nvPr userDrawn="1"/>
        </p:nvGrpSpPr>
        <p:grpSpPr>
          <a:xfrm>
            <a:off x="449419" y="1736371"/>
            <a:ext cx="8245162" cy="1903301"/>
            <a:chOff x="599225" y="1921565"/>
            <a:chExt cx="10993549" cy="1903301"/>
          </a:xfrm>
        </p:grpSpPr>
        <p:sp>
          <p:nvSpPr>
            <p:cNvPr id="22" name="矩形 21">
              <a:extLst>
                <a:ext uri="{FF2B5EF4-FFF2-40B4-BE49-F238E27FC236}">
                  <a16:creationId xmlns:a16="http://schemas.microsoft.com/office/drawing/2014/main" id="{47A9D506-C91D-DF44-8641-48F37CD3C15A}"/>
                </a:ext>
              </a:extLst>
            </p:cNvPr>
            <p:cNvSpPr/>
            <p:nvPr userDrawn="1"/>
          </p:nvSpPr>
          <p:spPr>
            <a:xfrm>
              <a:off x="599225" y="1921565"/>
              <a:ext cx="10993549" cy="19033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800"/>
            </a:p>
          </p:txBody>
        </p:sp>
        <p:sp>
          <p:nvSpPr>
            <p:cNvPr id="18" name="半闭框 17">
              <a:extLst>
                <a:ext uri="{FF2B5EF4-FFF2-40B4-BE49-F238E27FC236}">
                  <a16:creationId xmlns:a16="http://schemas.microsoft.com/office/drawing/2014/main" id="{A1E2328B-A4C4-764E-ACC8-998B2E63C537}"/>
                </a:ext>
              </a:extLst>
            </p:cNvPr>
            <p:cNvSpPr/>
            <p:nvPr userDrawn="1"/>
          </p:nvSpPr>
          <p:spPr>
            <a:xfrm>
              <a:off x="599225" y="1921565"/>
              <a:ext cx="1071531" cy="867934"/>
            </a:xfrm>
            <a:prstGeom prst="halfFrame">
              <a:avLst>
                <a:gd name="adj1" fmla="val 23474"/>
                <a:gd name="adj2" fmla="val 2347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800">
                <a:solidFill>
                  <a:schemeClr val="tx1"/>
                </a:solidFill>
              </a:endParaRPr>
            </a:p>
          </p:txBody>
        </p:sp>
        <p:sp>
          <p:nvSpPr>
            <p:cNvPr id="24" name="矩形 23">
              <a:extLst>
                <a:ext uri="{FF2B5EF4-FFF2-40B4-BE49-F238E27FC236}">
                  <a16:creationId xmlns:a16="http://schemas.microsoft.com/office/drawing/2014/main" id="{0533506A-6FCC-464D-8406-9673E74408CF}"/>
                </a:ext>
              </a:extLst>
            </p:cNvPr>
            <p:cNvSpPr/>
            <p:nvPr userDrawn="1"/>
          </p:nvSpPr>
          <p:spPr>
            <a:xfrm>
              <a:off x="9708443" y="3658705"/>
              <a:ext cx="1884329" cy="16616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800"/>
            </a:p>
          </p:txBody>
        </p:sp>
      </p:grpSp>
      <p:sp>
        <p:nvSpPr>
          <p:cNvPr id="12" name="Title 1">
            <a:extLst>
              <a:ext uri="{FF2B5EF4-FFF2-40B4-BE49-F238E27FC236}">
                <a16:creationId xmlns:a16="http://schemas.microsoft.com/office/drawing/2014/main" id="{43FE9298-60C2-9548-BC1E-E8694904B371}"/>
              </a:ext>
            </a:extLst>
          </p:cNvPr>
          <p:cNvSpPr>
            <a:spLocks noGrp="1"/>
          </p:cNvSpPr>
          <p:nvPr>
            <p:ph type="ctrTitle"/>
          </p:nvPr>
        </p:nvSpPr>
        <p:spPr>
          <a:xfrm>
            <a:off x="722377" y="2028084"/>
            <a:ext cx="7699248" cy="1356406"/>
          </a:xfrm>
          <a:prstGeom prst="rect">
            <a:avLst/>
          </a:prstGeom>
          <a:effectLst/>
        </p:spPr>
        <p:txBody>
          <a:bodyPr anchor="b">
            <a:normAutofit/>
          </a:bodyPr>
          <a:lstStyle>
            <a:lvl1pPr algn="l">
              <a:defRPr lang="en-US" altLang="en-US" sz="3600" b="0" kern="1200" cap="none" baseline="0" dirty="0">
                <a:solidFill>
                  <a:srgbClr val="660874"/>
                </a:solidFill>
                <a:latin typeface="+mj-lt"/>
                <a:ea typeface="+mj-ea"/>
                <a:cs typeface="+mj-cs"/>
              </a:defRPr>
            </a:lvl1pPr>
          </a:lstStyle>
          <a:p>
            <a:r>
              <a:rPr lang="zh-CN" altLang="en-US" dirty="0"/>
              <a:t>单击此处编辑母版标题样式</a:t>
            </a:r>
            <a:endParaRPr lang="en-US" dirty="0"/>
          </a:p>
        </p:txBody>
      </p:sp>
      <p:sp>
        <p:nvSpPr>
          <p:cNvPr id="13" name="Subtitle 2">
            <a:extLst>
              <a:ext uri="{FF2B5EF4-FFF2-40B4-BE49-F238E27FC236}">
                <a16:creationId xmlns:a16="http://schemas.microsoft.com/office/drawing/2014/main" id="{103A73B5-4CCB-264A-803E-B46FEDFF9626}"/>
              </a:ext>
            </a:extLst>
          </p:cNvPr>
          <p:cNvSpPr>
            <a:spLocks noGrp="1"/>
          </p:cNvSpPr>
          <p:nvPr>
            <p:ph type="subTitle" idx="1"/>
          </p:nvPr>
        </p:nvSpPr>
        <p:spPr>
          <a:xfrm>
            <a:off x="722377" y="3819055"/>
            <a:ext cx="7699248" cy="1340999"/>
          </a:xfrm>
        </p:spPr>
        <p:txBody>
          <a:bodyPr anchor="t">
            <a:normAutofit/>
          </a:bodyPr>
          <a:lstStyle>
            <a:lvl1pPr marL="0" indent="0" algn="l">
              <a:buNone/>
              <a:defRPr sz="2000" cap="none" baseline="0">
                <a:solidFill>
                  <a:srgbClr val="66087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dirty="0"/>
              <a:t>单击此处编辑母版副标题样式</a:t>
            </a:r>
            <a:endParaRPr lang="en-US" dirty="0"/>
          </a:p>
        </p:txBody>
      </p:sp>
      <p:sp>
        <p:nvSpPr>
          <p:cNvPr id="2" name="日期占位符 1">
            <a:extLst>
              <a:ext uri="{FF2B5EF4-FFF2-40B4-BE49-F238E27FC236}">
                <a16:creationId xmlns:a16="http://schemas.microsoft.com/office/drawing/2014/main" id="{BFB6C974-93C8-E54E-BB6E-3C1FE45217DC}"/>
              </a:ext>
            </a:extLst>
          </p:cNvPr>
          <p:cNvSpPr>
            <a:spLocks noGrp="1"/>
          </p:cNvSpPr>
          <p:nvPr>
            <p:ph type="dt" sz="half" idx="10"/>
          </p:nvPr>
        </p:nvSpPr>
        <p:spPr/>
        <p:txBody>
          <a:bodyPr/>
          <a:lstStyle/>
          <a:p>
            <a:fld id="{E4551058-E5DB-324A-A8E9-6D3BEF243C3B}" type="datetimeFigureOut">
              <a:rPr kumimoji="1" lang="zh-CN" altLang="en-US" smtClean="0"/>
              <a:t>2026/1/24</a:t>
            </a:fld>
            <a:endParaRPr kumimoji="1" lang="zh-CN" altLang="en-US"/>
          </a:p>
        </p:txBody>
      </p:sp>
      <p:sp>
        <p:nvSpPr>
          <p:cNvPr id="3" name="页脚占位符 2">
            <a:extLst>
              <a:ext uri="{FF2B5EF4-FFF2-40B4-BE49-F238E27FC236}">
                <a16:creationId xmlns:a16="http://schemas.microsoft.com/office/drawing/2014/main" id="{C214F29B-65DE-874C-8CAC-555B12D96B8F}"/>
              </a:ext>
            </a:extLst>
          </p:cNvPr>
          <p:cNvSpPr>
            <a:spLocks noGrp="1"/>
          </p:cNvSpPr>
          <p:nvPr>
            <p:ph type="ftr" sz="quarter" idx="11"/>
          </p:nvPr>
        </p:nvSpPr>
        <p:spPr/>
        <p:txBody>
          <a:bodyPr/>
          <a:lstStyle/>
          <a:p>
            <a:endParaRPr kumimoji="1" lang="zh-CN" altLang="en-US" dirty="0"/>
          </a:p>
        </p:txBody>
      </p:sp>
      <p:sp>
        <p:nvSpPr>
          <p:cNvPr id="7" name="灯片编号占位符 6">
            <a:extLst>
              <a:ext uri="{FF2B5EF4-FFF2-40B4-BE49-F238E27FC236}">
                <a16:creationId xmlns:a16="http://schemas.microsoft.com/office/drawing/2014/main" id="{0C4AD2F4-C9C1-DF44-9EAC-2625A39048DE}"/>
              </a:ext>
            </a:extLst>
          </p:cNvPr>
          <p:cNvSpPr>
            <a:spLocks noGrp="1"/>
          </p:cNvSpPr>
          <p:nvPr>
            <p:ph type="sldNum" sz="quarter" idx="12"/>
          </p:nvPr>
        </p:nvSpPr>
        <p:spPr/>
        <p:txBody>
          <a:bodyPr/>
          <a:lstStyle/>
          <a:p>
            <a:fld id="{977BA8E6-E826-B147-AA17-E3D76A29629C}" type="slidenum">
              <a:rPr kumimoji="1" lang="zh-CN" altLang="en-US" smtClean="0"/>
              <a:t>‹#›</a:t>
            </a:fld>
            <a:endParaRPr kumimoji="1" lang="zh-CN" altLang="en-US"/>
          </a:p>
        </p:txBody>
      </p:sp>
    </p:spTree>
    <p:extLst>
      <p:ext uri="{BB962C8B-B14F-4D97-AF65-F5344CB8AC3E}">
        <p14:creationId xmlns:p14="http://schemas.microsoft.com/office/powerpoint/2010/main" val="934992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435895" y="4395677"/>
            <a:ext cx="8272212" cy="566738"/>
          </a:xfrm>
          <a:prstGeom prst="rect">
            <a:avLst/>
          </a:prstGeom>
        </p:spPr>
        <p:txBody>
          <a:bodyPr anchor="b">
            <a:normAutofit/>
          </a:bodyPr>
          <a:lstStyle>
            <a:lvl1pPr algn="l">
              <a:defRPr sz="2400" b="0">
                <a:solidFill>
                  <a:srgbClr val="660874"/>
                </a:solidFill>
              </a:defRPr>
            </a:lvl1pPr>
          </a:lstStyle>
          <a:p>
            <a:r>
              <a:rPr lang="zh-CN" altLang="en-US" dirty="0"/>
              <a:t>单击此处编辑母版标题样式</a:t>
            </a:r>
            <a:endParaRPr lang="en-US" dirty="0"/>
          </a:p>
        </p:txBody>
      </p:sp>
      <p:sp>
        <p:nvSpPr>
          <p:cNvPr id="3" name="Picture Placeholder 2"/>
          <p:cNvSpPr>
            <a:spLocks noGrp="1" noChangeAspect="1"/>
          </p:cNvSpPr>
          <p:nvPr>
            <p:ph type="pic" idx="1"/>
          </p:nvPr>
        </p:nvSpPr>
        <p:spPr>
          <a:xfrm>
            <a:off x="335863" y="599725"/>
            <a:ext cx="8468144" cy="3557252"/>
          </a:xfrm>
        </p:spPr>
        <p:txBody>
          <a:bodyPr anchor="t">
            <a:normAutofit/>
          </a:bodyPr>
          <a:lstStyle>
            <a:lvl1pPr marL="0" indent="0" algn="ctr">
              <a:buNone/>
              <a:defRPr sz="1600"/>
            </a:lvl1pPr>
            <a:lvl2pPr marL="457189" indent="0">
              <a:buNone/>
              <a:defRPr sz="1600"/>
            </a:lvl2pPr>
            <a:lvl3pPr marL="914377" indent="0">
              <a:buNone/>
              <a:defRPr sz="1600"/>
            </a:lvl3pPr>
            <a:lvl4pPr marL="1371566" indent="0">
              <a:buNone/>
              <a:defRPr sz="1600"/>
            </a:lvl4pPr>
            <a:lvl5pPr marL="1828754" indent="0">
              <a:buNone/>
              <a:defRPr sz="1600"/>
            </a:lvl5pPr>
            <a:lvl6pPr marL="2285943" indent="0">
              <a:buNone/>
              <a:defRPr sz="1600"/>
            </a:lvl6pPr>
            <a:lvl7pPr marL="2743131" indent="0">
              <a:buNone/>
              <a:defRPr sz="1600"/>
            </a:lvl7pPr>
            <a:lvl8pPr marL="3200320" indent="0">
              <a:buNone/>
              <a:defRPr sz="1600"/>
            </a:lvl8pPr>
            <a:lvl9pPr marL="3657509" indent="0">
              <a:buNone/>
              <a:defRPr sz="1600"/>
            </a:lvl9pPr>
          </a:lstStyle>
          <a:p>
            <a:r>
              <a:rPr lang="zh-CN" altLang="en-US"/>
              <a:t>单击图标添加图片</a:t>
            </a:r>
            <a:endParaRPr lang="en-US" dirty="0"/>
          </a:p>
        </p:txBody>
      </p:sp>
      <p:sp>
        <p:nvSpPr>
          <p:cNvPr id="4" name="Text Placeholder 3"/>
          <p:cNvSpPr>
            <a:spLocks noGrp="1"/>
          </p:cNvSpPr>
          <p:nvPr>
            <p:ph type="body" sz="half" idx="2"/>
          </p:nvPr>
        </p:nvSpPr>
        <p:spPr>
          <a:xfrm>
            <a:off x="435895" y="4962418"/>
            <a:ext cx="8272213" cy="598671"/>
          </a:xfrm>
        </p:spPr>
        <p:txBody>
          <a:bodyPr>
            <a:normAutofit/>
          </a:bodyPr>
          <a:lstStyle>
            <a:lvl1pPr marL="0" indent="0">
              <a:buNone/>
              <a:defRPr sz="16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zh-CN" altLang="en-US" dirty="0"/>
              <a:t>单击此处编辑母版文本样式</a:t>
            </a:r>
          </a:p>
        </p:txBody>
      </p:sp>
      <p:sp>
        <p:nvSpPr>
          <p:cNvPr id="5" name="Date Placeholder 4"/>
          <p:cNvSpPr>
            <a:spLocks noGrp="1"/>
          </p:cNvSpPr>
          <p:nvPr>
            <p:ph type="dt" sz="half" idx="10"/>
          </p:nvPr>
        </p:nvSpPr>
        <p:spPr/>
        <p:txBody>
          <a:bodyPr/>
          <a:lstStyle/>
          <a:p>
            <a:fld id="{E4551058-E5DB-324A-A8E9-6D3BEF243C3B}" type="datetimeFigureOut">
              <a:rPr kumimoji="1" lang="zh-CN" altLang="en-US" smtClean="0"/>
              <a:t>2026/1/24</a:t>
            </a:fld>
            <a:endParaRPr kumimoji="1" lang="zh-CN" altLang="en-US"/>
          </a:p>
        </p:txBody>
      </p:sp>
      <p:sp>
        <p:nvSpPr>
          <p:cNvPr id="6" name="Footer Placeholder 5"/>
          <p:cNvSpPr>
            <a:spLocks noGrp="1"/>
          </p:cNvSpPr>
          <p:nvPr>
            <p:ph type="ftr" sz="quarter" idx="11"/>
          </p:nvPr>
        </p:nvSpPr>
        <p:spPr/>
        <p:txBody>
          <a:bodyPr/>
          <a:lstStyle/>
          <a:p>
            <a:endParaRPr kumimoji="1" lang="zh-CN" altLang="en-US"/>
          </a:p>
        </p:txBody>
      </p:sp>
      <p:sp>
        <p:nvSpPr>
          <p:cNvPr id="7" name="Slide Number Placeholder 6"/>
          <p:cNvSpPr>
            <a:spLocks noGrp="1"/>
          </p:cNvSpPr>
          <p:nvPr>
            <p:ph type="sldNum" sz="quarter" idx="12"/>
          </p:nvPr>
        </p:nvSpPr>
        <p:spPr/>
        <p:txBody>
          <a:bodyPr/>
          <a:lstStyle/>
          <a:p>
            <a:fld id="{977BA8E6-E826-B147-AA17-E3D76A29629C}" type="slidenum">
              <a:rPr kumimoji="1" lang="zh-CN" altLang="en-US" smtClean="0"/>
              <a:t>‹#›</a:t>
            </a:fld>
            <a:endParaRPr kumimoji="1" lang="zh-CN" altLang="en-US"/>
          </a:p>
        </p:txBody>
      </p:sp>
    </p:spTree>
    <p:extLst>
      <p:ext uri="{BB962C8B-B14F-4D97-AF65-F5344CB8AC3E}">
        <p14:creationId xmlns:p14="http://schemas.microsoft.com/office/powerpoint/2010/main" val="29797973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E4551058-E5DB-324A-A8E9-6D3BEF243C3B}" type="datetimeFigureOut">
              <a:rPr kumimoji="1" lang="zh-CN" altLang="en-US" smtClean="0"/>
              <a:t>2026/1/24</a:t>
            </a:fld>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
        <p:nvSpPr>
          <p:cNvPr id="6" name="Slide Number Placeholder 5"/>
          <p:cNvSpPr>
            <a:spLocks noGrp="1"/>
          </p:cNvSpPr>
          <p:nvPr>
            <p:ph type="sldNum" sz="quarter" idx="12"/>
          </p:nvPr>
        </p:nvSpPr>
        <p:spPr/>
        <p:txBody>
          <a:bodyPr/>
          <a:lstStyle/>
          <a:p>
            <a:fld id="{977BA8E6-E826-B147-AA17-E3D76A29629C}" type="slidenum">
              <a:rPr kumimoji="1" lang="zh-CN" altLang="en-US" smtClean="0"/>
              <a:t>‹#›</a:t>
            </a:fld>
            <a:endParaRPr kumimoji="1" lang="zh-CN" altLang="en-US"/>
          </a:p>
        </p:txBody>
      </p:sp>
      <p:sp>
        <p:nvSpPr>
          <p:cNvPr id="2" name="标题 1">
            <a:extLst>
              <a:ext uri="{FF2B5EF4-FFF2-40B4-BE49-F238E27FC236}">
                <a16:creationId xmlns:a16="http://schemas.microsoft.com/office/drawing/2014/main" id="{FD92ADC6-CE60-BE46-B46D-E72C08A66F9E}"/>
              </a:ext>
            </a:extLst>
          </p:cNvPr>
          <p:cNvSpPr>
            <a:spLocks noGrp="1"/>
          </p:cNvSpPr>
          <p:nvPr>
            <p:ph type="title"/>
          </p:nvPr>
        </p:nvSpPr>
        <p:spPr/>
        <p:txBody>
          <a:bodyPr/>
          <a:lstStyle/>
          <a:p>
            <a:r>
              <a:rPr kumimoji="1" lang="zh-CN" altLang="en-US" dirty="0"/>
              <a:t>单击此处编辑母版标题样式</a:t>
            </a:r>
          </a:p>
        </p:txBody>
      </p:sp>
    </p:spTree>
    <p:extLst>
      <p:ext uri="{BB962C8B-B14F-4D97-AF65-F5344CB8AC3E}">
        <p14:creationId xmlns:p14="http://schemas.microsoft.com/office/powerpoint/2010/main" val="42276918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竖排标题与文本">
    <p:spTree>
      <p:nvGrpSpPr>
        <p:cNvPr id="1" name=""/>
        <p:cNvGrpSpPr/>
        <p:nvPr/>
      </p:nvGrpSpPr>
      <p:grpSpPr>
        <a:xfrm>
          <a:off x="0" y="0"/>
          <a:ext cx="0" cy="0"/>
          <a:chOff x="0" y="0"/>
          <a:chExt cx="0" cy="0"/>
        </a:xfrm>
      </p:grpSpPr>
      <p:sp>
        <p:nvSpPr>
          <p:cNvPr id="10" name="Rectangle 6">
            <a:extLst>
              <a:ext uri="{FF2B5EF4-FFF2-40B4-BE49-F238E27FC236}">
                <a16:creationId xmlns:a16="http://schemas.microsoft.com/office/drawing/2014/main" id="{5BC0A53C-150C-A541-93A8-A5B4C7EFDD96}"/>
              </a:ext>
            </a:extLst>
          </p:cNvPr>
          <p:cNvSpPr>
            <a:spLocks noChangeAspect="1"/>
          </p:cNvSpPr>
          <p:nvPr userDrawn="1"/>
        </p:nvSpPr>
        <p:spPr>
          <a:xfrm>
            <a:off x="6663023" y="675726"/>
            <a:ext cx="66732" cy="79183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Vertical Title 1">
            <a:extLst>
              <a:ext uri="{FF2B5EF4-FFF2-40B4-BE49-F238E27FC236}">
                <a16:creationId xmlns:a16="http://schemas.microsoft.com/office/drawing/2014/main" id="{9D3F700B-2D07-A448-9622-360F28D96C56}"/>
              </a:ext>
            </a:extLst>
          </p:cNvPr>
          <p:cNvSpPr>
            <a:spLocks noGrp="1"/>
          </p:cNvSpPr>
          <p:nvPr>
            <p:ph type="title" orient="vert"/>
          </p:nvPr>
        </p:nvSpPr>
        <p:spPr>
          <a:xfrm>
            <a:off x="6877237" y="675727"/>
            <a:ext cx="1424622" cy="5183073"/>
          </a:xfrm>
          <a:prstGeom prst="rect">
            <a:avLst/>
          </a:prstGeom>
        </p:spPr>
        <p:txBody>
          <a:bodyPr vert="eaVert" anchor="b"/>
          <a:lstStyle/>
          <a:p>
            <a:r>
              <a:rPr lang="zh-CN" altLang="en-US" dirty="0"/>
              <a:t>单击此处编辑母版标题样式</a:t>
            </a:r>
            <a:endParaRPr lang="en-US" dirty="0"/>
          </a:p>
        </p:txBody>
      </p:sp>
      <p:sp>
        <p:nvSpPr>
          <p:cNvPr id="12" name="Vertical Text Placeholder 2">
            <a:extLst>
              <a:ext uri="{FF2B5EF4-FFF2-40B4-BE49-F238E27FC236}">
                <a16:creationId xmlns:a16="http://schemas.microsoft.com/office/drawing/2014/main" id="{5F0B6C42-B8E7-1C45-A053-18F7FE5B2B9E}"/>
              </a:ext>
            </a:extLst>
          </p:cNvPr>
          <p:cNvSpPr>
            <a:spLocks noGrp="1"/>
          </p:cNvSpPr>
          <p:nvPr>
            <p:ph type="body" orient="vert" idx="1"/>
          </p:nvPr>
        </p:nvSpPr>
        <p:spPr>
          <a:xfrm>
            <a:off x="581193" y="675727"/>
            <a:ext cx="5843708" cy="5183073"/>
          </a:xfrm>
        </p:spPr>
        <p:txBody>
          <a:bodyPr vert="eaVert" ancho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2" name="日期占位符 1">
            <a:extLst>
              <a:ext uri="{FF2B5EF4-FFF2-40B4-BE49-F238E27FC236}">
                <a16:creationId xmlns:a16="http://schemas.microsoft.com/office/drawing/2014/main" id="{1EC89D33-28DC-B746-AE7D-E6085CC305CC}"/>
              </a:ext>
            </a:extLst>
          </p:cNvPr>
          <p:cNvSpPr>
            <a:spLocks noGrp="1"/>
          </p:cNvSpPr>
          <p:nvPr>
            <p:ph type="dt" sz="half" idx="10"/>
          </p:nvPr>
        </p:nvSpPr>
        <p:spPr/>
        <p:txBody>
          <a:bodyPr/>
          <a:lstStyle/>
          <a:p>
            <a:fld id="{E4551058-E5DB-324A-A8E9-6D3BEF243C3B}" type="datetimeFigureOut">
              <a:rPr kumimoji="1" lang="zh-CN" altLang="en-US" smtClean="0"/>
              <a:t>2026/1/24</a:t>
            </a:fld>
            <a:endParaRPr kumimoji="1" lang="zh-CN" altLang="en-US"/>
          </a:p>
        </p:txBody>
      </p:sp>
      <p:sp>
        <p:nvSpPr>
          <p:cNvPr id="3" name="页脚占位符 2">
            <a:extLst>
              <a:ext uri="{FF2B5EF4-FFF2-40B4-BE49-F238E27FC236}">
                <a16:creationId xmlns:a16="http://schemas.microsoft.com/office/drawing/2014/main" id="{3EE1EF53-0E9B-E243-B4F1-B1C7F0BD2A8C}"/>
              </a:ext>
            </a:extLst>
          </p:cNvPr>
          <p:cNvSpPr>
            <a:spLocks noGrp="1"/>
          </p:cNvSpPr>
          <p:nvPr>
            <p:ph type="ftr" sz="quarter" idx="11"/>
          </p:nvPr>
        </p:nvSpPr>
        <p:spPr/>
        <p:txBody>
          <a:bodyPr/>
          <a:lstStyle/>
          <a:p>
            <a:endParaRPr kumimoji="1" lang="zh-CN" altLang="en-US" dirty="0"/>
          </a:p>
        </p:txBody>
      </p:sp>
      <p:sp>
        <p:nvSpPr>
          <p:cNvPr id="4" name="灯片编号占位符 3">
            <a:extLst>
              <a:ext uri="{FF2B5EF4-FFF2-40B4-BE49-F238E27FC236}">
                <a16:creationId xmlns:a16="http://schemas.microsoft.com/office/drawing/2014/main" id="{F03DA247-823F-034B-AEC0-494674B6040C}"/>
              </a:ext>
            </a:extLst>
          </p:cNvPr>
          <p:cNvSpPr>
            <a:spLocks noGrp="1"/>
          </p:cNvSpPr>
          <p:nvPr>
            <p:ph type="sldNum" sz="quarter" idx="12"/>
          </p:nvPr>
        </p:nvSpPr>
        <p:spPr/>
        <p:txBody>
          <a:bodyPr/>
          <a:lstStyle/>
          <a:p>
            <a:fld id="{977BA8E6-E826-B147-AA17-E3D76A29629C}" type="slidenum">
              <a:rPr kumimoji="1" lang="zh-CN" altLang="en-US" smtClean="0"/>
              <a:t>‹#›</a:t>
            </a:fld>
            <a:endParaRPr kumimoji="1" lang="zh-CN" altLang="en-US"/>
          </a:p>
        </p:txBody>
      </p:sp>
    </p:spTree>
    <p:extLst>
      <p:ext uri="{BB962C8B-B14F-4D97-AF65-F5344CB8AC3E}">
        <p14:creationId xmlns:p14="http://schemas.microsoft.com/office/powerpoint/2010/main" val="2794944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3" name="Content Placeholder 2"/>
          <p:cNvSpPr>
            <a:spLocks noGrp="1"/>
          </p:cNvSpPr>
          <p:nvPr>
            <p:ph idx="1"/>
          </p:nvPr>
        </p:nvSpPr>
        <p:spPr>
          <a:xfrm>
            <a:off x="625033" y="2180499"/>
            <a:ext cx="7891040" cy="3678303"/>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10" name="标题 9">
            <a:extLst>
              <a:ext uri="{FF2B5EF4-FFF2-40B4-BE49-F238E27FC236}">
                <a16:creationId xmlns:a16="http://schemas.microsoft.com/office/drawing/2014/main" id="{B3414000-0475-7845-9508-337FFFC1B7E8}"/>
              </a:ext>
            </a:extLst>
          </p:cNvPr>
          <p:cNvSpPr>
            <a:spLocks noGrp="1"/>
          </p:cNvSpPr>
          <p:nvPr>
            <p:ph type="title"/>
          </p:nvPr>
        </p:nvSpPr>
        <p:spPr/>
        <p:txBody>
          <a:bodyPr/>
          <a:lstStyle/>
          <a:p>
            <a:r>
              <a:rPr kumimoji="1" lang="zh-CN" altLang="en-US" dirty="0"/>
              <a:t>单击此处编辑母版标题样式</a:t>
            </a:r>
          </a:p>
        </p:txBody>
      </p:sp>
      <p:sp>
        <p:nvSpPr>
          <p:cNvPr id="11" name="日期占位符 10">
            <a:extLst>
              <a:ext uri="{FF2B5EF4-FFF2-40B4-BE49-F238E27FC236}">
                <a16:creationId xmlns:a16="http://schemas.microsoft.com/office/drawing/2014/main" id="{2265DA69-D9B6-384B-91FC-5C225D983B6A}"/>
              </a:ext>
            </a:extLst>
          </p:cNvPr>
          <p:cNvSpPr>
            <a:spLocks noGrp="1"/>
          </p:cNvSpPr>
          <p:nvPr>
            <p:ph type="dt" sz="half" idx="10"/>
          </p:nvPr>
        </p:nvSpPr>
        <p:spPr/>
        <p:txBody>
          <a:bodyPr/>
          <a:lstStyle/>
          <a:p>
            <a:fld id="{E4551058-E5DB-324A-A8E9-6D3BEF243C3B}" type="datetimeFigureOut">
              <a:rPr kumimoji="1" lang="zh-CN" altLang="en-US" smtClean="0"/>
              <a:t>2026/1/24</a:t>
            </a:fld>
            <a:endParaRPr kumimoji="1" lang="zh-CN" altLang="en-US"/>
          </a:p>
        </p:txBody>
      </p:sp>
      <p:sp>
        <p:nvSpPr>
          <p:cNvPr id="12" name="页脚占位符 11">
            <a:extLst>
              <a:ext uri="{FF2B5EF4-FFF2-40B4-BE49-F238E27FC236}">
                <a16:creationId xmlns:a16="http://schemas.microsoft.com/office/drawing/2014/main" id="{198CD9FF-6143-0B4F-B35B-FC5B48F32263}"/>
              </a:ext>
            </a:extLst>
          </p:cNvPr>
          <p:cNvSpPr>
            <a:spLocks noGrp="1"/>
          </p:cNvSpPr>
          <p:nvPr>
            <p:ph type="ftr" sz="quarter" idx="11"/>
          </p:nvPr>
        </p:nvSpPr>
        <p:spPr/>
        <p:txBody>
          <a:bodyPr/>
          <a:lstStyle/>
          <a:p>
            <a:endParaRPr kumimoji="1" lang="zh-CN" altLang="en-US" dirty="0"/>
          </a:p>
        </p:txBody>
      </p:sp>
      <p:sp>
        <p:nvSpPr>
          <p:cNvPr id="13" name="灯片编号占位符 12">
            <a:extLst>
              <a:ext uri="{FF2B5EF4-FFF2-40B4-BE49-F238E27FC236}">
                <a16:creationId xmlns:a16="http://schemas.microsoft.com/office/drawing/2014/main" id="{B99E00C6-785E-8740-9B07-6D282AB53790}"/>
              </a:ext>
            </a:extLst>
          </p:cNvPr>
          <p:cNvSpPr>
            <a:spLocks noGrp="1"/>
          </p:cNvSpPr>
          <p:nvPr>
            <p:ph type="sldNum" sz="quarter" idx="12"/>
          </p:nvPr>
        </p:nvSpPr>
        <p:spPr/>
        <p:txBody>
          <a:bodyPr/>
          <a:lstStyle/>
          <a:p>
            <a:fld id="{977BA8E6-E826-B147-AA17-E3D76A29629C}" type="slidenum">
              <a:rPr kumimoji="1" lang="zh-CN" altLang="en-US" smtClean="0"/>
              <a:t>‹#›</a:t>
            </a:fld>
            <a:endParaRPr kumimoji="1" lang="zh-CN" altLang="en-US"/>
          </a:p>
        </p:txBody>
      </p:sp>
    </p:spTree>
    <p:extLst>
      <p:ext uri="{BB962C8B-B14F-4D97-AF65-F5344CB8AC3E}">
        <p14:creationId xmlns:p14="http://schemas.microsoft.com/office/powerpoint/2010/main" val="3409904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目录">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26727754-C851-C341-8EC8-C90F9BC75713}"/>
              </a:ext>
            </a:extLst>
          </p:cNvPr>
          <p:cNvSpPr>
            <a:spLocks noGrp="1"/>
          </p:cNvSpPr>
          <p:nvPr>
            <p:ph idx="1"/>
          </p:nvPr>
        </p:nvSpPr>
        <p:spPr>
          <a:xfrm>
            <a:off x="1073912" y="2118168"/>
            <a:ext cx="7634195" cy="3602477"/>
          </a:xfrm>
        </p:spPr>
        <p:txBody>
          <a:bodyPr anchor="ctr">
            <a:normAutofit/>
          </a:bodyPr>
          <a:lstStyle>
            <a:lvl1pPr algn="l">
              <a:defRPr sz="3200"/>
            </a:lvl1pPr>
            <a:lvl2pPr algn="l">
              <a:defRPr sz="2800"/>
            </a:lvl2pPr>
            <a:lvl3pPr algn="l">
              <a:defRPr sz="2400"/>
            </a:lvl3pPr>
            <a:lvl4pPr algn="l">
              <a:defRPr sz="2000"/>
            </a:lvl4pPr>
            <a:lvl5pPr algn="l">
              <a:defRPr sz="2000"/>
            </a:lvl5p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endParaRPr lang="en-US" dirty="0"/>
          </a:p>
        </p:txBody>
      </p:sp>
      <p:sp>
        <p:nvSpPr>
          <p:cNvPr id="13" name="Date Placeholder 3">
            <a:extLst>
              <a:ext uri="{FF2B5EF4-FFF2-40B4-BE49-F238E27FC236}">
                <a16:creationId xmlns:a16="http://schemas.microsoft.com/office/drawing/2014/main" id="{83F81271-2815-9B4A-9DE1-54434A60C989}"/>
              </a:ext>
            </a:extLst>
          </p:cNvPr>
          <p:cNvSpPr>
            <a:spLocks noGrp="1"/>
          </p:cNvSpPr>
          <p:nvPr>
            <p:ph type="dt" sz="half" idx="10"/>
          </p:nvPr>
        </p:nvSpPr>
        <p:spPr>
          <a:xfrm>
            <a:off x="5704464" y="5597318"/>
            <a:ext cx="2133599" cy="365125"/>
          </a:xfrm>
        </p:spPr>
        <p:txBody>
          <a:bodyPr/>
          <a:lstStyle/>
          <a:p>
            <a:fld id="{E4551058-E5DB-324A-A8E9-6D3BEF243C3B}" type="datetimeFigureOut">
              <a:rPr kumimoji="1" lang="zh-CN" altLang="en-US" smtClean="0"/>
              <a:t>2026/1/24</a:t>
            </a:fld>
            <a:endParaRPr kumimoji="1" lang="zh-CN" altLang="en-US"/>
          </a:p>
        </p:txBody>
      </p:sp>
      <p:sp>
        <p:nvSpPr>
          <p:cNvPr id="16" name="Footer Placeholder 4">
            <a:extLst>
              <a:ext uri="{FF2B5EF4-FFF2-40B4-BE49-F238E27FC236}">
                <a16:creationId xmlns:a16="http://schemas.microsoft.com/office/drawing/2014/main" id="{A57A6457-265E-454A-8DEA-AC0A1AAC3647}"/>
              </a:ext>
            </a:extLst>
          </p:cNvPr>
          <p:cNvSpPr>
            <a:spLocks noGrp="1"/>
          </p:cNvSpPr>
          <p:nvPr>
            <p:ph type="ftr" sz="quarter" idx="11"/>
          </p:nvPr>
        </p:nvSpPr>
        <p:spPr>
          <a:xfrm>
            <a:off x="1073912" y="5592992"/>
            <a:ext cx="4549889" cy="365125"/>
          </a:xfrm>
        </p:spPr>
        <p:txBody>
          <a:bodyPr/>
          <a:lstStyle/>
          <a:p>
            <a:endParaRPr kumimoji="1" lang="zh-CN" altLang="en-US" dirty="0"/>
          </a:p>
        </p:txBody>
      </p:sp>
      <p:sp>
        <p:nvSpPr>
          <p:cNvPr id="17" name="Slide Number Placeholder 5">
            <a:extLst>
              <a:ext uri="{FF2B5EF4-FFF2-40B4-BE49-F238E27FC236}">
                <a16:creationId xmlns:a16="http://schemas.microsoft.com/office/drawing/2014/main" id="{17055F7E-60B7-6A43-A3E4-C6F9DC89FA56}"/>
              </a:ext>
            </a:extLst>
          </p:cNvPr>
          <p:cNvSpPr>
            <a:spLocks noGrp="1"/>
          </p:cNvSpPr>
          <p:nvPr>
            <p:ph type="sldNum" sz="quarter" idx="12"/>
          </p:nvPr>
        </p:nvSpPr>
        <p:spPr>
          <a:xfrm>
            <a:off x="7918725" y="5597318"/>
            <a:ext cx="789381" cy="365125"/>
          </a:xfrm>
        </p:spPr>
        <p:txBody>
          <a:bodyPr/>
          <a:lstStyle/>
          <a:p>
            <a:fld id="{977BA8E6-E826-B147-AA17-E3D76A29629C}" type="slidenum">
              <a:rPr kumimoji="1" lang="zh-CN" altLang="en-US" smtClean="0"/>
              <a:t>‹#›</a:t>
            </a:fld>
            <a:endParaRPr kumimoji="1" lang="zh-CN" altLang="en-US"/>
          </a:p>
        </p:txBody>
      </p:sp>
      <p:sp>
        <p:nvSpPr>
          <p:cNvPr id="18" name="Title 1">
            <a:extLst>
              <a:ext uri="{FF2B5EF4-FFF2-40B4-BE49-F238E27FC236}">
                <a16:creationId xmlns:a16="http://schemas.microsoft.com/office/drawing/2014/main" id="{4D989D6D-F1B5-F54E-813A-CCB6A463D717}"/>
              </a:ext>
            </a:extLst>
          </p:cNvPr>
          <p:cNvSpPr>
            <a:spLocks noGrp="1"/>
          </p:cNvSpPr>
          <p:nvPr>
            <p:ph type="title"/>
          </p:nvPr>
        </p:nvSpPr>
        <p:spPr>
          <a:xfrm>
            <a:off x="1073912" y="490439"/>
            <a:ext cx="7634194" cy="1351451"/>
          </a:xfrm>
          <a:prstGeom prst="rect">
            <a:avLst/>
          </a:prstGeom>
        </p:spPr>
        <p:txBody>
          <a:bodyPr anchor="ctr">
            <a:normAutofit/>
          </a:bodyPr>
          <a:lstStyle>
            <a:lvl1pPr algn="l">
              <a:defRPr sz="3600">
                <a:solidFill>
                  <a:srgbClr val="660874"/>
                </a:solidFill>
              </a:defRPr>
            </a:lvl1pPr>
          </a:lstStyle>
          <a:p>
            <a:r>
              <a:rPr lang="zh-CN" altLang="en-US" dirty="0"/>
              <a:t>单击此处编辑母版标题样式</a:t>
            </a:r>
            <a:endParaRPr lang="en-US" dirty="0"/>
          </a:p>
        </p:txBody>
      </p:sp>
      <p:sp>
        <p:nvSpPr>
          <p:cNvPr id="21" name="Rectangle 8">
            <a:extLst>
              <a:ext uri="{FF2B5EF4-FFF2-40B4-BE49-F238E27FC236}">
                <a16:creationId xmlns:a16="http://schemas.microsoft.com/office/drawing/2014/main" id="{23D49990-DD79-AF4A-809C-C7A68D94B066}"/>
              </a:ext>
            </a:extLst>
          </p:cNvPr>
          <p:cNvSpPr/>
          <p:nvPr userDrawn="1"/>
        </p:nvSpPr>
        <p:spPr>
          <a:xfrm rot="5400000">
            <a:off x="-2876353" y="3304529"/>
            <a:ext cx="6858000" cy="24894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9961592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节标题">
    <p:spTree>
      <p:nvGrpSpPr>
        <p:cNvPr id="1" name=""/>
        <p:cNvGrpSpPr/>
        <p:nvPr/>
      </p:nvGrpSpPr>
      <p:grpSpPr>
        <a:xfrm>
          <a:off x="0" y="0"/>
          <a:ext cx="0" cy="0"/>
          <a:chOff x="0" y="0"/>
          <a:chExt cx="0" cy="0"/>
        </a:xfrm>
      </p:grpSpPr>
      <p:grpSp>
        <p:nvGrpSpPr>
          <p:cNvPr id="9" name="组合 8">
            <a:extLst>
              <a:ext uri="{FF2B5EF4-FFF2-40B4-BE49-F238E27FC236}">
                <a16:creationId xmlns:a16="http://schemas.microsoft.com/office/drawing/2014/main" id="{EA6CC6FD-0536-1042-94FB-7B29BCD323E4}"/>
              </a:ext>
            </a:extLst>
          </p:cNvPr>
          <p:cNvGrpSpPr/>
          <p:nvPr userDrawn="1"/>
        </p:nvGrpSpPr>
        <p:grpSpPr>
          <a:xfrm>
            <a:off x="449419" y="1736371"/>
            <a:ext cx="8245162" cy="1903301"/>
            <a:chOff x="599225" y="1921565"/>
            <a:chExt cx="10993549" cy="1903301"/>
          </a:xfrm>
        </p:grpSpPr>
        <p:sp>
          <p:nvSpPr>
            <p:cNvPr id="10" name="矩形 9">
              <a:extLst>
                <a:ext uri="{FF2B5EF4-FFF2-40B4-BE49-F238E27FC236}">
                  <a16:creationId xmlns:a16="http://schemas.microsoft.com/office/drawing/2014/main" id="{4BB59113-F03A-6147-A467-92DB82160BCD}"/>
                </a:ext>
              </a:extLst>
            </p:cNvPr>
            <p:cNvSpPr/>
            <p:nvPr userDrawn="1"/>
          </p:nvSpPr>
          <p:spPr>
            <a:xfrm>
              <a:off x="599225" y="1921565"/>
              <a:ext cx="10993549" cy="19033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800"/>
            </a:p>
          </p:txBody>
        </p:sp>
        <p:sp>
          <p:nvSpPr>
            <p:cNvPr id="12" name="矩形 11">
              <a:extLst>
                <a:ext uri="{FF2B5EF4-FFF2-40B4-BE49-F238E27FC236}">
                  <a16:creationId xmlns:a16="http://schemas.microsoft.com/office/drawing/2014/main" id="{7C3E5866-268A-1A4A-BD63-7247C0C32E7C}"/>
                </a:ext>
              </a:extLst>
            </p:cNvPr>
            <p:cNvSpPr/>
            <p:nvPr userDrawn="1"/>
          </p:nvSpPr>
          <p:spPr>
            <a:xfrm>
              <a:off x="599227" y="1921566"/>
              <a:ext cx="192900" cy="19033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800"/>
            </a:p>
          </p:txBody>
        </p:sp>
      </p:grpSp>
      <p:sp>
        <p:nvSpPr>
          <p:cNvPr id="24" name="Title 1">
            <a:extLst>
              <a:ext uri="{FF2B5EF4-FFF2-40B4-BE49-F238E27FC236}">
                <a16:creationId xmlns:a16="http://schemas.microsoft.com/office/drawing/2014/main" id="{B3AEDE27-05BC-DA44-AA23-81C54830A0F4}"/>
              </a:ext>
            </a:extLst>
          </p:cNvPr>
          <p:cNvSpPr>
            <a:spLocks noGrp="1"/>
          </p:cNvSpPr>
          <p:nvPr>
            <p:ph type="ctrTitle"/>
          </p:nvPr>
        </p:nvSpPr>
        <p:spPr>
          <a:xfrm>
            <a:off x="722377" y="2028084"/>
            <a:ext cx="7699248" cy="1376851"/>
          </a:xfrm>
          <a:prstGeom prst="rect">
            <a:avLst/>
          </a:prstGeom>
          <a:effectLst/>
        </p:spPr>
        <p:txBody>
          <a:bodyPr anchor="ctr">
            <a:normAutofit/>
          </a:bodyPr>
          <a:lstStyle>
            <a:lvl1pPr algn="l">
              <a:defRPr lang="en-US" altLang="en-US" sz="3600" b="0" kern="1200" cap="none" baseline="0" dirty="0">
                <a:solidFill>
                  <a:srgbClr val="660874"/>
                </a:solidFill>
                <a:latin typeface="+mj-lt"/>
                <a:ea typeface="+mj-ea"/>
                <a:cs typeface="+mj-cs"/>
              </a:defRPr>
            </a:lvl1pPr>
          </a:lstStyle>
          <a:p>
            <a:r>
              <a:rPr lang="zh-CN" altLang="en-US" dirty="0"/>
              <a:t>单击此处编辑母版标题样式</a:t>
            </a:r>
            <a:endParaRPr lang="en-US" dirty="0"/>
          </a:p>
        </p:txBody>
      </p:sp>
      <p:sp>
        <p:nvSpPr>
          <p:cNvPr id="25" name="Subtitle 2">
            <a:extLst>
              <a:ext uri="{FF2B5EF4-FFF2-40B4-BE49-F238E27FC236}">
                <a16:creationId xmlns:a16="http://schemas.microsoft.com/office/drawing/2014/main" id="{8DDB4CB7-B75A-CF44-8C12-E3DE32CE3152}"/>
              </a:ext>
            </a:extLst>
          </p:cNvPr>
          <p:cNvSpPr>
            <a:spLocks noGrp="1"/>
          </p:cNvSpPr>
          <p:nvPr>
            <p:ph type="subTitle" idx="1"/>
          </p:nvPr>
        </p:nvSpPr>
        <p:spPr>
          <a:xfrm>
            <a:off x="722377" y="3830630"/>
            <a:ext cx="7699248" cy="1340999"/>
          </a:xfrm>
        </p:spPr>
        <p:txBody>
          <a:bodyPr anchor="t">
            <a:normAutofit/>
          </a:bodyPr>
          <a:lstStyle>
            <a:lvl1pPr marL="0" indent="0" algn="l">
              <a:buNone/>
              <a:defRPr sz="2000" cap="none" baseline="0">
                <a:solidFill>
                  <a:srgbClr val="66087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dirty="0"/>
              <a:t>单击此处编辑母版副标题样式</a:t>
            </a:r>
            <a:endParaRPr lang="en-US" dirty="0"/>
          </a:p>
        </p:txBody>
      </p:sp>
      <p:sp>
        <p:nvSpPr>
          <p:cNvPr id="27" name="日期占位符 10">
            <a:extLst>
              <a:ext uri="{FF2B5EF4-FFF2-40B4-BE49-F238E27FC236}">
                <a16:creationId xmlns:a16="http://schemas.microsoft.com/office/drawing/2014/main" id="{2D4038F2-9086-4849-856C-3F44B96DA1AE}"/>
              </a:ext>
            </a:extLst>
          </p:cNvPr>
          <p:cNvSpPr>
            <a:spLocks noGrp="1"/>
          </p:cNvSpPr>
          <p:nvPr>
            <p:ph type="dt" sz="half" idx="10"/>
          </p:nvPr>
        </p:nvSpPr>
        <p:spPr>
          <a:xfrm>
            <a:off x="5642659" y="5597324"/>
            <a:ext cx="1892460" cy="365125"/>
          </a:xfrm>
        </p:spPr>
        <p:txBody>
          <a:bodyPr/>
          <a:lstStyle/>
          <a:p>
            <a:fld id="{E4551058-E5DB-324A-A8E9-6D3BEF243C3B}" type="datetimeFigureOut">
              <a:rPr kumimoji="1" lang="zh-CN" altLang="en-US" smtClean="0"/>
              <a:t>2026/1/24</a:t>
            </a:fld>
            <a:endParaRPr kumimoji="1" lang="zh-CN" altLang="en-US"/>
          </a:p>
        </p:txBody>
      </p:sp>
      <p:sp>
        <p:nvSpPr>
          <p:cNvPr id="28" name="页脚占位符 11">
            <a:extLst>
              <a:ext uri="{FF2B5EF4-FFF2-40B4-BE49-F238E27FC236}">
                <a16:creationId xmlns:a16="http://schemas.microsoft.com/office/drawing/2014/main" id="{0ED79189-463D-A34A-93FE-02DAF3CA4425}"/>
              </a:ext>
            </a:extLst>
          </p:cNvPr>
          <p:cNvSpPr>
            <a:spLocks noGrp="1"/>
          </p:cNvSpPr>
          <p:nvPr>
            <p:ph type="ftr" sz="quarter" idx="11"/>
          </p:nvPr>
        </p:nvSpPr>
        <p:spPr>
          <a:xfrm>
            <a:off x="625033" y="5592998"/>
            <a:ext cx="4939125" cy="365125"/>
          </a:xfrm>
        </p:spPr>
        <p:txBody>
          <a:bodyPr/>
          <a:lstStyle/>
          <a:p>
            <a:endParaRPr kumimoji="1" lang="zh-CN" altLang="en-US" dirty="0"/>
          </a:p>
        </p:txBody>
      </p:sp>
      <p:sp>
        <p:nvSpPr>
          <p:cNvPr id="29" name="灯片编号占位符 12">
            <a:extLst>
              <a:ext uri="{FF2B5EF4-FFF2-40B4-BE49-F238E27FC236}">
                <a16:creationId xmlns:a16="http://schemas.microsoft.com/office/drawing/2014/main" id="{81D88334-B4F7-F340-8AA4-0865A0C0CF25}"/>
              </a:ext>
            </a:extLst>
          </p:cNvPr>
          <p:cNvSpPr>
            <a:spLocks noGrp="1"/>
          </p:cNvSpPr>
          <p:nvPr>
            <p:ph type="sldNum" sz="quarter" idx="12"/>
          </p:nvPr>
        </p:nvSpPr>
        <p:spPr>
          <a:xfrm>
            <a:off x="7613620" y="5597324"/>
            <a:ext cx="902453" cy="365125"/>
          </a:xfrm>
        </p:spPr>
        <p:txBody>
          <a:bodyPr/>
          <a:lstStyle/>
          <a:p>
            <a:fld id="{977BA8E6-E826-B147-AA17-E3D76A29629C}" type="slidenum">
              <a:rPr kumimoji="1" lang="zh-CN" altLang="en-US" smtClean="0"/>
              <a:t>‹#›</a:t>
            </a:fld>
            <a:endParaRPr kumimoji="1" lang="zh-CN" altLang="en-US"/>
          </a:p>
        </p:txBody>
      </p:sp>
    </p:spTree>
    <p:extLst>
      <p:ext uri="{BB962C8B-B14F-4D97-AF65-F5344CB8AC3E}">
        <p14:creationId xmlns:p14="http://schemas.microsoft.com/office/powerpoint/2010/main" val="22826678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35896" y="2228004"/>
            <a:ext cx="4066793" cy="3633047"/>
          </a:xfrm>
        </p:spPr>
        <p:txBody>
          <a:bodyPr>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Content Placeholder 3"/>
          <p:cNvSpPr>
            <a:spLocks noGrp="1"/>
          </p:cNvSpPr>
          <p:nvPr>
            <p:ph sz="half" idx="2"/>
          </p:nvPr>
        </p:nvSpPr>
        <p:spPr>
          <a:xfrm>
            <a:off x="4641313" y="2228004"/>
            <a:ext cx="4066794" cy="3633047"/>
          </a:xfrm>
        </p:spPr>
        <p:txBody>
          <a:bodyPr>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Date Placeholder 4"/>
          <p:cNvSpPr>
            <a:spLocks noGrp="1"/>
          </p:cNvSpPr>
          <p:nvPr>
            <p:ph type="dt" sz="half" idx="10"/>
          </p:nvPr>
        </p:nvSpPr>
        <p:spPr/>
        <p:txBody>
          <a:bodyPr/>
          <a:lstStyle/>
          <a:p>
            <a:fld id="{E4551058-E5DB-324A-A8E9-6D3BEF243C3B}" type="datetimeFigureOut">
              <a:rPr kumimoji="1" lang="zh-CN" altLang="en-US" smtClean="0"/>
              <a:t>2026/1/24</a:t>
            </a:fld>
            <a:endParaRPr kumimoji="1" lang="zh-CN" altLang="en-US"/>
          </a:p>
        </p:txBody>
      </p:sp>
      <p:sp>
        <p:nvSpPr>
          <p:cNvPr id="6" name="Footer Placeholder 5"/>
          <p:cNvSpPr>
            <a:spLocks noGrp="1"/>
          </p:cNvSpPr>
          <p:nvPr>
            <p:ph type="ftr" sz="quarter" idx="11"/>
          </p:nvPr>
        </p:nvSpPr>
        <p:spPr/>
        <p:txBody>
          <a:bodyPr/>
          <a:lstStyle/>
          <a:p>
            <a:endParaRPr kumimoji="1" lang="zh-CN" altLang="en-US"/>
          </a:p>
        </p:txBody>
      </p:sp>
      <p:sp>
        <p:nvSpPr>
          <p:cNvPr id="7" name="Slide Number Placeholder 6"/>
          <p:cNvSpPr>
            <a:spLocks noGrp="1"/>
          </p:cNvSpPr>
          <p:nvPr>
            <p:ph type="sldNum" sz="quarter" idx="12"/>
          </p:nvPr>
        </p:nvSpPr>
        <p:spPr/>
        <p:txBody>
          <a:bodyPr/>
          <a:lstStyle/>
          <a:p>
            <a:fld id="{977BA8E6-E826-B147-AA17-E3D76A29629C}" type="slidenum">
              <a:rPr kumimoji="1" lang="zh-CN" altLang="en-US" smtClean="0"/>
              <a:t>‹#›</a:t>
            </a:fld>
            <a:endParaRPr kumimoji="1" lang="zh-CN" altLang="en-US"/>
          </a:p>
        </p:txBody>
      </p:sp>
      <p:sp>
        <p:nvSpPr>
          <p:cNvPr id="2" name="标题 1">
            <a:extLst>
              <a:ext uri="{FF2B5EF4-FFF2-40B4-BE49-F238E27FC236}">
                <a16:creationId xmlns:a16="http://schemas.microsoft.com/office/drawing/2014/main" id="{590C7D26-A2BB-CE43-BB2A-2808F22C4FD2}"/>
              </a:ext>
            </a:extLst>
          </p:cNvPr>
          <p:cNvSpPr>
            <a:spLocks noGrp="1"/>
          </p:cNvSpPr>
          <p:nvPr>
            <p:ph type="title"/>
          </p:nvPr>
        </p:nvSpPr>
        <p:spPr/>
        <p:txBody>
          <a:bodyPr/>
          <a:lstStyle/>
          <a:p>
            <a:r>
              <a:rPr kumimoji="1" lang="zh-CN" altLang="en-US" dirty="0"/>
              <a:t>单击此处编辑母版标题样式</a:t>
            </a:r>
          </a:p>
        </p:txBody>
      </p:sp>
    </p:spTree>
    <p:extLst>
      <p:ext uri="{BB962C8B-B14F-4D97-AF65-F5344CB8AC3E}">
        <p14:creationId xmlns:p14="http://schemas.microsoft.com/office/powerpoint/2010/main" val="40146183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65416" y="2250895"/>
            <a:ext cx="3815306" cy="536005"/>
          </a:xfrm>
        </p:spPr>
        <p:txBody>
          <a:bodyPr anchor="b">
            <a:noAutofit/>
          </a:bodyPr>
          <a:lstStyle>
            <a:lvl1pPr marL="0" indent="0">
              <a:buNone/>
              <a:defRPr sz="2200" b="0">
                <a:solidFill>
                  <a:srgbClr val="660874"/>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dirty="0"/>
              <a:t>单击此处编辑母版文本样式</a:t>
            </a:r>
          </a:p>
        </p:txBody>
      </p:sp>
      <p:sp>
        <p:nvSpPr>
          <p:cNvPr id="4" name="Content Placeholder 3"/>
          <p:cNvSpPr>
            <a:spLocks noGrp="1"/>
          </p:cNvSpPr>
          <p:nvPr>
            <p:ph sz="half" idx="2"/>
          </p:nvPr>
        </p:nvSpPr>
        <p:spPr>
          <a:xfrm>
            <a:off x="435896" y="2926055"/>
            <a:ext cx="4044825" cy="2934999"/>
          </a:xfrm>
        </p:spPr>
        <p:txBody>
          <a:bodyPr anchor="t">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Text Placeholder 4"/>
          <p:cNvSpPr>
            <a:spLocks noGrp="1"/>
          </p:cNvSpPr>
          <p:nvPr>
            <p:ph type="body" sz="quarter" idx="3"/>
          </p:nvPr>
        </p:nvSpPr>
        <p:spPr>
          <a:xfrm>
            <a:off x="4892803" y="2250895"/>
            <a:ext cx="3815305" cy="553373"/>
          </a:xfrm>
        </p:spPr>
        <p:txBody>
          <a:bodyPr anchor="b">
            <a:noAutofit/>
          </a:bodyPr>
          <a:lstStyle>
            <a:lvl1pPr marL="0" indent="0">
              <a:buNone/>
              <a:defRPr sz="2200" b="0">
                <a:solidFill>
                  <a:srgbClr val="660874"/>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dirty="0"/>
              <a:t>单击此处编辑母版文本样式</a:t>
            </a:r>
          </a:p>
        </p:txBody>
      </p:sp>
      <p:sp>
        <p:nvSpPr>
          <p:cNvPr id="6" name="Content Placeholder 5"/>
          <p:cNvSpPr>
            <a:spLocks noGrp="1"/>
          </p:cNvSpPr>
          <p:nvPr>
            <p:ph sz="quarter" idx="4"/>
          </p:nvPr>
        </p:nvSpPr>
        <p:spPr>
          <a:xfrm>
            <a:off x="4663283" y="2926055"/>
            <a:ext cx="4044825" cy="2934999"/>
          </a:xfrm>
        </p:spPr>
        <p:txBody>
          <a:bodyPr anchor="t">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7" name="Date Placeholder 6"/>
          <p:cNvSpPr>
            <a:spLocks noGrp="1"/>
          </p:cNvSpPr>
          <p:nvPr>
            <p:ph type="dt" sz="half" idx="10"/>
          </p:nvPr>
        </p:nvSpPr>
        <p:spPr/>
        <p:txBody>
          <a:bodyPr/>
          <a:lstStyle/>
          <a:p>
            <a:fld id="{E4551058-E5DB-324A-A8E9-6D3BEF243C3B}" type="datetimeFigureOut">
              <a:rPr kumimoji="1" lang="zh-CN" altLang="en-US" smtClean="0"/>
              <a:t>2026/1/24</a:t>
            </a:fld>
            <a:endParaRPr kumimoji="1" lang="zh-CN" altLang="en-US"/>
          </a:p>
        </p:txBody>
      </p:sp>
      <p:sp>
        <p:nvSpPr>
          <p:cNvPr id="8" name="Footer Placeholder 7"/>
          <p:cNvSpPr>
            <a:spLocks noGrp="1"/>
          </p:cNvSpPr>
          <p:nvPr>
            <p:ph type="ftr" sz="quarter" idx="11"/>
          </p:nvPr>
        </p:nvSpPr>
        <p:spPr/>
        <p:txBody>
          <a:bodyPr/>
          <a:lstStyle/>
          <a:p>
            <a:endParaRPr kumimoji="1" lang="zh-CN" altLang="en-US"/>
          </a:p>
        </p:txBody>
      </p:sp>
      <p:sp>
        <p:nvSpPr>
          <p:cNvPr id="9" name="Slide Number Placeholder 8"/>
          <p:cNvSpPr>
            <a:spLocks noGrp="1"/>
          </p:cNvSpPr>
          <p:nvPr>
            <p:ph type="sldNum" sz="quarter" idx="12"/>
          </p:nvPr>
        </p:nvSpPr>
        <p:spPr/>
        <p:txBody>
          <a:bodyPr/>
          <a:lstStyle/>
          <a:p>
            <a:fld id="{977BA8E6-E826-B147-AA17-E3D76A29629C}" type="slidenum">
              <a:rPr kumimoji="1" lang="zh-CN" altLang="en-US" smtClean="0"/>
              <a:t>‹#›</a:t>
            </a:fld>
            <a:endParaRPr kumimoji="1" lang="zh-CN" altLang="en-US"/>
          </a:p>
        </p:txBody>
      </p:sp>
      <p:sp>
        <p:nvSpPr>
          <p:cNvPr id="2" name="标题 1">
            <a:extLst>
              <a:ext uri="{FF2B5EF4-FFF2-40B4-BE49-F238E27FC236}">
                <a16:creationId xmlns:a16="http://schemas.microsoft.com/office/drawing/2014/main" id="{395155F9-0BCA-F049-9D40-4CF28F90A407}"/>
              </a:ext>
            </a:extLst>
          </p:cNvPr>
          <p:cNvSpPr>
            <a:spLocks noGrp="1"/>
          </p:cNvSpPr>
          <p:nvPr>
            <p:ph type="title"/>
          </p:nvPr>
        </p:nvSpPr>
        <p:spPr/>
        <p:txBody>
          <a:bodyPr/>
          <a:lstStyle/>
          <a:p>
            <a:r>
              <a:rPr kumimoji="1" lang="zh-CN" altLang="en-US" dirty="0"/>
              <a:t>单击此处编辑母版标题样式</a:t>
            </a:r>
          </a:p>
        </p:txBody>
      </p:sp>
    </p:spTree>
    <p:extLst>
      <p:ext uri="{BB962C8B-B14F-4D97-AF65-F5344CB8AC3E}">
        <p14:creationId xmlns:p14="http://schemas.microsoft.com/office/powerpoint/2010/main" val="32060048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4551058-E5DB-324A-A8E9-6D3BEF243C3B}" type="datetimeFigureOut">
              <a:rPr kumimoji="1" lang="zh-CN" altLang="en-US" smtClean="0"/>
              <a:t>2026/1/24</a:t>
            </a:fld>
            <a:endParaRPr kumimoji="1" lang="zh-CN" altLang="en-US"/>
          </a:p>
        </p:txBody>
      </p:sp>
      <p:sp>
        <p:nvSpPr>
          <p:cNvPr id="4" name="Footer Placeholder 3"/>
          <p:cNvSpPr>
            <a:spLocks noGrp="1"/>
          </p:cNvSpPr>
          <p:nvPr>
            <p:ph type="ftr" sz="quarter" idx="11"/>
          </p:nvPr>
        </p:nvSpPr>
        <p:spPr/>
        <p:txBody>
          <a:bodyPr/>
          <a:lstStyle/>
          <a:p>
            <a:endParaRPr kumimoji="1" lang="zh-CN" altLang="en-US"/>
          </a:p>
        </p:txBody>
      </p:sp>
      <p:sp>
        <p:nvSpPr>
          <p:cNvPr id="5" name="Slide Number Placeholder 4"/>
          <p:cNvSpPr>
            <a:spLocks noGrp="1"/>
          </p:cNvSpPr>
          <p:nvPr>
            <p:ph type="sldNum" sz="quarter" idx="12"/>
          </p:nvPr>
        </p:nvSpPr>
        <p:spPr/>
        <p:txBody>
          <a:bodyPr/>
          <a:lstStyle/>
          <a:p>
            <a:fld id="{977BA8E6-E826-B147-AA17-E3D76A29629C}" type="slidenum">
              <a:rPr kumimoji="1" lang="zh-CN" altLang="en-US" smtClean="0"/>
              <a:t>‹#›</a:t>
            </a:fld>
            <a:endParaRPr kumimoji="1" lang="zh-CN" altLang="en-US"/>
          </a:p>
        </p:txBody>
      </p:sp>
      <p:sp>
        <p:nvSpPr>
          <p:cNvPr id="2" name="标题 1">
            <a:extLst>
              <a:ext uri="{FF2B5EF4-FFF2-40B4-BE49-F238E27FC236}">
                <a16:creationId xmlns:a16="http://schemas.microsoft.com/office/drawing/2014/main" id="{DC31502A-7294-9848-AFF1-6116ACE1419B}"/>
              </a:ext>
            </a:extLst>
          </p:cNvPr>
          <p:cNvSpPr>
            <a:spLocks noGrp="1"/>
          </p:cNvSpPr>
          <p:nvPr>
            <p:ph type="title"/>
          </p:nvPr>
        </p:nvSpPr>
        <p:spPr/>
        <p:txBody>
          <a:bodyPr/>
          <a:lstStyle/>
          <a:p>
            <a:r>
              <a:rPr kumimoji="1" lang="zh-CN" altLang="en-US"/>
              <a:t>单击此处编辑母版标题样式</a:t>
            </a:r>
          </a:p>
        </p:txBody>
      </p:sp>
    </p:spTree>
    <p:extLst>
      <p:ext uri="{BB962C8B-B14F-4D97-AF65-F5344CB8AC3E}">
        <p14:creationId xmlns:p14="http://schemas.microsoft.com/office/powerpoint/2010/main" val="28575217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551058-E5DB-324A-A8E9-6D3BEF243C3B}" type="datetimeFigureOut">
              <a:rPr kumimoji="1" lang="zh-CN" altLang="en-US" smtClean="0"/>
              <a:t>2026/1/24</a:t>
            </a:fld>
            <a:endParaRPr kumimoji="1" lang="zh-CN" altLang="en-US"/>
          </a:p>
        </p:txBody>
      </p:sp>
      <p:sp>
        <p:nvSpPr>
          <p:cNvPr id="3" name="Footer Placeholder 2"/>
          <p:cNvSpPr>
            <a:spLocks noGrp="1"/>
          </p:cNvSpPr>
          <p:nvPr>
            <p:ph type="ftr" sz="quarter" idx="11"/>
          </p:nvPr>
        </p:nvSpPr>
        <p:spPr/>
        <p:txBody>
          <a:bodyPr/>
          <a:lstStyle/>
          <a:p>
            <a:endParaRPr kumimoji="1" lang="zh-CN" altLang="en-US"/>
          </a:p>
        </p:txBody>
      </p:sp>
      <p:sp>
        <p:nvSpPr>
          <p:cNvPr id="4" name="Slide Number Placeholder 3"/>
          <p:cNvSpPr>
            <a:spLocks noGrp="1"/>
          </p:cNvSpPr>
          <p:nvPr>
            <p:ph type="sldNum" sz="quarter" idx="12"/>
          </p:nvPr>
        </p:nvSpPr>
        <p:spPr/>
        <p:txBody>
          <a:bodyPr/>
          <a:lstStyle/>
          <a:p>
            <a:fld id="{977BA8E6-E826-B147-AA17-E3D76A29629C}" type="slidenum">
              <a:rPr kumimoji="1" lang="zh-CN" altLang="en-US" smtClean="0"/>
              <a:t>‹#›</a:t>
            </a:fld>
            <a:endParaRPr kumimoji="1" lang="zh-CN" altLang="en-US"/>
          </a:p>
        </p:txBody>
      </p:sp>
    </p:spTree>
    <p:extLst>
      <p:ext uri="{BB962C8B-B14F-4D97-AF65-F5344CB8AC3E}">
        <p14:creationId xmlns:p14="http://schemas.microsoft.com/office/powerpoint/2010/main" val="2589483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10" name="Rectangle 7">
            <a:extLst>
              <a:ext uri="{FF2B5EF4-FFF2-40B4-BE49-F238E27FC236}">
                <a16:creationId xmlns:a16="http://schemas.microsoft.com/office/drawing/2014/main" id="{DD0108F8-765A-DF43-9CAF-934132882EE3}"/>
              </a:ext>
            </a:extLst>
          </p:cNvPr>
          <p:cNvSpPr>
            <a:spLocks noChangeAspect="1"/>
          </p:cNvSpPr>
          <p:nvPr userDrawn="1"/>
        </p:nvSpPr>
        <p:spPr>
          <a:xfrm>
            <a:off x="335862" y="4914809"/>
            <a:ext cx="289171" cy="10322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6098" y="4928762"/>
            <a:ext cx="7749976" cy="653148"/>
          </a:xfrm>
          <a:prstGeom prst="rect">
            <a:avLst/>
          </a:prstGeom>
        </p:spPr>
        <p:txBody>
          <a:bodyPr anchor="ctr">
            <a:normAutofit/>
          </a:bodyPr>
          <a:lstStyle>
            <a:lvl1pPr algn="l">
              <a:defRPr sz="2400" b="0">
                <a:solidFill>
                  <a:srgbClr val="660874"/>
                </a:solidFill>
              </a:defRPr>
            </a:lvl1pPr>
          </a:lstStyle>
          <a:p>
            <a:r>
              <a:rPr lang="zh-CN" altLang="en-US" dirty="0"/>
              <a:t>单击此处编辑母版标题样式</a:t>
            </a:r>
            <a:endParaRPr lang="en-US" dirty="0"/>
          </a:p>
        </p:txBody>
      </p:sp>
      <p:sp>
        <p:nvSpPr>
          <p:cNvPr id="3" name="Content Placeholder 2"/>
          <p:cNvSpPr>
            <a:spLocks noGrp="1"/>
          </p:cNvSpPr>
          <p:nvPr>
            <p:ph idx="1"/>
          </p:nvPr>
        </p:nvSpPr>
        <p:spPr>
          <a:xfrm>
            <a:off x="335862" y="601200"/>
            <a:ext cx="846963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Text Placeholder 3"/>
          <p:cNvSpPr>
            <a:spLocks noGrp="1"/>
          </p:cNvSpPr>
          <p:nvPr>
            <p:ph type="body" sz="half" idx="2"/>
          </p:nvPr>
        </p:nvSpPr>
        <p:spPr>
          <a:xfrm>
            <a:off x="766098" y="5581910"/>
            <a:ext cx="7749976" cy="365126"/>
          </a:xfrm>
        </p:spPr>
        <p:txBody>
          <a:bodyPr anchor="ctr">
            <a:normAutofit/>
          </a:bodyPr>
          <a:lstStyle>
            <a:lvl1pPr marL="0" indent="0" algn="l">
              <a:buNone/>
              <a:defRPr sz="1600">
                <a:solidFill>
                  <a:srgbClr val="660874"/>
                </a:solidFill>
              </a:defRPr>
            </a:lvl1pPr>
            <a:lvl2pPr marL="457189" indent="0">
              <a:buNone/>
              <a:defRPr sz="11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zh-CN" altLang="en-US" dirty="0"/>
              <a:t>单击此处编辑母版文本样式</a:t>
            </a:r>
          </a:p>
        </p:txBody>
      </p:sp>
      <p:sp>
        <p:nvSpPr>
          <p:cNvPr id="5" name="Date Placeholder 4"/>
          <p:cNvSpPr>
            <a:spLocks noGrp="1"/>
          </p:cNvSpPr>
          <p:nvPr>
            <p:ph type="dt" sz="half" idx="10"/>
          </p:nvPr>
        </p:nvSpPr>
        <p:spPr>
          <a:xfrm>
            <a:off x="5642659" y="6060171"/>
            <a:ext cx="1892460" cy="365125"/>
          </a:xfrm>
        </p:spPr>
        <p:txBody>
          <a:bodyPr/>
          <a:lstStyle>
            <a:lvl1pPr>
              <a:defRPr>
                <a:solidFill>
                  <a:srgbClr val="5C307D"/>
                </a:solidFill>
              </a:defRPr>
            </a:lvl1pPr>
          </a:lstStyle>
          <a:p>
            <a:fld id="{E4551058-E5DB-324A-A8E9-6D3BEF243C3B}" type="datetimeFigureOut">
              <a:rPr kumimoji="1" lang="zh-CN" altLang="en-US" smtClean="0"/>
              <a:pPr/>
              <a:t>2026/1/24</a:t>
            </a:fld>
            <a:endParaRPr kumimoji="1" lang="zh-CN" altLang="en-US" dirty="0"/>
          </a:p>
        </p:txBody>
      </p:sp>
      <p:sp>
        <p:nvSpPr>
          <p:cNvPr id="6" name="Footer Placeholder 5"/>
          <p:cNvSpPr>
            <a:spLocks noGrp="1"/>
          </p:cNvSpPr>
          <p:nvPr>
            <p:ph type="ftr" sz="quarter" idx="11"/>
          </p:nvPr>
        </p:nvSpPr>
        <p:spPr>
          <a:xfrm>
            <a:off x="625033" y="6055845"/>
            <a:ext cx="4939125" cy="365125"/>
          </a:xfrm>
        </p:spPr>
        <p:txBody>
          <a:bodyPr/>
          <a:lstStyle>
            <a:lvl1pPr>
              <a:defRPr>
                <a:solidFill>
                  <a:srgbClr val="5C307D"/>
                </a:solidFill>
              </a:defRPr>
            </a:lvl1pPr>
          </a:lstStyle>
          <a:p>
            <a:endParaRPr kumimoji="1" lang="zh-CN" altLang="en-US" dirty="0"/>
          </a:p>
        </p:txBody>
      </p:sp>
      <p:sp>
        <p:nvSpPr>
          <p:cNvPr id="7" name="Slide Number Placeholder 6"/>
          <p:cNvSpPr>
            <a:spLocks noGrp="1"/>
          </p:cNvSpPr>
          <p:nvPr>
            <p:ph type="sldNum" sz="quarter" idx="12"/>
          </p:nvPr>
        </p:nvSpPr>
        <p:spPr>
          <a:xfrm>
            <a:off x="7613620" y="6060171"/>
            <a:ext cx="902453" cy="365125"/>
          </a:xfrm>
        </p:spPr>
        <p:txBody>
          <a:bodyPr/>
          <a:lstStyle>
            <a:lvl1pPr>
              <a:defRPr>
                <a:solidFill>
                  <a:srgbClr val="5C307D"/>
                </a:solidFill>
              </a:defRPr>
            </a:lvl1pPr>
          </a:lstStyle>
          <a:p>
            <a:fld id="{977BA8E6-E826-B147-AA17-E3D76A29629C}" type="slidenum">
              <a:rPr kumimoji="1" lang="zh-CN" altLang="en-US" smtClean="0"/>
              <a:pPr/>
              <a:t>‹#›</a:t>
            </a:fld>
            <a:endParaRPr kumimoji="1" lang="zh-CN" altLang="en-US" dirty="0"/>
          </a:p>
        </p:txBody>
      </p:sp>
    </p:spTree>
    <p:extLst>
      <p:ext uri="{BB962C8B-B14F-4D97-AF65-F5344CB8AC3E}">
        <p14:creationId xmlns:p14="http://schemas.microsoft.com/office/powerpoint/2010/main" val="7020748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矩形 7">
            <a:extLst>
              <a:ext uri="{FF2B5EF4-FFF2-40B4-BE49-F238E27FC236}">
                <a16:creationId xmlns:a16="http://schemas.microsoft.com/office/drawing/2014/main" id="{CCC4A067-3E57-C140-912F-457C9FA84675}"/>
              </a:ext>
            </a:extLst>
          </p:cNvPr>
          <p:cNvSpPr/>
          <p:nvPr userDrawn="1"/>
        </p:nvSpPr>
        <p:spPr>
          <a:xfrm>
            <a:off x="439249" y="651024"/>
            <a:ext cx="61200" cy="90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7" name="标题占位符 6">
            <a:extLst>
              <a:ext uri="{FF2B5EF4-FFF2-40B4-BE49-F238E27FC236}">
                <a16:creationId xmlns:a16="http://schemas.microsoft.com/office/drawing/2014/main" id="{386CB2C2-B0CA-6B4C-9D67-BC3A516A2E6A}"/>
              </a:ext>
            </a:extLst>
          </p:cNvPr>
          <p:cNvSpPr>
            <a:spLocks noGrp="1"/>
          </p:cNvSpPr>
          <p:nvPr>
            <p:ph type="title"/>
          </p:nvPr>
        </p:nvSpPr>
        <p:spPr>
          <a:xfrm>
            <a:off x="626480" y="593424"/>
            <a:ext cx="7891041" cy="1015200"/>
          </a:xfrm>
          <a:prstGeom prst="rect">
            <a:avLst/>
          </a:prstGeom>
        </p:spPr>
        <p:txBody>
          <a:bodyPr vert="horz" lIns="91440" tIns="45720" rIns="91440" bIns="45720" rtlCol="0" anchor="ctr">
            <a:normAutofit/>
          </a:bodyPr>
          <a:lstStyle/>
          <a:p>
            <a:r>
              <a:rPr kumimoji="1" lang="zh-CN" altLang="en-US" dirty="0"/>
              <a:t>单击此处编辑母版标题样式</a:t>
            </a:r>
          </a:p>
        </p:txBody>
      </p:sp>
      <p:sp>
        <p:nvSpPr>
          <p:cNvPr id="3" name="Text Placeholder 2"/>
          <p:cNvSpPr>
            <a:spLocks noGrp="1"/>
          </p:cNvSpPr>
          <p:nvPr>
            <p:ph type="body" idx="1"/>
          </p:nvPr>
        </p:nvSpPr>
        <p:spPr>
          <a:xfrm>
            <a:off x="625032" y="2336003"/>
            <a:ext cx="7891041" cy="3154894"/>
          </a:xfrm>
          <a:prstGeom prst="rect">
            <a:avLst/>
          </a:prstGeom>
        </p:spPr>
        <p:txBody>
          <a:bodyPr vert="horz" lIns="91440" tIns="45720" rIns="91440" bIns="45720" rtlCol="0" anchor="t">
            <a:normAutofit/>
          </a:body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endParaRPr lang="en-US" dirty="0"/>
          </a:p>
        </p:txBody>
      </p:sp>
      <p:sp>
        <p:nvSpPr>
          <p:cNvPr id="4" name="Date Placeholder 3"/>
          <p:cNvSpPr>
            <a:spLocks noGrp="1"/>
          </p:cNvSpPr>
          <p:nvPr>
            <p:ph type="dt" sz="half" idx="2"/>
          </p:nvPr>
        </p:nvSpPr>
        <p:spPr>
          <a:xfrm>
            <a:off x="5642659" y="5597324"/>
            <a:ext cx="1892460" cy="365125"/>
          </a:xfrm>
          <a:prstGeom prst="rect">
            <a:avLst/>
          </a:prstGeom>
        </p:spPr>
        <p:txBody>
          <a:bodyPr vert="horz" lIns="91440" tIns="45720" rIns="91440" bIns="45720" rtlCol="0" anchor="ctr"/>
          <a:lstStyle>
            <a:lvl1pPr algn="r">
              <a:defRPr sz="900">
                <a:solidFill>
                  <a:schemeClr val="accent2"/>
                </a:solidFill>
              </a:defRPr>
            </a:lvl1pPr>
          </a:lstStyle>
          <a:p>
            <a:fld id="{E4551058-E5DB-324A-A8E9-6D3BEF243C3B}" type="datetimeFigureOut">
              <a:rPr kumimoji="1" lang="zh-CN" altLang="en-US" smtClean="0"/>
              <a:t>2026/1/24</a:t>
            </a:fld>
            <a:endParaRPr kumimoji="1" lang="zh-CN" altLang="en-US"/>
          </a:p>
        </p:txBody>
      </p:sp>
      <p:sp>
        <p:nvSpPr>
          <p:cNvPr id="5" name="Footer Placeholder 4"/>
          <p:cNvSpPr>
            <a:spLocks noGrp="1"/>
          </p:cNvSpPr>
          <p:nvPr>
            <p:ph type="ftr" sz="quarter" idx="3"/>
          </p:nvPr>
        </p:nvSpPr>
        <p:spPr>
          <a:xfrm>
            <a:off x="625033" y="5592998"/>
            <a:ext cx="4939125" cy="365125"/>
          </a:xfrm>
          <a:prstGeom prst="rect">
            <a:avLst/>
          </a:prstGeom>
        </p:spPr>
        <p:txBody>
          <a:bodyPr vert="horz" lIns="91440" tIns="45720" rIns="91440" bIns="45720" rtlCol="0" anchor="ctr"/>
          <a:lstStyle>
            <a:lvl1pPr algn="l">
              <a:defRPr sz="900" cap="all">
                <a:solidFill>
                  <a:schemeClr val="accent2"/>
                </a:solidFill>
              </a:defRPr>
            </a:lvl1pPr>
          </a:lstStyle>
          <a:p>
            <a:endParaRPr kumimoji="1" lang="zh-CN" altLang="en-US" dirty="0"/>
          </a:p>
        </p:txBody>
      </p:sp>
      <p:sp>
        <p:nvSpPr>
          <p:cNvPr id="6" name="Slide Number Placeholder 5"/>
          <p:cNvSpPr>
            <a:spLocks noGrp="1"/>
          </p:cNvSpPr>
          <p:nvPr>
            <p:ph type="sldNum" sz="quarter" idx="4"/>
          </p:nvPr>
        </p:nvSpPr>
        <p:spPr>
          <a:xfrm>
            <a:off x="7613620" y="5597324"/>
            <a:ext cx="902453" cy="365125"/>
          </a:xfrm>
          <a:prstGeom prst="rect">
            <a:avLst/>
          </a:prstGeom>
        </p:spPr>
        <p:txBody>
          <a:bodyPr vert="horz" lIns="91440" tIns="45720" rIns="91440" bIns="45720" rtlCol="0" anchor="ctr"/>
          <a:lstStyle>
            <a:lvl1pPr algn="r">
              <a:defRPr sz="900">
                <a:solidFill>
                  <a:schemeClr val="accent2"/>
                </a:solidFill>
              </a:defRPr>
            </a:lvl1pPr>
          </a:lstStyle>
          <a:p>
            <a:fld id="{977BA8E6-E826-B147-AA17-E3D76A29629C}" type="slidenum">
              <a:rPr kumimoji="1" lang="zh-CN" altLang="en-US" smtClean="0"/>
              <a:t>‹#›</a:t>
            </a:fld>
            <a:endParaRPr kumimoji="1" lang="zh-CN" altLang="en-US"/>
          </a:p>
        </p:txBody>
      </p:sp>
    </p:spTree>
    <p:extLst>
      <p:ext uri="{BB962C8B-B14F-4D97-AF65-F5344CB8AC3E}">
        <p14:creationId xmlns:p14="http://schemas.microsoft.com/office/powerpoint/2010/main" val="144104772"/>
      </p:ext>
    </p:extLst>
  </p:cSld>
  <p:clrMap bg1="lt1" tx1="dk1" bg2="lt2" tx2="dk2" accent1="accent1" accent2="accent2" accent3="accent3" accent4="accent4" accent5="accent5" accent6="accent6" hlink="hlink" folHlink="folHlink"/>
  <p:sldLayoutIdLst>
    <p:sldLayoutId id="2147483860" r:id="rId1"/>
    <p:sldLayoutId id="2147483861" r:id="rId2"/>
    <p:sldLayoutId id="2147483864" r:id="rId3"/>
    <p:sldLayoutId id="2147483865" r:id="rId4"/>
    <p:sldLayoutId id="2147483866" r:id="rId5"/>
    <p:sldLayoutId id="2147483868" r:id="rId6"/>
    <p:sldLayoutId id="2147483870" r:id="rId7"/>
    <p:sldLayoutId id="2147483871" r:id="rId8"/>
    <p:sldLayoutId id="2147483872" r:id="rId9"/>
    <p:sldLayoutId id="2147483873" r:id="rId10"/>
    <p:sldLayoutId id="2147483874" r:id="rId11"/>
    <p:sldLayoutId id="2147483875" r:id="rId12"/>
  </p:sldLayoutIdLst>
  <p:txStyles>
    <p:titleStyle>
      <a:lvl1pPr algn="l" defTabSz="457189" rtl="0" eaLnBrk="1" latinLnBrk="0" hangingPunct="1">
        <a:spcBef>
          <a:spcPct val="0"/>
        </a:spcBef>
        <a:buNone/>
        <a:defRPr sz="2800" b="0" kern="1200" cap="none" baseline="0">
          <a:solidFill>
            <a:srgbClr val="660874"/>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5992" indent="-305992" algn="l" defTabSz="457189"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29984" indent="-305992" algn="l" defTabSz="457189"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899978" indent="-269993" algn="l" defTabSz="457189"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1969" indent="-233994" algn="l" defTabSz="457189"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1960" indent="-233994" algn="l" defTabSz="457189"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899953" indent="-228594" algn="l" defTabSz="457189"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199945" indent="-228594" algn="l" defTabSz="457189"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499938" indent="-228594" algn="l" defTabSz="457189"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799930" indent="-228594" algn="l" defTabSz="457189"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40.png"/><Relationship Id="rId4" Type="http://schemas.openxmlformats.org/officeDocument/2006/relationships/image" Target="../media/image39.png"/></Relationships>
</file>

<file path=ppt/slides/_rels/slide1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1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39.png"/></Relationships>
</file>

<file path=ppt/slides/_rels/slide1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39.png"/></Relationships>
</file>

<file path=ppt/slides/_rels/slide14.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47.png"/><Relationship Id="rId5" Type="http://schemas.openxmlformats.org/officeDocument/2006/relationships/image" Target="../media/image46.png"/><Relationship Id="rId10" Type="http://schemas.openxmlformats.org/officeDocument/2006/relationships/image" Target="../media/image51.svg"/><Relationship Id="rId4" Type="http://schemas.openxmlformats.org/officeDocument/2006/relationships/image" Target="../media/image45.png"/><Relationship Id="rId9" Type="http://schemas.openxmlformats.org/officeDocument/2006/relationships/image" Target="../media/image50.png"/></Relationships>
</file>

<file path=ppt/slides/_rels/slide15.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47.png"/><Relationship Id="rId5" Type="http://schemas.openxmlformats.org/officeDocument/2006/relationships/image" Target="../media/image46.png"/><Relationship Id="rId10" Type="http://schemas.openxmlformats.org/officeDocument/2006/relationships/image" Target="../media/image53.png"/><Relationship Id="rId4" Type="http://schemas.openxmlformats.org/officeDocument/2006/relationships/image" Target="../media/image45.png"/><Relationship Id="rId9" Type="http://schemas.openxmlformats.org/officeDocument/2006/relationships/image" Target="../media/image49.png"/></Relationships>
</file>

<file path=ppt/slides/_rels/slide1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56.png"/><Relationship Id="rId4" Type="http://schemas.openxmlformats.org/officeDocument/2006/relationships/image" Target="../media/image55.png"/></Relationships>
</file>

<file path=ppt/slides/_rels/slide17.xml.rels><?xml version="1.0" encoding="UTF-8" standalone="yes"?>
<Relationships xmlns="http://schemas.openxmlformats.org/package/2006/relationships"><Relationship Id="rId3" Type="http://schemas.openxmlformats.org/officeDocument/2006/relationships/image" Target="../media/image54.png"/><Relationship Id="rId7" Type="http://schemas.openxmlformats.org/officeDocument/2006/relationships/image" Target="../media/image59.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5.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62.png"/><Relationship Id="rId4" Type="http://schemas.openxmlformats.org/officeDocument/2006/relationships/image" Target="../media/image61.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s>
</file>

<file path=ppt/slides/_rels/slide21.xml.rels><?xml version="1.0" encoding="UTF-8" standalone="yes"?>
<Relationships xmlns="http://schemas.openxmlformats.org/package/2006/relationships"><Relationship Id="rId3" Type="http://schemas.openxmlformats.org/officeDocument/2006/relationships/image" Target="../media/image67.png"/><Relationship Id="rId7" Type="http://schemas.openxmlformats.org/officeDocument/2006/relationships/image" Target="../media/image69.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70.png"/><Relationship Id="rId4" Type="http://schemas.openxmlformats.org/officeDocument/2006/relationships/image" Target="../media/image68.png"/></Relationships>
</file>

<file path=ppt/slides/_rels/slide22.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73.png"/><Relationship Id="rId4" Type="http://schemas.openxmlformats.org/officeDocument/2006/relationships/image" Target="../media/image72.png"/></Relationships>
</file>

<file path=ppt/slides/_rels/slide23.xml.rels><?xml version="1.0" encoding="UTF-8" standalone="yes"?>
<Relationships xmlns="http://schemas.openxmlformats.org/package/2006/relationships"><Relationship Id="rId3" Type="http://schemas.openxmlformats.org/officeDocument/2006/relationships/image" Target="../media/image711.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711.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720.png"/></Relationships>
</file>

<file path=ppt/slides/_rels/slide25.xml.rels><?xml version="1.0" encoding="UTF-8" standalone="yes"?>
<Relationships xmlns="http://schemas.openxmlformats.org/package/2006/relationships"><Relationship Id="rId8" Type="http://schemas.openxmlformats.org/officeDocument/2006/relationships/image" Target="../media/image78.png"/><Relationship Id="rId13" Type="http://schemas.openxmlformats.org/officeDocument/2006/relationships/image" Target="../media/image83.png"/><Relationship Id="rId3" Type="http://schemas.openxmlformats.org/officeDocument/2006/relationships/image" Target="../media/image730.png"/><Relationship Id="rId12" Type="http://schemas.openxmlformats.org/officeDocument/2006/relationships/image" Target="../media/image82.pn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76.png"/><Relationship Id="rId11" Type="http://schemas.openxmlformats.org/officeDocument/2006/relationships/image" Target="../media/image81.png"/><Relationship Id="rId5" Type="http://schemas.openxmlformats.org/officeDocument/2006/relationships/image" Target="../media/image75.png"/><Relationship Id="rId10" Type="http://schemas.openxmlformats.org/officeDocument/2006/relationships/image" Target="../media/image80.png"/><Relationship Id="rId4" Type="http://schemas.openxmlformats.org/officeDocument/2006/relationships/image" Target="../media/image74.png"/><Relationship Id="rId9" Type="http://schemas.openxmlformats.org/officeDocument/2006/relationships/image" Target="../media/image79.png"/><Relationship Id="rId14" Type="http://schemas.openxmlformats.org/officeDocument/2006/relationships/image" Target="../media/image77.png"/></Relationships>
</file>

<file path=ppt/slides/_rels/slide26.xml.rels><?xml version="1.0" encoding="UTF-8" standalone="yes"?>
<Relationships xmlns="http://schemas.openxmlformats.org/package/2006/relationships"><Relationship Id="rId8" Type="http://schemas.openxmlformats.org/officeDocument/2006/relationships/image" Target="../media/image78.png"/><Relationship Id="rId13" Type="http://schemas.openxmlformats.org/officeDocument/2006/relationships/image" Target="../media/image83.png"/><Relationship Id="rId3" Type="http://schemas.openxmlformats.org/officeDocument/2006/relationships/image" Target="../media/image730.png"/><Relationship Id="rId12" Type="http://schemas.openxmlformats.org/officeDocument/2006/relationships/image" Target="../media/image82.pn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76.png"/><Relationship Id="rId11" Type="http://schemas.openxmlformats.org/officeDocument/2006/relationships/image" Target="../media/image81.png"/><Relationship Id="rId5" Type="http://schemas.openxmlformats.org/officeDocument/2006/relationships/image" Target="../media/image75.png"/><Relationship Id="rId10" Type="http://schemas.openxmlformats.org/officeDocument/2006/relationships/image" Target="../media/image80.png"/><Relationship Id="rId4" Type="http://schemas.openxmlformats.org/officeDocument/2006/relationships/image" Target="../media/image74.png"/><Relationship Id="rId9" Type="http://schemas.openxmlformats.org/officeDocument/2006/relationships/image" Target="../media/image79.png"/><Relationship Id="rId14" Type="http://schemas.openxmlformats.org/officeDocument/2006/relationships/image" Target="../media/image77.png"/></Relationships>
</file>

<file path=ppt/slides/_rels/slide27.xml.rels><?xml version="1.0" encoding="UTF-8" standalone="yes"?>
<Relationships xmlns="http://schemas.openxmlformats.org/package/2006/relationships"><Relationship Id="rId8" Type="http://schemas.openxmlformats.org/officeDocument/2006/relationships/image" Target="../media/image78.png"/><Relationship Id="rId13" Type="http://schemas.openxmlformats.org/officeDocument/2006/relationships/image" Target="../media/image85.png"/><Relationship Id="rId3" Type="http://schemas.openxmlformats.org/officeDocument/2006/relationships/image" Target="../media/image730.png"/><Relationship Id="rId12" Type="http://schemas.openxmlformats.org/officeDocument/2006/relationships/image" Target="../media/image84.pn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76.png"/><Relationship Id="rId11" Type="http://schemas.openxmlformats.org/officeDocument/2006/relationships/image" Target="../media/image81.png"/><Relationship Id="rId5" Type="http://schemas.openxmlformats.org/officeDocument/2006/relationships/image" Target="../media/image75.png"/><Relationship Id="rId10" Type="http://schemas.openxmlformats.org/officeDocument/2006/relationships/image" Target="../media/image80.png"/><Relationship Id="rId4" Type="http://schemas.openxmlformats.org/officeDocument/2006/relationships/image" Target="../media/image74.png"/><Relationship Id="rId9" Type="http://schemas.openxmlformats.org/officeDocument/2006/relationships/image" Target="../media/image79.png"/><Relationship Id="rId14" Type="http://schemas.openxmlformats.org/officeDocument/2006/relationships/image" Target="../media/image77.png"/></Relationships>
</file>

<file path=ppt/slides/_rels/slide28.xml.rels><?xml version="1.0" encoding="UTF-8" standalone="yes"?>
<Relationships xmlns="http://schemas.openxmlformats.org/package/2006/relationships"><Relationship Id="rId8" Type="http://schemas.openxmlformats.org/officeDocument/2006/relationships/image" Target="../media/image78.png"/><Relationship Id="rId13" Type="http://schemas.openxmlformats.org/officeDocument/2006/relationships/image" Target="../media/image77.png"/><Relationship Id="rId3" Type="http://schemas.openxmlformats.org/officeDocument/2006/relationships/image" Target="../media/image730.png"/><Relationship Id="rId12" Type="http://schemas.openxmlformats.org/officeDocument/2006/relationships/image" Target="../media/image86.pn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76.png"/><Relationship Id="rId11" Type="http://schemas.openxmlformats.org/officeDocument/2006/relationships/image" Target="../media/image81.png"/><Relationship Id="rId5" Type="http://schemas.openxmlformats.org/officeDocument/2006/relationships/image" Target="../media/image75.png"/><Relationship Id="rId10" Type="http://schemas.openxmlformats.org/officeDocument/2006/relationships/image" Target="../media/image80.png"/><Relationship Id="rId4" Type="http://schemas.openxmlformats.org/officeDocument/2006/relationships/image" Target="../media/image74.png"/><Relationship Id="rId9" Type="http://schemas.openxmlformats.org/officeDocument/2006/relationships/image" Target="../media/image79.png"/></Relationships>
</file>

<file path=ppt/slides/_rels/slide29.xml.rels><?xml version="1.0" encoding="UTF-8" standalone="yes"?>
<Relationships xmlns="http://schemas.openxmlformats.org/package/2006/relationships"><Relationship Id="rId8" Type="http://schemas.openxmlformats.org/officeDocument/2006/relationships/image" Target="../media/image880.png"/><Relationship Id="rId13" Type="http://schemas.openxmlformats.org/officeDocument/2006/relationships/image" Target="../media/image94.png"/><Relationship Id="rId3" Type="http://schemas.openxmlformats.org/officeDocument/2006/relationships/image" Target="../media/image730.png"/><Relationship Id="rId7" Type="http://schemas.openxmlformats.org/officeDocument/2006/relationships/image" Target="../media/image870.png"/><Relationship Id="rId12" Type="http://schemas.openxmlformats.org/officeDocument/2006/relationships/image" Target="../media/image93.png"/><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image" Target="../media/image89.png"/><Relationship Id="rId11" Type="http://schemas.openxmlformats.org/officeDocument/2006/relationships/image" Target="../media/image92.png"/><Relationship Id="rId5" Type="http://schemas.openxmlformats.org/officeDocument/2006/relationships/image" Target="../media/image88.png"/><Relationship Id="rId10" Type="http://schemas.openxmlformats.org/officeDocument/2006/relationships/image" Target="../media/image91.png"/><Relationship Id="rId4" Type="http://schemas.openxmlformats.org/officeDocument/2006/relationships/image" Target="../media/image87.png"/><Relationship Id="rId9" Type="http://schemas.openxmlformats.org/officeDocument/2006/relationships/image" Target="../media/image90.png"/><Relationship Id="rId14" Type="http://schemas.openxmlformats.org/officeDocument/2006/relationships/image" Target="../media/image95.png"/></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5.png"/><Relationship Id="rId7"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51.png"/><Relationship Id="rId5" Type="http://schemas.openxmlformats.org/officeDocument/2006/relationships/image" Target="../media/image410.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900.png"/><Relationship Id="rId2" Type="http://schemas.openxmlformats.org/officeDocument/2006/relationships/image" Target="../media/image890.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8" Type="http://schemas.openxmlformats.org/officeDocument/2006/relationships/image" Target="../media/image97.png"/><Relationship Id="rId3" Type="http://schemas.openxmlformats.org/officeDocument/2006/relationships/image" Target="../media/image920.png"/><Relationship Id="rId7" Type="http://schemas.openxmlformats.org/officeDocument/2006/relationships/image" Target="../media/image96.png"/><Relationship Id="rId2" Type="http://schemas.openxmlformats.org/officeDocument/2006/relationships/image" Target="../media/image910.png"/><Relationship Id="rId1" Type="http://schemas.openxmlformats.org/officeDocument/2006/relationships/slideLayout" Target="../slideLayouts/slideLayout7.xml"/><Relationship Id="rId6" Type="http://schemas.openxmlformats.org/officeDocument/2006/relationships/image" Target="../media/image950.png"/><Relationship Id="rId5" Type="http://schemas.openxmlformats.org/officeDocument/2006/relationships/image" Target="../media/image940.png"/><Relationship Id="rId10" Type="http://schemas.openxmlformats.org/officeDocument/2006/relationships/image" Target="../media/image99.png"/><Relationship Id="rId4" Type="http://schemas.openxmlformats.org/officeDocument/2006/relationships/image" Target="../media/image930.png"/><Relationship Id="rId9" Type="http://schemas.openxmlformats.org/officeDocument/2006/relationships/image" Target="../media/image98.png"/></Relationships>
</file>

<file path=ppt/slides/_rels/slide32.xml.rels><?xml version="1.0" encoding="UTF-8" standalone="yes"?>
<Relationships xmlns="http://schemas.openxmlformats.org/package/2006/relationships"><Relationship Id="rId8" Type="http://schemas.openxmlformats.org/officeDocument/2006/relationships/image" Target="../media/image101.png"/><Relationship Id="rId13" Type="http://schemas.openxmlformats.org/officeDocument/2006/relationships/image" Target="../media/image103.png"/><Relationship Id="rId3" Type="http://schemas.openxmlformats.org/officeDocument/2006/relationships/image" Target="../media/image96.png"/><Relationship Id="rId7" Type="http://schemas.openxmlformats.org/officeDocument/2006/relationships/image" Target="../media/image100.png"/><Relationship Id="rId12" Type="http://schemas.openxmlformats.org/officeDocument/2006/relationships/image" Target="../media/image99.png"/><Relationship Id="rId2" Type="http://schemas.openxmlformats.org/officeDocument/2006/relationships/image" Target="../media/image910.png"/><Relationship Id="rId1" Type="http://schemas.openxmlformats.org/officeDocument/2006/relationships/slideLayout" Target="../slideLayouts/slideLayout7.xml"/><Relationship Id="rId6" Type="http://schemas.openxmlformats.org/officeDocument/2006/relationships/image" Target="../media/image940.png"/><Relationship Id="rId11" Type="http://schemas.openxmlformats.org/officeDocument/2006/relationships/image" Target="../media/image98.png"/><Relationship Id="rId5" Type="http://schemas.openxmlformats.org/officeDocument/2006/relationships/image" Target="../media/image930.png"/><Relationship Id="rId15" Type="http://schemas.openxmlformats.org/officeDocument/2006/relationships/image" Target="../media/image97.png"/><Relationship Id="rId4" Type="http://schemas.openxmlformats.org/officeDocument/2006/relationships/image" Target="../media/image920.png"/><Relationship Id="rId9" Type="http://schemas.openxmlformats.org/officeDocument/2006/relationships/image" Target="../media/image102.png"/><Relationship Id="rId14" Type="http://schemas.openxmlformats.org/officeDocument/2006/relationships/image" Target="../media/image104.png"/></Relationships>
</file>

<file path=ppt/slides/_rels/slide33.xml.rels><?xml version="1.0" encoding="UTF-8" standalone="yes"?>
<Relationships xmlns="http://schemas.openxmlformats.org/package/2006/relationships"><Relationship Id="rId8" Type="http://schemas.openxmlformats.org/officeDocument/2006/relationships/image" Target="../media/image101.png"/><Relationship Id="rId13" Type="http://schemas.openxmlformats.org/officeDocument/2006/relationships/image" Target="../media/image105.png"/><Relationship Id="rId3" Type="http://schemas.openxmlformats.org/officeDocument/2006/relationships/image" Target="../media/image96.png"/><Relationship Id="rId7" Type="http://schemas.openxmlformats.org/officeDocument/2006/relationships/image" Target="../media/image100.png"/><Relationship Id="rId12" Type="http://schemas.openxmlformats.org/officeDocument/2006/relationships/image" Target="../media/image99.png"/><Relationship Id="rId2" Type="http://schemas.openxmlformats.org/officeDocument/2006/relationships/image" Target="../media/image910.png"/><Relationship Id="rId1" Type="http://schemas.openxmlformats.org/officeDocument/2006/relationships/slideLayout" Target="../slideLayouts/slideLayout7.xml"/><Relationship Id="rId6" Type="http://schemas.openxmlformats.org/officeDocument/2006/relationships/image" Target="../media/image940.png"/><Relationship Id="rId11" Type="http://schemas.openxmlformats.org/officeDocument/2006/relationships/image" Target="../media/image98.png"/><Relationship Id="rId5" Type="http://schemas.openxmlformats.org/officeDocument/2006/relationships/image" Target="../media/image930.png"/><Relationship Id="rId4" Type="http://schemas.openxmlformats.org/officeDocument/2006/relationships/image" Target="../media/image920.png"/><Relationship Id="rId9" Type="http://schemas.openxmlformats.org/officeDocument/2006/relationships/image" Target="../media/image102.png"/><Relationship Id="rId14" Type="http://schemas.openxmlformats.org/officeDocument/2006/relationships/image" Target="../media/image97.png"/></Relationships>
</file>

<file path=ppt/slides/_rels/slide34.xml.rels><?xml version="1.0" encoding="UTF-8" standalone="yes"?>
<Relationships xmlns="http://schemas.openxmlformats.org/package/2006/relationships"><Relationship Id="rId8" Type="http://schemas.openxmlformats.org/officeDocument/2006/relationships/image" Target="../media/image107.png"/><Relationship Id="rId13" Type="http://schemas.openxmlformats.org/officeDocument/2006/relationships/image" Target="../media/image105.png"/><Relationship Id="rId3" Type="http://schemas.openxmlformats.org/officeDocument/2006/relationships/image" Target="../media/image96.png"/><Relationship Id="rId7" Type="http://schemas.openxmlformats.org/officeDocument/2006/relationships/image" Target="../media/image106.png"/><Relationship Id="rId12" Type="http://schemas.openxmlformats.org/officeDocument/2006/relationships/image" Target="../media/image99.png"/><Relationship Id="rId17" Type="http://schemas.openxmlformats.org/officeDocument/2006/relationships/image" Target="../media/image97.png"/><Relationship Id="rId2" Type="http://schemas.openxmlformats.org/officeDocument/2006/relationships/image" Target="../media/image910.png"/><Relationship Id="rId16" Type="http://schemas.openxmlformats.org/officeDocument/2006/relationships/image" Target="../media/image110.png"/><Relationship Id="rId1" Type="http://schemas.openxmlformats.org/officeDocument/2006/relationships/slideLayout" Target="../slideLayouts/slideLayout7.xml"/><Relationship Id="rId6" Type="http://schemas.openxmlformats.org/officeDocument/2006/relationships/image" Target="../media/image940.png"/><Relationship Id="rId11" Type="http://schemas.openxmlformats.org/officeDocument/2006/relationships/image" Target="../media/image98.png"/><Relationship Id="rId5" Type="http://schemas.openxmlformats.org/officeDocument/2006/relationships/image" Target="../media/image930.png"/><Relationship Id="rId15" Type="http://schemas.openxmlformats.org/officeDocument/2006/relationships/image" Target="../media/image109.png"/><Relationship Id="rId4" Type="http://schemas.openxmlformats.org/officeDocument/2006/relationships/image" Target="../media/image920.png"/><Relationship Id="rId9" Type="http://schemas.openxmlformats.org/officeDocument/2006/relationships/image" Target="../media/image102.png"/><Relationship Id="rId14" Type="http://schemas.openxmlformats.org/officeDocument/2006/relationships/image" Target="../media/image108.png"/></Relationships>
</file>

<file path=ppt/slides/_rels/slide35.xml.rels><?xml version="1.0" encoding="UTF-8" standalone="yes"?>
<Relationships xmlns="http://schemas.openxmlformats.org/package/2006/relationships"><Relationship Id="rId8" Type="http://schemas.openxmlformats.org/officeDocument/2006/relationships/image" Target="../media/image107.png"/><Relationship Id="rId13" Type="http://schemas.openxmlformats.org/officeDocument/2006/relationships/image" Target="../media/image97.png"/><Relationship Id="rId3" Type="http://schemas.openxmlformats.org/officeDocument/2006/relationships/image" Target="../media/image96.png"/><Relationship Id="rId7" Type="http://schemas.openxmlformats.org/officeDocument/2006/relationships/image" Target="../media/image106.png"/><Relationship Id="rId12" Type="http://schemas.openxmlformats.org/officeDocument/2006/relationships/image" Target="../media/image111.png"/><Relationship Id="rId2" Type="http://schemas.openxmlformats.org/officeDocument/2006/relationships/image" Target="../media/image910.png"/><Relationship Id="rId1" Type="http://schemas.openxmlformats.org/officeDocument/2006/relationships/slideLayout" Target="../slideLayouts/slideLayout7.xml"/><Relationship Id="rId6" Type="http://schemas.openxmlformats.org/officeDocument/2006/relationships/image" Target="../media/image940.png"/><Relationship Id="rId11" Type="http://schemas.openxmlformats.org/officeDocument/2006/relationships/image" Target="../media/image109.png"/><Relationship Id="rId5" Type="http://schemas.openxmlformats.org/officeDocument/2006/relationships/image" Target="../media/image930.png"/><Relationship Id="rId10" Type="http://schemas.openxmlformats.org/officeDocument/2006/relationships/image" Target="../media/image108.png"/><Relationship Id="rId4" Type="http://schemas.openxmlformats.org/officeDocument/2006/relationships/image" Target="../media/image920.png"/><Relationship Id="rId9" Type="http://schemas.openxmlformats.org/officeDocument/2006/relationships/image" Target="../media/image102.png"/></Relationships>
</file>

<file path=ppt/slides/_rels/slide36.xml.rels><?xml version="1.0" encoding="UTF-8" standalone="yes"?>
<Relationships xmlns="http://schemas.openxmlformats.org/package/2006/relationships"><Relationship Id="rId3" Type="http://schemas.openxmlformats.org/officeDocument/2006/relationships/image" Target="../media/image113.png"/><Relationship Id="rId7" Type="http://schemas.openxmlformats.org/officeDocument/2006/relationships/image" Target="../media/image117.png"/><Relationship Id="rId2" Type="http://schemas.openxmlformats.org/officeDocument/2006/relationships/image" Target="../media/image112.png"/><Relationship Id="rId1" Type="http://schemas.openxmlformats.org/officeDocument/2006/relationships/slideLayout" Target="../slideLayouts/slideLayout7.xml"/><Relationship Id="rId6" Type="http://schemas.openxmlformats.org/officeDocument/2006/relationships/image" Target="../media/image116.png"/><Relationship Id="rId5" Type="http://schemas.openxmlformats.org/officeDocument/2006/relationships/image" Target="../media/image115.png"/><Relationship Id="rId4" Type="http://schemas.openxmlformats.org/officeDocument/2006/relationships/image" Target="../media/image114.png"/></Relationships>
</file>

<file path=ppt/slides/_rels/slide37.xml.rels><?xml version="1.0" encoding="UTF-8" standalone="yes"?>
<Relationships xmlns="http://schemas.openxmlformats.org/package/2006/relationships"><Relationship Id="rId8" Type="http://schemas.openxmlformats.org/officeDocument/2006/relationships/image" Target="../media/image121.png"/><Relationship Id="rId3" Type="http://schemas.openxmlformats.org/officeDocument/2006/relationships/image" Target="../media/image113.png"/><Relationship Id="rId7" Type="http://schemas.openxmlformats.org/officeDocument/2006/relationships/image" Target="../media/image120.png"/><Relationship Id="rId2" Type="http://schemas.openxmlformats.org/officeDocument/2006/relationships/image" Target="../media/image112.png"/><Relationship Id="rId1" Type="http://schemas.openxmlformats.org/officeDocument/2006/relationships/slideLayout" Target="../slideLayouts/slideLayout7.xml"/><Relationship Id="rId6" Type="http://schemas.openxmlformats.org/officeDocument/2006/relationships/image" Target="../media/image119.png"/><Relationship Id="rId5" Type="http://schemas.openxmlformats.org/officeDocument/2006/relationships/image" Target="../media/image118.png"/><Relationship Id="rId4" Type="http://schemas.openxmlformats.org/officeDocument/2006/relationships/image" Target="../media/image114.png"/></Relationships>
</file>

<file path=ppt/slides/_rels/slide38.xml.rels><?xml version="1.0" encoding="UTF-8" standalone="yes"?>
<Relationships xmlns="http://schemas.openxmlformats.org/package/2006/relationships"><Relationship Id="rId8" Type="http://schemas.openxmlformats.org/officeDocument/2006/relationships/image" Target="../media/image54.gif"/><Relationship Id="rId3" Type="http://schemas.openxmlformats.org/officeDocument/2006/relationships/image" Target="../media/image52.gif"/><Relationship Id="rId7" Type="http://schemas.openxmlformats.org/officeDocument/2006/relationships/image" Target="../media/image53.jpeg"/><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image" Target="../media/image3.jpg"/><Relationship Id="rId5" Type="http://schemas.openxmlformats.org/officeDocument/2006/relationships/image" Target="../media/image2.jpeg"/><Relationship Id="rId4" Type="http://schemas.openxmlformats.org/officeDocument/2006/relationships/image" Target="../media/image1.jpg"/></Relationships>
</file>

<file path=ppt/slides/_rels/slide39.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image" Target="../media/image106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sv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media/image19.sv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5.png"/><Relationship Id="rId18" Type="http://schemas.openxmlformats.org/officeDocument/2006/relationships/image" Target="../media/image25.png"/><Relationship Id="rId3" Type="http://schemas.openxmlformats.org/officeDocument/2006/relationships/image" Target="../media/image7.png"/><Relationship Id="rId7" Type="http://schemas.openxmlformats.org/officeDocument/2006/relationships/image" Target="../media/image22.png"/><Relationship Id="rId12" Type="http://schemas.openxmlformats.org/officeDocument/2006/relationships/image" Target="../media/image14.png"/><Relationship Id="rId17" Type="http://schemas.openxmlformats.org/officeDocument/2006/relationships/image" Target="../media/image19.svg"/><Relationship Id="rId2" Type="http://schemas.openxmlformats.org/officeDocument/2006/relationships/notesSlide" Target="../notesSlides/notesSlide5.xml"/><Relationship Id="rId16"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1.png"/><Relationship Id="rId11" Type="http://schemas.openxmlformats.org/officeDocument/2006/relationships/image" Target="../media/image24.png"/><Relationship Id="rId5" Type="http://schemas.openxmlformats.org/officeDocument/2006/relationships/image" Target="../media/image9.png"/><Relationship Id="rId15" Type="http://schemas.openxmlformats.org/officeDocument/2006/relationships/image" Target="../media/image17.png"/><Relationship Id="rId10" Type="http://schemas.openxmlformats.org/officeDocument/2006/relationships/image" Target="../media/image12.png"/><Relationship Id="rId19" Type="http://schemas.openxmlformats.org/officeDocument/2006/relationships/image" Target="../media/image8.png"/><Relationship Id="rId4" Type="http://schemas.openxmlformats.org/officeDocument/2006/relationships/image" Target="../media/image20.png"/><Relationship Id="rId9" Type="http://schemas.openxmlformats.org/officeDocument/2006/relationships/image" Target="../media/image23.png"/><Relationship Id="rId14" Type="http://schemas.openxmlformats.org/officeDocument/2006/relationships/image" Target="../media/image16.svg"/></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27.png"/><Relationship Id="rId18" Type="http://schemas.openxmlformats.org/officeDocument/2006/relationships/image" Target="../media/image18.png"/><Relationship Id="rId3" Type="http://schemas.openxmlformats.org/officeDocument/2006/relationships/image" Target="../media/image7.png"/><Relationship Id="rId21" Type="http://schemas.openxmlformats.org/officeDocument/2006/relationships/image" Target="../media/image28.png"/><Relationship Id="rId7" Type="http://schemas.openxmlformats.org/officeDocument/2006/relationships/image" Target="../media/image21.png"/><Relationship Id="rId12" Type="http://schemas.openxmlformats.org/officeDocument/2006/relationships/image" Target="../media/image12.png"/><Relationship Id="rId17" Type="http://schemas.openxmlformats.org/officeDocument/2006/relationships/image" Target="../media/image17.png"/><Relationship Id="rId2" Type="http://schemas.openxmlformats.org/officeDocument/2006/relationships/notesSlide" Target="../notesSlides/notesSlide6.xml"/><Relationship Id="rId16" Type="http://schemas.openxmlformats.org/officeDocument/2006/relationships/image" Target="../media/image16.svg"/><Relationship Id="rId20"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23.png"/><Relationship Id="rId5" Type="http://schemas.openxmlformats.org/officeDocument/2006/relationships/image" Target="../media/image20.png"/><Relationship Id="rId15" Type="http://schemas.openxmlformats.org/officeDocument/2006/relationships/image" Target="../media/image15.png"/><Relationship Id="rId10" Type="http://schemas.openxmlformats.org/officeDocument/2006/relationships/image" Target="../media/image11.png"/><Relationship Id="rId19" Type="http://schemas.openxmlformats.org/officeDocument/2006/relationships/image" Target="../media/image19.svg"/><Relationship Id="rId4" Type="http://schemas.openxmlformats.org/officeDocument/2006/relationships/image" Target="../media/image26.png"/><Relationship Id="rId9" Type="http://schemas.openxmlformats.org/officeDocument/2006/relationships/image" Target="../media/image22.png"/><Relationship Id="rId14" Type="http://schemas.openxmlformats.org/officeDocument/2006/relationships/image" Target="../media/image14.png"/><Relationship Id="rId22" Type="http://schemas.openxmlformats.org/officeDocument/2006/relationships/image" Target="../media/image8.png"/></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29.png"/><Relationship Id="rId18" Type="http://schemas.openxmlformats.org/officeDocument/2006/relationships/image" Target="../media/image33.png"/><Relationship Id="rId3" Type="http://schemas.openxmlformats.org/officeDocument/2006/relationships/image" Target="../media/image7.png"/><Relationship Id="rId7" Type="http://schemas.openxmlformats.org/officeDocument/2006/relationships/image" Target="../media/image21.png"/><Relationship Id="rId12" Type="http://schemas.openxmlformats.org/officeDocument/2006/relationships/image" Target="../media/image12.png"/><Relationship Id="rId17" Type="http://schemas.openxmlformats.org/officeDocument/2006/relationships/image" Target="../media/image32.png"/><Relationship Id="rId2" Type="http://schemas.openxmlformats.org/officeDocument/2006/relationships/notesSlide" Target="../notesSlides/notesSlide7.xml"/><Relationship Id="rId16" Type="http://schemas.openxmlformats.org/officeDocument/2006/relationships/image" Target="../media/image31.png"/><Relationship Id="rId20"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23.png"/><Relationship Id="rId5" Type="http://schemas.openxmlformats.org/officeDocument/2006/relationships/image" Target="../media/image20.png"/><Relationship Id="rId15" Type="http://schemas.openxmlformats.org/officeDocument/2006/relationships/image" Target="../media/image30.png"/><Relationship Id="rId10" Type="http://schemas.openxmlformats.org/officeDocument/2006/relationships/image" Target="../media/image11.png"/><Relationship Id="rId19" Type="http://schemas.openxmlformats.org/officeDocument/2006/relationships/image" Target="../media/image34.png"/><Relationship Id="rId4" Type="http://schemas.openxmlformats.org/officeDocument/2006/relationships/image" Target="../media/image26.png"/><Relationship Id="rId9" Type="http://schemas.openxmlformats.org/officeDocument/2006/relationships/image" Target="../media/image22.png"/><Relationship Id="rId1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9F005E0-9377-9044-8967-57A41606517F}"/>
              </a:ext>
            </a:extLst>
          </p:cNvPr>
          <p:cNvSpPr>
            <a:spLocks noGrp="1"/>
          </p:cNvSpPr>
          <p:nvPr>
            <p:ph type="ctrTitle"/>
          </p:nvPr>
        </p:nvSpPr>
        <p:spPr>
          <a:xfrm>
            <a:off x="722377" y="2028084"/>
            <a:ext cx="7699248" cy="1356406"/>
          </a:xfrm>
        </p:spPr>
        <p:txBody>
          <a:bodyPr>
            <a:normAutofit/>
          </a:bodyPr>
          <a:lstStyle/>
          <a:p>
            <a:pPr algn="ctr"/>
            <a:r>
              <a:rPr lang="en-US" altLang="zh-CN" dirty="0"/>
              <a:t>Maximum Circuit Lower Bounds for Exponential-time Arthur Merlin</a:t>
            </a:r>
            <a:endParaRPr lang="zh-CN" altLang="en-US" dirty="0"/>
          </a:p>
        </p:txBody>
      </p:sp>
      <p:sp>
        <p:nvSpPr>
          <p:cNvPr id="4" name="TextBox 3">
            <a:extLst>
              <a:ext uri="{FF2B5EF4-FFF2-40B4-BE49-F238E27FC236}">
                <a16:creationId xmlns:a16="http://schemas.microsoft.com/office/drawing/2014/main" id="{AE07BB15-B479-C039-0238-159151362371}"/>
              </a:ext>
            </a:extLst>
          </p:cNvPr>
          <p:cNvSpPr txBox="1"/>
          <p:nvPr/>
        </p:nvSpPr>
        <p:spPr>
          <a:xfrm>
            <a:off x="5758959" y="3820526"/>
            <a:ext cx="2441419" cy="615553"/>
          </a:xfrm>
          <a:prstGeom prst="rect">
            <a:avLst/>
          </a:prstGeom>
          <a:noFill/>
        </p:spPr>
        <p:txBody>
          <a:bodyPr wrap="square" rtlCol="0">
            <a:spAutoFit/>
          </a:bodyPr>
          <a:lstStyle/>
          <a:p>
            <a:pPr algn="ctr"/>
            <a:r>
              <a:rPr lang="en-US" altLang="zh-CN" sz="2000" dirty="0" err="1"/>
              <a:t>Jingxun</a:t>
            </a:r>
            <a:r>
              <a:rPr lang="en-US" altLang="zh-CN" sz="2000" dirty="0"/>
              <a:t> Liang*</a:t>
            </a:r>
          </a:p>
          <a:p>
            <a:pPr algn="ctr"/>
            <a:r>
              <a:rPr lang="en-US" altLang="zh-CN" sz="1400" dirty="0"/>
              <a:t>CMU</a:t>
            </a:r>
            <a:endParaRPr lang="zh-CN" altLang="en-US" sz="1400" dirty="0"/>
          </a:p>
        </p:txBody>
      </p:sp>
      <p:sp>
        <p:nvSpPr>
          <p:cNvPr id="5" name="TextBox 4">
            <a:extLst>
              <a:ext uri="{FF2B5EF4-FFF2-40B4-BE49-F238E27FC236}">
                <a16:creationId xmlns:a16="http://schemas.microsoft.com/office/drawing/2014/main" id="{F84D47CD-242F-F94B-4866-BC93ED9F0261}"/>
              </a:ext>
            </a:extLst>
          </p:cNvPr>
          <p:cNvSpPr txBox="1"/>
          <p:nvPr/>
        </p:nvSpPr>
        <p:spPr>
          <a:xfrm>
            <a:off x="959349" y="3820525"/>
            <a:ext cx="2441419" cy="615553"/>
          </a:xfrm>
          <a:prstGeom prst="rect">
            <a:avLst/>
          </a:prstGeom>
          <a:noFill/>
        </p:spPr>
        <p:txBody>
          <a:bodyPr wrap="square" rtlCol="0">
            <a:spAutoFit/>
          </a:bodyPr>
          <a:lstStyle/>
          <a:p>
            <a:pPr algn="ctr"/>
            <a:r>
              <a:rPr lang="en-US" altLang="zh-CN" sz="2000" dirty="0" err="1"/>
              <a:t>Lijie</a:t>
            </a:r>
            <a:r>
              <a:rPr lang="en-US" altLang="zh-CN" sz="2000" dirty="0"/>
              <a:t> Chen</a:t>
            </a:r>
          </a:p>
          <a:p>
            <a:pPr algn="ctr"/>
            <a:r>
              <a:rPr lang="en-US" altLang="zh-CN" sz="1400" dirty="0"/>
              <a:t>UC Berkeley</a:t>
            </a:r>
            <a:endParaRPr lang="zh-CN" altLang="en-US" sz="1400" dirty="0"/>
          </a:p>
        </p:txBody>
      </p:sp>
      <p:sp>
        <p:nvSpPr>
          <p:cNvPr id="8" name="TextBox 7">
            <a:extLst>
              <a:ext uri="{FF2B5EF4-FFF2-40B4-BE49-F238E27FC236}">
                <a16:creationId xmlns:a16="http://schemas.microsoft.com/office/drawing/2014/main" id="{648A5AAD-662F-2867-B035-D56BE0AD509D}"/>
              </a:ext>
            </a:extLst>
          </p:cNvPr>
          <p:cNvSpPr txBox="1"/>
          <p:nvPr/>
        </p:nvSpPr>
        <p:spPr>
          <a:xfrm>
            <a:off x="3359154" y="3820524"/>
            <a:ext cx="2441419" cy="615553"/>
          </a:xfrm>
          <a:prstGeom prst="rect">
            <a:avLst/>
          </a:prstGeom>
          <a:noFill/>
        </p:spPr>
        <p:txBody>
          <a:bodyPr wrap="square" rtlCol="0">
            <a:spAutoFit/>
          </a:bodyPr>
          <a:lstStyle/>
          <a:p>
            <a:pPr algn="ctr"/>
            <a:r>
              <a:rPr lang="en-US" altLang="zh-CN" sz="2000" b="1" u="sng" dirty="0" err="1"/>
              <a:t>Jiatu</a:t>
            </a:r>
            <a:r>
              <a:rPr lang="en-US" altLang="zh-CN" sz="2000" b="1" u="sng" dirty="0"/>
              <a:t> Li</a:t>
            </a:r>
          </a:p>
          <a:p>
            <a:pPr algn="ctr"/>
            <a:r>
              <a:rPr lang="en-US" altLang="zh-CN" sz="1400" dirty="0"/>
              <a:t>MIT</a:t>
            </a:r>
            <a:endParaRPr lang="zh-CN" altLang="en-US" sz="1400" dirty="0"/>
          </a:p>
        </p:txBody>
      </p:sp>
      <p:pic>
        <p:nvPicPr>
          <p:cNvPr id="9" name="图片 7" descr="穿着蓝色衣服的小孩在微笑&#10;&#10;描述已自动生成">
            <a:extLst>
              <a:ext uri="{FF2B5EF4-FFF2-40B4-BE49-F238E27FC236}">
                <a16:creationId xmlns:a16="http://schemas.microsoft.com/office/drawing/2014/main" id="{6862EC19-81B3-A1F8-2A2B-CCC3E1CDA3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79907" y="4515024"/>
            <a:ext cx="1399521" cy="1843047"/>
          </a:xfrm>
          <a:prstGeom prst="rect">
            <a:avLst/>
          </a:prstGeom>
          <a:effectLst>
            <a:softEdge rad="31750"/>
          </a:effectLst>
        </p:spPr>
      </p:pic>
      <p:pic>
        <p:nvPicPr>
          <p:cNvPr id="1026" name="Picture 2">
            <a:extLst>
              <a:ext uri="{FF2B5EF4-FFF2-40B4-BE49-F238E27FC236}">
                <a16:creationId xmlns:a16="http://schemas.microsoft.com/office/drawing/2014/main" id="{ED4C6096-A473-4704-A0CB-546136635F8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8848" t="23860" r="8868"/>
          <a:stretch/>
        </p:blipFill>
        <p:spPr bwMode="auto">
          <a:xfrm>
            <a:off x="1184177" y="4515025"/>
            <a:ext cx="1991761" cy="184304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8D03DE01-B428-43F0-B158-2381EC9AFF27}"/>
              </a:ext>
            </a:extLst>
          </p:cNvPr>
          <p:cNvPicPr>
            <a:picLocks noChangeAspect="1"/>
          </p:cNvPicPr>
          <p:nvPr/>
        </p:nvPicPr>
        <p:blipFill rotWithShape="1">
          <a:blip r:embed="rId5"/>
          <a:srcRect l="12427" t="16648" r="12185" b="-1"/>
          <a:stretch/>
        </p:blipFill>
        <p:spPr>
          <a:xfrm>
            <a:off x="3806455" y="4515024"/>
            <a:ext cx="1679946" cy="1843047"/>
          </a:xfrm>
          <a:prstGeom prst="rect">
            <a:avLst/>
          </a:prstGeom>
        </p:spPr>
      </p:pic>
      <p:sp>
        <p:nvSpPr>
          <p:cNvPr id="7" name="TextBox 6">
            <a:extLst>
              <a:ext uri="{FF2B5EF4-FFF2-40B4-BE49-F238E27FC236}">
                <a16:creationId xmlns:a16="http://schemas.microsoft.com/office/drawing/2014/main" id="{DDD08F88-7FF4-EAD5-CB26-1041D5748344}"/>
              </a:ext>
            </a:extLst>
          </p:cNvPr>
          <p:cNvSpPr txBox="1"/>
          <p:nvPr/>
        </p:nvSpPr>
        <p:spPr>
          <a:xfrm>
            <a:off x="959349" y="6404566"/>
            <a:ext cx="2800318" cy="369332"/>
          </a:xfrm>
          <a:prstGeom prst="rect">
            <a:avLst/>
          </a:prstGeom>
          <a:noFill/>
        </p:spPr>
        <p:txBody>
          <a:bodyPr wrap="none" rtlCol="0">
            <a:spAutoFit/>
          </a:bodyPr>
          <a:lstStyle/>
          <a:p>
            <a:r>
              <a:rPr lang="en-US" dirty="0"/>
              <a:t>*: Slides credit to </a:t>
            </a:r>
            <a:r>
              <a:rPr lang="en-US" dirty="0" err="1"/>
              <a:t>Jingxun</a:t>
            </a:r>
            <a:r>
              <a:rPr lang="en-US" dirty="0"/>
              <a:t> </a:t>
            </a:r>
            <a:r>
              <a:rPr lang="en-US" dirty="0">
                <a:sym typeface="Wingdings" panose="05000000000000000000" pitchFamily="2" charset="2"/>
              </a:rPr>
              <a:t></a:t>
            </a:r>
            <a:endParaRPr lang="en-US" dirty="0"/>
          </a:p>
        </p:txBody>
      </p:sp>
      <p:sp>
        <p:nvSpPr>
          <p:cNvPr id="10" name="Thought Bubble: Cloud 9">
            <a:extLst>
              <a:ext uri="{FF2B5EF4-FFF2-40B4-BE49-F238E27FC236}">
                <a16:creationId xmlns:a16="http://schemas.microsoft.com/office/drawing/2014/main" id="{788CF008-314F-74C1-2C05-636EE5313747}"/>
              </a:ext>
            </a:extLst>
          </p:cNvPr>
          <p:cNvSpPr/>
          <p:nvPr/>
        </p:nvSpPr>
        <p:spPr>
          <a:xfrm>
            <a:off x="4551960" y="495629"/>
            <a:ext cx="3487119" cy="1356406"/>
          </a:xfrm>
          <a:prstGeom prst="cloudCallout">
            <a:avLst>
              <a:gd name="adj1" fmla="val -64611"/>
              <a:gd name="adj2" fmla="val 77354"/>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Or:  The art of </a:t>
            </a:r>
          </a:p>
          <a:p>
            <a:pPr algn="ctr"/>
            <a:r>
              <a:rPr lang="en-US" altLang="zh-CN" dirty="0"/>
              <a:t>win-win-(win…)</a:t>
            </a:r>
            <a:endParaRPr lang="en-US" dirty="0"/>
          </a:p>
        </p:txBody>
      </p:sp>
    </p:spTree>
    <p:extLst>
      <p:ext uri="{BB962C8B-B14F-4D97-AF65-F5344CB8AC3E}">
        <p14:creationId xmlns:p14="http://schemas.microsoft.com/office/powerpoint/2010/main" val="987923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F400E19-3C4A-43AF-9839-592D7636277D}"/>
              </a:ext>
            </a:extLst>
          </p:cNvPr>
          <p:cNvSpPr>
            <a:spLocks noGrp="1"/>
          </p:cNvSpPr>
          <p:nvPr>
            <p:ph type="title"/>
          </p:nvPr>
        </p:nvSpPr>
        <p:spPr/>
        <p:txBody>
          <a:bodyPr/>
          <a:lstStyle/>
          <a:p>
            <a:r>
              <a:rPr lang="en-US" altLang="zh-CN" dirty="0"/>
              <a:t>Explicit Constructions</a:t>
            </a:r>
            <a:endParaRPr lang="zh-CN" altLang="en-US" dirty="0"/>
          </a:p>
        </p:txBody>
      </p:sp>
      <p:sp>
        <p:nvSpPr>
          <p:cNvPr id="5" name="TextBox 4">
            <a:extLst>
              <a:ext uri="{FF2B5EF4-FFF2-40B4-BE49-F238E27FC236}">
                <a16:creationId xmlns:a16="http://schemas.microsoft.com/office/drawing/2014/main" id="{17CF6A37-842C-4375-B68E-E40C79D68481}"/>
              </a:ext>
            </a:extLst>
          </p:cNvPr>
          <p:cNvSpPr txBox="1"/>
          <p:nvPr/>
        </p:nvSpPr>
        <p:spPr>
          <a:xfrm>
            <a:off x="933006" y="1755407"/>
            <a:ext cx="6799522" cy="400110"/>
          </a:xfrm>
          <a:prstGeom prst="rect">
            <a:avLst/>
          </a:prstGeom>
          <a:noFill/>
        </p:spPr>
        <p:txBody>
          <a:bodyPr wrap="square" rtlCol="0">
            <a:spAutoFit/>
          </a:bodyPr>
          <a:lstStyle/>
          <a:p>
            <a:r>
              <a:rPr lang="en-US" altLang="zh-CN" sz="2000" b="1" dirty="0"/>
              <a:t>Classifying by complexity</a:t>
            </a:r>
            <a:endParaRPr lang="zh-CN" altLang="en-US" sz="2000" b="1" dirty="0"/>
          </a:p>
        </p:txBody>
      </p:sp>
      <p:sp>
        <p:nvSpPr>
          <p:cNvPr id="2" name="Rectangle: Rounded Corners 1">
            <a:extLst>
              <a:ext uri="{FF2B5EF4-FFF2-40B4-BE49-F238E27FC236}">
                <a16:creationId xmlns:a16="http://schemas.microsoft.com/office/drawing/2014/main" id="{ECF1B89E-3D30-4C58-B337-5DA9038134C2}"/>
              </a:ext>
            </a:extLst>
          </p:cNvPr>
          <p:cNvSpPr/>
          <p:nvPr/>
        </p:nvSpPr>
        <p:spPr>
          <a:xfrm>
            <a:off x="1443370" y="3079525"/>
            <a:ext cx="6568263" cy="3179435"/>
          </a:xfrm>
          <a:prstGeom prst="roundRect">
            <a:avLst>
              <a:gd name="adj" fmla="val 50000"/>
            </a:avLst>
          </a:prstGeom>
          <a:solidFill>
            <a:srgbClr val="F6F4F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 name="Rectangle: Rounded Corners 5">
            <a:extLst>
              <a:ext uri="{FF2B5EF4-FFF2-40B4-BE49-F238E27FC236}">
                <a16:creationId xmlns:a16="http://schemas.microsoft.com/office/drawing/2014/main" id="{2A6FA9A4-67A3-4B0C-995F-BCF5DCCD227C}"/>
              </a:ext>
            </a:extLst>
          </p:cNvPr>
          <p:cNvSpPr/>
          <p:nvPr/>
        </p:nvSpPr>
        <p:spPr>
          <a:xfrm>
            <a:off x="1913861" y="3567223"/>
            <a:ext cx="4263657" cy="2195624"/>
          </a:xfrm>
          <a:prstGeom prst="roundRect">
            <a:avLst>
              <a:gd name="adj" fmla="val 46207"/>
            </a:avLst>
          </a:prstGeom>
          <a:solidFill>
            <a:srgbClr val="E1DFE2"/>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mc:AlternateContent xmlns:mc="http://schemas.openxmlformats.org/markup-compatibility/2006" xmlns:a14="http://schemas.microsoft.com/office/drawing/2010/main">
        <mc:Choice Requires="a14">
          <p:sp>
            <p:nvSpPr>
              <p:cNvPr id="4" name="Oval 3">
                <a:extLst>
                  <a:ext uri="{FF2B5EF4-FFF2-40B4-BE49-F238E27FC236}">
                    <a16:creationId xmlns:a16="http://schemas.microsoft.com/office/drawing/2014/main" id="{9D3F07E4-39F9-402E-BFC8-441FC3DA0063}"/>
                  </a:ext>
                </a:extLst>
              </p:cNvPr>
              <p:cNvSpPr/>
              <p:nvPr/>
            </p:nvSpPr>
            <p:spPr>
              <a:xfrm>
                <a:off x="2259420" y="3895723"/>
                <a:ext cx="2068033" cy="1547037"/>
              </a:xfrm>
              <a:prstGeom prst="ellips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tx1"/>
                    </a:solidFill>
                  </a:rPr>
                  <a:t>Dense </a:t>
                </a:r>
                <a14:m>
                  <m:oMath xmlns:m="http://schemas.openxmlformats.org/officeDocument/2006/math">
                    <m:r>
                      <m:rPr>
                        <m:nor/>
                      </m:rPr>
                      <a:rPr lang="en-US" altLang="zh-CN" sz="2000" b="0" i="0" smtClean="0">
                        <a:solidFill>
                          <a:schemeClr val="tx1"/>
                        </a:solidFill>
                        <a:latin typeface="Cambria Math" panose="02040503050406030204" pitchFamily="18" charset="0"/>
                      </a:rPr>
                      <m:t>P</m:t>
                    </m:r>
                  </m:oMath>
                </a14:m>
                <a:r>
                  <a:rPr lang="en-US" altLang="zh-CN" sz="2000" dirty="0">
                    <a:solidFill>
                      <a:schemeClr val="tx1"/>
                    </a:solidFill>
                  </a:rPr>
                  <a:t> properties</a:t>
                </a:r>
                <a:endParaRPr lang="zh-CN" altLang="en-US" sz="2000" dirty="0">
                  <a:solidFill>
                    <a:schemeClr val="tx1"/>
                  </a:solidFill>
                </a:endParaRPr>
              </a:p>
            </p:txBody>
          </p:sp>
        </mc:Choice>
        <mc:Fallback xmlns="">
          <p:sp>
            <p:nvSpPr>
              <p:cNvPr id="4" name="Oval 3">
                <a:extLst>
                  <a:ext uri="{FF2B5EF4-FFF2-40B4-BE49-F238E27FC236}">
                    <a16:creationId xmlns:a16="http://schemas.microsoft.com/office/drawing/2014/main" id="{9D3F07E4-39F9-402E-BFC8-441FC3DA0063}"/>
                  </a:ext>
                </a:extLst>
              </p:cNvPr>
              <p:cNvSpPr>
                <a:spLocks noRot="1" noChangeAspect="1" noMove="1" noResize="1" noEditPoints="1" noAdjustHandles="1" noChangeArrowheads="1" noChangeShapeType="1" noTextEdit="1"/>
              </p:cNvSpPr>
              <p:nvPr/>
            </p:nvSpPr>
            <p:spPr>
              <a:xfrm>
                <a:off x="2259420" y="3895723"/>
                <a:ext cx="2068033" cy="1547037"/>
              </a:xfrm>
              <a:prstGeom prst="ellipse">
                <a:avLst/>
              </a:prstGeom>
              <a:blipFill>
                <a:blip r:embed="rId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1C881486-62B9-4654-B9B5-C9DABD1C6B7B}"/>
                  </a:ext>
                </a:extLst>
              </p:cNvPr>
              <p:cNvSpPr txBox="1"/>
              <p:nvPr/>
            </p:nvSpPr>
            <p:spPr>
              <a:xfrm>
                <a:off x="6235996" y="4311092"/>
                <a:ext cx="1580264" cy="707886"/>
              </a:xfrm>
              <a:prstGeom prst="rect">
                <a:avLst/>
              </a:prstGeom>
              <a:noFill/>
            </p:spPr>
            <p:txBody>
              <a:bodyPr wrap="square" rtlCol="0">
                <a:spAutoFit/>
              </a:bodyPr>
              <a:lstStyle/>
              <a:p>
                <a:pPr algn="ctr"/>
                <a:r>
                  <a:rPr lang="en-US" altLang="zh-CN" sz="2000" dirty="0"/>
                  <a:t>Dense </a:t>
                </a:r>
                <a14:m>
                  <m:oMath xmlns:m="http://schemas.openxmlformats.org/officeDocument/2006/math">
                    <m:r>
                      <m:rPr>
                        <m:nor/>
                      </m:rPr>
                      <a:rPr lang="en-US" altLang="zh-CN" sz="2000" b="0" i="0" smtClean="0">
                        <a:latin typeface="Cambria Math" panose="02040503050406030204" pitchFamily="18" charset="0"/>
                      </a:rPr>
                      <m:t>coNP</m:t>
                    </m:r>
                    <m:r>
                      <a:rPr lang="en-US" altLang="zh-CN" sz="2000" b="0" i="1" smtClean="0">
                        <a:latin typeface="Cambria Math" panose="02040503050406030204" pitchFamily="18" charset="0"/>
                      </a:rPr>
                      <m:t> </m:t>
                    </m:r>
                  </m:oMath>
                </a14:m>
                <a:r>
                  <a:rPr lang="en-US" altLang="zh-CN" sz="2000" dirty="0"/>
                  <a:t> properties</a:t>
                </a:r>
                <a:endParaRPr lang="zh-CN" altLang="en-US" sz="2000" dirty="0"/>
              </a:p>
            </p:txBody>
          </p:sp>
        </mc:Choice>
        <mc:Fallback xmlns="">
          <p:sp>
            <p:nvSpPr>
              <p:cNvPr id="13" name="TextBox 12">
                <a:extLst>
                  <a:ext uri="{FF2B5EF4-FFF2-40B4-BE49-F238E27FC236}">
                    <a16:creationId xmlns:a16="http://schemas.microsoft.com/office/drawing/2014/main" id="{1C881486-62B9-4654-B9B5-C9DABD1C6B7B}"/>
                  </a:ext>
                </a:extLst>
              </p:cNvPr>
              <p:cNvSpPr txBox="1">
                <a:spLocks noRot="1" noChangeAspect="1" noMove="1" noResize="1" noEditPoints="1" noAdjustHandles="1" noChangeArrowheads="1" noChangeShapeType="1" noTextEdit="1"/>
              </p:cNvSpPr>
              <p:nvPr/>
            </p:nvSpPr>
            <p:spPr>
              <a:xfrm>
                <a:off x="6235996" y="4311092"/>
                <a:ext cx="1580264" cy="707886"/>
              </a:xfrm>
              <a:prstGeom prst="rect">
                <a:avLst/>
              </a:prstGeom>
              <a:blipFill>
                <a:blip r:embed="rId4"/>
                <a:stretch>
                  <a:fillRect l="-2703" t="-4310" b="-14655"/>
                </a:stretch>
              </a:blipFill>
            </p:spPr>
            <p:txBody>
              <a:bodyPr/>
              <a:lstStyle/>
              <a:p>
                <a:r>
                  <a:rPr lang="zh-CN" altLang="en-US">
                    <a:noFill/>
                  </a:rPr>
                  <a:t> </a:t>
                </a:r>
              </a:p>
            </p:txBody>
          </p:sp>
        </mc:Fallback>
      </mc:AlternateContent>
      <p:sp>
        <p:nvSpPr>
          <p:cNvPr id="14" name="TextBox 13">
            <a:extLst>
              <a:ext uri="{FF2B5EF4-FFF2-40B4-BE49-F238E27FC236}">
                <a16:creationId xmlns:a16="http://schemas.microsoft.com/office/drawing/2014/main" id="{2302D792-84F2-489D-81D3-6978C2AC05DF}"/>
              </a:ext>
            </a:extLst>
          </p:cNvPr>
          <p:cNvSpPr txBox="1"/>
          <p:nvPr/>
        </p:nvSpPr>
        <p:spPr>
          <a:xfrm>
            <a:off x="4327452" y="4341869"/>
            <a:ext cx="1850065" cy="861774"/>
          </a:xfrm>
          <a:prstGeom prst="rect">
            <a:avLst/>
          </a:prstGeom>
          <a:noFill/>
        </p:spPr>
        <p:txBody>
          <a:bodyPr wrap="square" rtlCol="0">
            <a:spAutoFit/>
          </a:bodyPr>
          <a:lstStyle/>
          <a:p>
            <a:pPr algn="ctr"/>
            <a:r>
              <a:rPr lang="en-US" altLang="zh-CN" dirty="0"/>
              <a:t>Range-avoidance-</a:t>
            </a:r>
            <a:r>
              <a:rPr lang="zh-CN" altLang="en-US" dirty="0"/>
              <a:t> </a:t>
            </a:r>
            <a:r>
              <a:rPr lang="en-US" altLang="zh-CN" dirty="0"/>
              <a:t>type properties</a:t>
            </a:r>
            <a:endParaRPr lang="en-US" altLang="zh-CN" sz="1400" dirty="0"/>
          </a:p>
          <a:p>
            <a:pPr algn="ctr"/>
            <a:r>
              <a:rPr lang="en-US" altLang="zh-CN" sz="1400" dirty="0"/>
              <a:t>[KKMP21,Korten22,…]</a:t>
            </a:r>
            <a:endParaRPr lang="en-US" altLang="zh-CN" dirty="0"/>
          </a:p>
        </p:txBody>
      </p:sp>
      <p:sp>
        <p:nvSpPr>
          <p:cNvPr id="15" name="TextBox 14">
            <a:extLst>
              <a:ext uri="{FF2B5EF4-FFF2-40B4-BE49-F238E27FC236}">
                <a16:creationId xmlns:a16="http://schemas.microsoft.com/office/drawing/2014/main" id="{CF304920-A108-4192-803F-145E0DE05E21}"/>
              </a:ext>
            </a:extLst>
          </p:cNvPr>
          <p:cNvSpPr txBox="1"/>
          <p:nvPr/>
        </p:nvSpPr>
        <p:spPr>
          <a:xfrm>
            <a:off x="3976579" y="3646769"/>
            <a:ext cx="1392866" cy="307777"/>
          </a:xfrm>
          <a:prstGeom prst="rect">
            <a:avLst/>
          </a:prstGeom>
          <a:noFill/>
        </p:spPr>
        <p:txBody>
          <a:bodyPr wrap="square" rtlCol="0">
            <a:spAutoFit/>
          </a:bodyPr>
          <a:lstStyle/>
          <a:p>
            <a:r>
              <a:rPr lang="en-US" altLang="zh-CN" sz="1400" dirty="0">
                <a:solidFill>
                  <a:srgbClr val="660874"/>
                </a:solidFill>
              </a:rPr>
              <a:t>Hard truth table</a:t>
            </a:r>
            <a:endParaRPr lang="zh-CN" altLang="en-US" sz="1400" dirty="0">
              <a:solidFill>
                <a:srgbClr val="660874"/>
              </a:solidFill>
            </a:endParaRPr>
          </a:p>
        </p:txBody>
      </p:sp>
      <p:sp>
        <p:nvSpPr>
          <p:cNvPr id="16" name="TextBox 15">
            <a:extLst>
              <a:ext uri="{FF2B5EF4-FFF2-40B4-BE49-F238E27FC236}">
                <a16:creationId xmlns:a16="http://schemas.microsoft.com/office/drawing/2014/main" id="{AFBACE85-F87B-4866-A0E0-A56E439EFCF2}"/>
              </a:ext>
            </a:extLst>
          </p:cNvPr>
          <p:cNvSpPr txBox="1"/>
          <p:nvPr/>
        </p:nvSpPr>
        <p:spPr>
          <a:xfrm>
            <a:off x="4332767" y="3887309"/>
            <a:ext cx="1392866" cy="307777"/>
          </a:xfrm>
          <a:prstGeom prst="rect">
            <a:avLst/>
          </a:prstGeom>
          <a:noFill/>
        </p:spPr>
        <p:txBody>
          <a:bodyPr wrap="square" rtlCol="0">
            <a:spAutoFit/>
          </a:bodyPr>
          <a:lstStyle/>
          <a:p>
            <a:r>
              <a:rPr lang="en-US" altLang="zh-CN" sz="1400" dirty="0">
                <a:solidFill>
                  <a:srgbClr val="660874"/>
                </a:solidFill>
              </a:rPr>
              <a:t>Rigid matrix</a:t>
            </a:r>
            <a:endParaRPr lang="zh-CN" altLang="en-US" sz="1400" dirty="0">
              <a:solidFill>
                <a:srgbClr val="660874"/>
              </a:solidFill>
            </a:endParaRPr>
          </a:p>
        </p:txBody>
      </p:sp>
      <p:sp>
        <p:nvSpPr>
          <p:cNvPr id="17" name="TextBox 16">
            <a:extLst>
              <a:ext uri="{FF2B5EF4-FFF2-40B4-BE49-F238E27FC236}">
                <a16:creationId xmlns:a16="http://schemas.microsoft.com/office/drawing/2014/main" id="{33460EDB-F7E5-425F-A8C6-E089A34C8401}"/>
              </a:ext>
            </a:extLst>
          </p:cNvPr>
          <p:cNvSpPr txBox="1"/>
          <p:nvPr/>
        </p:nvSpPr>
        <p:spPr>
          <a:xfrm>
            <a:off x="2652823" y="3973592"/>
            <a:ext cx="1392866" cy="307777"/>
          </a:xfrm>
          <a:prstGeom prst="rect">
            <a:avLst/>
          </a:prstGeom>
          <a:noFill/>
        </p:spPr>
        <p:txBody>
          <a:bodyPr wrap="square" rtlCol="0">
            <a:spAutoFit/>
          </a:bodyPr>
          <a:lstStyle/>
          <a:p>
            <a:r>
              <a:rPr lang="en-US" altLang="zh-CN" sz="1400" dirty="0">
                <a:solidFill>
                  <a:srgbClr val="660874"/>
                </a:solidFill>
              </a:rPr>
              <a:t>Prime numbers</a:t>
            </a:r>
            <a:endParaRPr lang="zh-CN" altLang="en-US" sz="1400" dirty="0">
              <a:solidFill>
                <a:srgbClr val="660874"/>
              </a:solidFill>
            </a:endParaRPr>
          </a:p>
        </p:txBody>
      </p:sp>
      <p:sp>
        <p:nvSpPr>
          <p:cNvPr id="21" name="TextBox 20">
            <a:extLst>
              <a:ext uri="{FF2B5EF4-FFF2-40B4-BE49-F238E27FC236}">
                <a16:creationId xmlns:a16="http://schemas.microsoft.com/office/drawing/2014/main" id="{D6462DA0-2EA8-449F-BCE6-E2B9970931AC}"/>
              </a:ext>
            </a:extLst>
          </p:cNvPr>
          <p:cNvSpPr txBox="1"/>
          <p:nvPr/>
        </p:nvSpPr>
        <p:spPr>
          <a:xfrm>
            <a:off x="1291855" y="2266234"/>
            <a:ext cx="6719778" cy="369332"/>
          </a:xfrm>
          <a:prstGeom prst="rect">
            <a:avLst/>
          </a:prstGeom>
          <a:noFill/>
        </p:spPr>
        <p:txBody>
          <a:bodyPr wrap="square" rtlCol="0">
            <a:spAutoFit/>
          </a:bodyPr>
          <a:lstStyle/>
          <a:p>
            <a:pPr marL="285750" indent="-285750">
              <a:buFont typeface="Arial" panose="020B0604020202020204" pitchFamily="34" charset="0"/>
              <a:buChar char="•"/>
            </a:pPr>
            <a:r>
              <a:rPr lang="en-US" altLang="zh-CN" dirty="0">
                <a:solidFill>
                  <a:srgbClr val="660874"/>
                </a:solidFill>
              </a:rPr>
              <a:t>[OS17]</a:t>
            </a:r>
            <a:r>
              <a:rPr lang="en-US" altLang="zh-CN" dirty="0"/>
              <a:t> Construction for dense P property in half-exponential time</a:t>
            </a:r>
            <a:endParaRPr lang="zh-CN" altLang="en-US" dirty="0"/>
          </a:p>
        </p:txBody>
      </p:sp>
      <mc:AlternateContent xmlns:mc="http://schemas.openxmlformats.org/markup-compatibility/2006" xmlns:a14="http://schemas.microsoft.com/office/drawing/2010/main">
        <mc:Choice Requires="a14">
          <p:sp>
            <p:nvSpPr>
              <p:cNvPr id="22" name="Rectangle: Rounded Corners 21">
                <a:extLst>
                  <a:ext uri="{FF2B5EF4-FFF2-40B4-BE49-F238E27FC236}">
                    <a16:creationId xmlns:a16="http://schemas.microsoft.com/office/drawing/2014/main" id="{AB54A6EF-6047-4368-8B85-1E4A72698BE2}"/>
                  </a:ext>
                </a:extLst>
              </p:cNvPr>
              <p:cNvSpPr/>
              <p:nvPr/>
            </p:nvSpPr>
            <p:spPr>
              <a:xfrm>
                <a:off x="5915025" y="2582108"/>
                <a:ext cx="1488559" cy="369332"/>
              </a:xfrm>
              <a:prstGeom prst="roundRect">
                <a:avLst/>
              </a:prstGeom>
              <a:solidFill>
                <a:srgbClr val="F6F4F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altLang="zh-CN" sz="1600" b="0" i="1" smtClean="0">
                          <a:solidFill>
                            <a:schemeClr val="tx1"/>
                          </a:solidFill>
                          <a:latin typeface="Cambria Math" panose="02040503050406030204" pitchFamily="18" charset="0"/>
                        </a:rPr>
                        <m:t>𝑓</m:t>
                      </m:r>
                      <m:d>
                        <m:dPr>
                          <m:ctrlPr>
                            <a:rPr lang="en-US" altLang="zh-CN" sz="1600" b="0" i="1" smtClean="0">
                              <a:solidFill>
                                <a:schemeClr val="tx1"/>
                              </a:solidFill>
                              <a:latin typeface="Cambria Math" panose="02040503050406030204" pitchFamily="18" charset="0"/>
                            </a:rPr>
                          </m:ctrlPr>
                        </m:dPr>
                        <m:e>
                          <m:r>
                            <a:rPr lang="en-US" altLang="zh-CN" sz="1600" b="0" i="1" smtClean="0">
                              <a:solidFill>
                                <a:schemeClr val="tx1"/>
                              </a:solidFill>
                              <a:latin typeface="Cambria Math" panose="02040503050406030204" pitchFamily="18" charset="0"/>
                            </a:rPr>
                            <m:t>𝑓</m:t>
                          </m:r>
                          <m:d>
                            <m:dPr>
                              <m:ctrlPr>
                                <a:rPr lang="en-US" altLang="zh-CN" sz="1600" b="0" i="1" smtClean="0">
                                  <a:solidFill>
                                    <a:schemeClr val="tx1"/>
                                  </a:solidFill>
                                  <a:latin typeface="Cambria Math" panose="02040503050406030204" pitchFamily="18" charset="0"/>
                                </a:rPr>
                              </m:ctrlPr>
                            </m:dPr>
                            <m:e>
                              <m:r>
                                <a:rPr lang="en-US" altLang="zh-CN" sz="1600" b="0" i="1" smtClean="0">
                                  <a:solidFill>
                                    <a:schemeClr val="tx1"/>
                                  </a:solidFill>
                                  <a:latin typeface="Cambria Math" panose="02040503050406030204" pitchFamily="18" charset="0"/>
                                </a:rPr>
                                <m:t>𝑛</m:t>
                              </m:r>
                            </m:e>
                          </m:d>
                        </m:e>
                      </m:d>
                      <m:r>
                        <a:rPr lang="en-US" altLang="zh-CN" sz="1600" b="0" i="1" smtClean="0">
                          <a:solidFill>
                            <a:schemeClr val="tx1"/>
                          </a:solidFill>
                          <a:latin typeface="Cambria Math" panose="02040503050406030204" pitchFamily="18" charset="0"/>
                        </a:rPr>
                        <m:t>=</m:t>
                      </m:r>
                      <m:sSup>
                        <m:sSupPr>
                          <m:ctrlPr>
                            <a:rPr lang="en-US" altLang="zh-CN" sz="1600" b="0" i="1" smtClean="0">
                              <a:solidFill>
                                <a:schemeClr val="tx1"/>
                              </a:solidFill>
                              <a:latin typeface="Cambria Math" panose="02040503050406030204" pitchFamily="18" charset="0"/>
                            </a:rPr>
                          </m:ctrlPr>
                        </m:sSupPr>
                        <m:e>
                          <m:r>
                            <a:rPr lang="en-US" altLang="zh-CN" sz="1600" b="0" i="1" smtClean="0">
                              <a:solidFill>
                                <a:schemeClr val="tx1"/>
                              </a:solidFill>
                              <a:latin typeface="Cambria Math" panose="02040503050406030204" pitchFamily="18" charset="0"/>
                            </a:rPr>
                            <m:t>2</m:t>
                          </m:r>
                        </m:e>
                        <m:sup>
                          <m:r>
                            <a:rPr lang="en-US" altLang="zh-CN" sz="1600" b="0" i="1" smtClean="0">
                              <a:solidFill>
                                <a:schemeClr val="tx1"/>
                              </a:solidFill>
                              <a:latin typeface="Cambria Math" panose="02040503050406030204" pitchFamily="18" charset="0"/>
                            </a:rPr>
                            <m:t>𝑛</m:t>
                          </m:r>
                        </m:sup>
                      </m:sSup>
                    </m:oMath>
                  </m:oMathPara>
                </a14:m>
                <a:endParaRPr lang="zh-CN" altLang="en-US" sz="1600" dirty="0">
                  <a:solidFill>
                    <a:schemeClr val="tx1"/>
                  </a:solidFill>
                </a:endParaRPr>
              </a:p>
            </p:txBody>
          </p:sp>
        </mc:Choice>
        <mc:Fallback xmlns="">
          <p:sp>
            <p:nvSpPr>
              <p:cNvPr id="22" name="Rectangle: Rounded Corners 21">
                <a:extLst>
                  <a:ext uri="{FF2B5EF4-FFF2-40B4-BE49-F238E27FC236}">
                    <a16:creationId xmlns:a16="http://schemas.microsoft.com/office/drawing/2014/main" id="{AB54A6EF-6047-4368-8B85-1E4A72698BE2}"/>
                  </a:ext>
                </a:extLst>
              </p:cNvPr>
              <p:cNvSpPr>
                <a:spLocks noRot="1" noChangeAspect="1" noMove="1" noResize="1" noEditPoints="1" noAdjustHandles="1" noChangeArrowheads="1" noChangeShapeType="1" noTextEdit="1"/>
              </p:cNvSpPr>
              <p:nvPr/>
            </p:nvSpPr>
            <p:spPr>
              <a:xfrm>
                <a:off x="5915025" y="2582108"/>
                <a:ext cx="1488559" cy="369332"/>
              </a:xfrm>
              <a:prstGeom prst="roundRect">
                <a:avLst/>
              </a:prstGeom>
              <a:blipFill>
                <a:blip r:embed="rId5"/>
                <a:stretch>
                  <a:fillRect b="-4688"/>
                </a:stretch>
              </a:blipFill>
            </p:spPr>
            <p:txBody>
              <a:bodyPr/>
              <a:lstStyle/>
              <a:p>
                <a:r>
                  <a:rPr lang="zh-CN" altLang="en-US">
                    <a:noFill/>
                  </a:rPr>
                  <a:t> </a:t>
                </a:r>
              </a:p>
            </p:txBody>
          </p:sp>
        </mc:Fallback>
      </mc:AlternateContent>
      <p:sp>
        <p:nvSpPr>
          <p:cNvPr id="23" name="Speech Bubble: Rectangle with Corners Rounded 22">
            <a:extLst>
              <a:ext uri="{FF2B5EF4-FFF2-40B4-BE49-F238E27FC236}">
                <a16:creationId xmlns:a16="http://schemas.microsoft.com/office/drawing/2014/main" id="{2474BB49-466E-4238-ACB5-F89189DA9681}"/>
              </a:ext>
            </a:extLst>
          </p:cNvPr>
          <p:cNvSpPr/>
          <p:nvPr/>
        </p:nvSpPr>
        <p:spPr>
          <a:xfrm>
            <a:off x="150860" y="3809546"/>
            <a:ext cx="2218217" cy="609718"/>
          </a:xfrm>
          <a:prstGeom prst="wedgeRoundRectCallout">
            <a:avLst>
              <a:gd name="adj1" fmla="val 63020"/>
              <a:gd name="adj2" fmla="val 72503"/>
              <a:gd name="adj3" fmla="val 16667"/>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solidFill>
                  <a:srgbClr val="660874"/>
                </a:solidFill>
              </a:rPr>
              <a:t>[OS17]</a:t>
            </a:r>
            <a:r>
              <a:rPr lang="en-US" altLang="zh-CN" sz="1600" dirty="0">
                <a:solidFill>
                  <a:schemeClr val="tx1"/>
                </a:solidFill>
              </a:rPr>
              <a:t> </a:t>
            </a:r>
            <a:r>
              <a:rPr lang="en-US" altLang="zh-CN" dirty="0">
                <a:solidFill>
                  <a:schemeClr val="tx1"/>
                </a:solidFill>
              </a:rPr>
              <a:t>Half EXP (</a:t>
            </a:r>
            <a:r>
              <a:rPr lang="en-US" altLang="zh-CN" dirty="0" err="1">
                <a:solidFill>
                  <a:schemeClr val="tx1"/>
                </a:solidFill>
              </a:rPr>
              <a:t>i.o.</a:t>
            </a:r>
            <a:r>
              <a:rPr lang="en-US" altLang="zh-CN" dirty="0">
                <a:solidFill>
                  <a:schemeClr val="tx1"/>
                </a:solidFill>
              </a:rPr>
              <a:t>,</a:t>
            </a:r>
          </a:p>
          <a:p>
            <a:pPr algn="ctr"/>
            <a:r>
              <a:rPr lang="en-US" altLang="zh-CN" dirty="0" err="1">
                <a:solidFill>
                  <a:schemeClr val="tx1"/>
                </a:solidFill>
              </a:rPr>
              <a:t>pseudodeterministic</a:t>
            </a:r>
            <a:r>
              <a:rPr lang="en-US" altLang="zh-CN" dirty="0">
                <a:solidFill>
                  <a:schemeClr val="tx1"/>
                </a:solidFill>
              </a:rPr>
              <a:t>)</a:t>
            </a:r>
            <a:endParaRPr lang="zh-CN" altLang="en-US" dirty="0">
              <a:solidFill>
                <a:schemeClr val="tx1"/>
              </a:solidFill>
            </a:endParaRPr>
          </a:p>
        </p:txBody>
      </p:sp>
    </p:spTree>
    <p:extLst>
      <p:ext uri="{BB962C8B-B14F-4D97-AF65-F5344CB8AC3E}">
        <p14:creationId xmlns:p14="http://schemas.microsoft.com/office/powerpoint/2010/main" val="1138184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25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25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25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250"/>
                                        <p:tgtEl>
                                          <p:spTgt spid="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25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250"/>
                                        <p:tgtEl>
                                          <p:spTgt spid="21"/>
                                        </p:tgtEl>
                                      </p:cBhvr>
                                    </p:animEffect>
                                  </p:childTnLst>
                                </p:cTn>
                              </p:par>
                            </p:childTnLst>
                          </p:cTn>
                        </p:par>
                        <p:par>
                          <p:cTn id="31" fill="hold">
                            <p:stCondLst>
                              <p:cond delay="250"/>
                            </p:stCondLst>
                            <p:childTnLst>
                              <p:par>
                                <p:cTn id="32" presetID="10"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250"/>
                                        <p:tgtEl>
                                          <p:spTgt spid="22"/>
                                        </p:tgtEl>
                                      </p:cBhvr>
                                    </p:animEffect>
                                  </p:childTnLst>
                                </p:cTn>
                              </p:par>
                            </p:childTnLst>
                          </p:cTn>
                        </p:par>
                        <p:par>
                          <p:cTn id="35" fill="hold">
                            <p:stCondLst>
                              <p:cond delay="500"/>
                            </p:stCondLst>
                            <p:childTnLst>
                              <p:par>
                                <p:cTn id="36" presetID="10" presetClass="entr" presetSubtype="0" fill="hold" grpId="0" nodeType="after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fade">
                                      <p:cBhvr>
                                        <p:cTn id="38" dur="25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p:bldP spid="15" grpId="0"/>
      <p:bldP spid="16" grpId="0"/>
      <p:bldP spid="17" grpId="0"/>
      <p:bldP spid="21" grpId="0"/>
      <p:bldP spid="22" grpId="0" animBg="1"/>
      <p:bldP spid="2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F400E19-3C4A-43AF-9839-592D7636277D}"/>
              </a:ext>
            </a:extLst>
          </p:cNvPr>
          <p:cNvSpPr>
            <a:spLocks noGrp="1"/>
          </p:cNvSpPr>
          <p:nvPr>
            <p:ph type="title"/>
          </p:nvPr>
        </p:nvSpPr>
        <p:spPr/>
        <p:txBody>
          <a:bodyPr/>
          <a:lstStyle/>
          <a:p>
            <a:r>
              <a:rPr lang="en-US" altLang="zh-CN" dirty="0"/>
              <a:t>Explicit Constructions</a:t>
            </a:r>
            <a:endParaRPr lang="zh-CN" altLang="en-US" dirty="0"/>
          </a:p>
        </p:txBody>
      </p:sp>
      <p:sp>
        <p:nvSpPr>
          <p:cNvPr id="5" name="TextBox 4">
            <a:extLst>
              <a:ext uri="{FF2B5EF4-FFF2-40B4-BE49-F238E27FC236}">
                <a16:creationId xmlns:a16="http://schemas.microsoft.com/office/drawing/2014/main" id="{17CF6A37-842C-4375-B68E-E40C79D68481}"/>
              </a:ext>
            </a:extLst>
          </p:cNvPr>
          <p:cNvSpPr txBox="1"/>
          <p:nvPr/>
        </p:nvSpPr>
        <p:spPr>
          <a:xfrm>
            <a:off x="933006" y="1755407"/>
            <a:ext cx="6799522" cy="400110"/>
          </a:xfrm>
          <a:prstGeom prst="rect">
            <a:avLst/>
          </a:prstGeom>
          <a:noFill/>
        </p:spPr>
        <p:txBody>
          <a:bodyPr wrap="square" rtlCol="0">
            <a:spAutoFit/>
          </a:bodyPr>
          <a:lstStyle/>
          <a:p>
            <a:r>
              <a:rPr lang="en-US" altLang="zh-CN" sz="2000" b="1" dirty="0"/>
              <a:t>Classifying by complexity</a:t>
            </a:r>
            <a:endParaRPr lang="zh-CN" altLang="en-US" sz="2000" b="1" dirty="0"/>
          </a:p>
        </p:txBody>
      </p:sp>
      <p:sp>
        <p:nvSpPr>
          <p:cNvPr id="2" name="Rectangle: Rounded Corners 1">
            <a:extLst>
              <a:ext uri="{FF2B5EF4-FFF2-40B4-BE49-F238E27FC236}">
                <a16:creationId xmlns:a16="http://schemas.microsoft.com/office/drawing/2014/main" id="{ECF1B89E-3D30-4C58-B337-5DA9038134C2}"/>
              </a:ext>
            </a:extLst>
          </p:cNvPr>
          <p:cNvSpPr/>
          <p:nvPr/>
        </p:nvSpPr>
        <p:spPr>
          <a:xfrm>
            <a:off x="1443370" y="3079525"/>
            <a:ext cx="6568263" cy="3179435"/>
          </a:xfrm>
          <a:prstGeom prst="roundRect">
            <a:avLst>
              <a:gd name="adj" fmla="val 50000"/>
            </a:avLst>
          </a:prstGeom>
          <a:solidFill>
            <a:srgbClr val="F6F4F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 name="Rectangle: Rounded Corners 5">
            <a:extLst>
              <a:ext uri="{FF2B5EF4-FFF2-40B4-BE49-F238E27FC236}">
                <a16:creationId xmlns:a16="http://schemas.microsoft.com/office/drawing/2014/main" id="{2A6FA9A4-67A3-4B0C-995F-BCF5DCCD227C}"/>
              </a:ext>
            </a:extLst>
          </p:cNvPr>
          <p:cNvSpPr/>
          <p:nvPr/>
        </p:nvSpPr>
        <p:spPr>
          <a:xfrm>
            <a:off x="1913861" y="3567223"/>
            <a:ext cx="4263657" cy="2195624"/>
          </a:xfrm>
          <a:prstGeom prst="roundRect">
            <a:avLst>
              <a:gd name="adj" fmla="val 46207"/>
            </a:avLst>
          </a:prstGeom>
          <a:solidFill>
            <a:srgbClr val="E1DFE2"/>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4" name="Oval 3">
                <a:extLst>
                  <a:ext uri="{FF2B5EF4-FFF2-40B4-BE49-F238E27FC236}">
                    <a16:creationId xmlns:a16="http://schemas.microsoft.com/office/drawing/2014/main" id="{9D3F07E4-39F9-402E-BFC8-441FC3DA0063}"/>
                  </a:ext>
                </a:extLst>
              </p:cNvPr>
              <p:cNvSpPr/>
              <p:nvPr/>
            </p:nvSpPr>
            <p:spPr>
              <a:xfrm>
                <a:off x="2259420" y="3895723"/>
                <a:ext cx="2068033" cy="1547037"/>
              </a:xfrm>
              <a:prstGeom prst="ellips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tx1"/>
                    </a:solidFill>
                  </a:rPr>
                  <a:t>Dense </a:t>
                </a:r>
                <a14:m>
                  <m:oMath xmlns:m="http://schemas.openxmlformats.org/officeDocument/2006/math">
                    <m:r>
                      <m:rPr>
                        <m:nor/>
                      </m:rPr>
                      <a:rPr lang="en-US" altLang="zh-CN" sz="2000" b="0" i="0" smtClean="0">
                        <a:solidFill>
                          <a:schemeClr val="tx1"/>
                        </a:solidFill>
                        <a:latin typeface="Cambria Math" panose="02040503050406030204" pitchFamily="18" charset="0"/>
                      </a:rPr>
                      <m:t>P</m:t>
                    </m:r>
                  </m:oMath>
                </a14:m>
                <a:r>
                  <a:rPr lang="en-US" altLang="zh-CN" sz="2000" dirty="0">
                    <a:solidFill>
                      <a:schemeClr val="tx1"/>
                    </a:solidFill>
                  </a:rPr>
                  <a:t> properties</a:t>
                </a:r>
                <a:endParaRPr lang="zh-CN" altLang="en-US" sz="2000" dirty="0">
                  <a:solidFill>
                    <a:schemeClr val="tx1"/>
                  </a:solidFill>
                </a:endParaRPr>
              </a:p>
            </p:txBody>
          </p:sp>
        </mc:Choice>
        <mc:Fallback xmlns="">
          <p:sp>
            <p:nvSpPr>
              <p:cNvPr id="4" name="Oval 3">
                <a:extLst>
                  <a:ext uri="{FF2B5EF4-FFF2-40B4-BE49-F238E27FC236}">
                    <a16:creationId xmlns:a16="http://schemas.microsoft.com/office/drawing/2014/main" id="{9D3F07E4-39F9-402E-BFC8-441FC3DA0063}"/>
                  </a:ext>
                </a:extLst>
              </p:cNvPr>
              <p:cNvSpPr>
                <a:spLocks noRot="1" noChangeAspect="1" noMove="1" noResize="1" noEditPoints="1" noAdjustHandles="1" noChangeArrowheads="1" noChangeShapeType="1" noTextEdit="1"/>
              </p:cNvSpPr>
              <p:nvPr/>
            </p:nvSpPr>
            <p:spPr>
              <a:xfrm>
                <a:off x="2259420" y="3895723"/>
                <a:ext cx="2068033" cy="1547037"/>
              </a:xfrm>
              <a:prstGeom prst="ellipse">
                <a:avLst/>
              </a:prstGeom>
              <a:blipFill>
                <a:blip r:embed="rId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1C881486-62B9-4654-B9B5-C9DABD1C6B7B}"/>
                  </a:ext>
                </a:extLst>
              </p:cNvPr>
              <p:cNvSpPr txBox="1"/>
              <p:nvPr/>
            </p:nvSpPr>
            <p:spPr>
              <a:xfrm>
                <a:off x="6235996" y="4311092"/>
                <a:ext cx="1580264" cy="707886"/>
              </a:xfrm>
              <a:prstGeom prst="rect">
                <a:avLst/>
              </a:prstGeom>
              <a:noFill/>
            </p:spPr>
            <p:txBody>
              <a:bodyPr wrap="square" rtlCol="0">
                <a:spAutoFit/>
              </a:bodyPr>
              <a:lstStyle/>
              <a:p>
                <a:pPr algn="ctr"/>
                <a:r>
                  <a:rPr lang="en-US" altLang="zh-CN" sz="2000" dirty="0"/>
                  <a:t>Dense </a:t>
                </a:r>
                <a14:m>
                  <m:oMath xmlns:m="http://schemas.openxmlformats.org/officeDocument/2006/math">
                    <m:r>
                      <m:rPr>
                        <m:nor/>
                      </m:rPr>
                      <a:rPr lang="en-US" altLang="zh-CN" sz="2000" b="0" i="0" smtClean="0">
                        <a:latin typeface="Cambria Math" panose="02040503050406030204" pitchFamily="18" charset="0"/>
                      </a:rPr>
                      <m:t>coNP</m:t>
                    </m:r>
                    <m:r>
                      <a:rPr lang="en-US" altLang="zh-CN" sz="2000" b="0" i="1" smtClean="0">
                        <a:latin typeface="Cambria Math" panose="02040503050406030204" pitchFamily="18" charset="0"/>
                      </a:rPr>
                      <m:t> </m:t>
                    </m:r>
                  </m:oMath>
                </a14:m>
                <a:r>
                  <a:rPr lang="en-US" altLang="zh-CN" sz="2000" dirty="0"/>
                  <a:t> properties</a:t>
                </a:r>
                <a:endParaRPr lang="zh-CN" altLang="en-US" sz="2000" dirty="0"/>
              </a:p>
            </p:txBody>
          </p:sp>
        </mc:Choice>
        <mc:Fallback xmlns="">
          <p:sp>
            <p:nvSpPr>
              <p:cNvPr id="13" name="TextBox 12">
                <a:extLst>
                  <a:ext uri="{FF2B5EF4-FFF2-40B4-BE49-F238E27FC236}">
                    <a16:creationId xmlns:a16="http://schemas.microsoft.com/office/drawing/2014/main" id="{1C881486-62B9-4654-B9B5-C9DABD1C6B7B}"/>
                  </a:ext>
                </a:extLst>
              </p:cNvPr>
              <p:cNvSpPr txBox="1">
                <a:spLocks noRot="1" noChangeAspect="1" noMove="1" noResize="1" noEditPoints="1" noAdjustHandles="1" noChangeArrowheads="1" noChangeShapeType="1" noTextEdit="1"/>
              </p:cNvSpPr>
              <p:nvPr/>
            </p:nvSpPr>
            <p:spPr>
              <a:xfrm>
                <a:off x="6235996" y="4311092"/>
                <a:ext cx="1580264" cy="707886"/>
              </a:xfrm>
              <a:prstGeom prst="rect">
                <a:avLst/>
              </a:prstGeom>
              <a:blipFill>
                <a:blip r:embed="rId4"/>
                <a:stretch>
                  <a:fillRect l="-2703" t="-4310" b="-14655"/>
                </a:stretch>
              </a:blipFill>
            </p:spPr>
            <p:txBody>
              <a:bodyPr/>
              <a:lstStyle/>
              <a:p>
                <a:r>
                  <a:rPr lang="zh-CN" altLang="en-US">
                    <a:noFill/>
                  </a:rPr>
                  <a:t> </a:t>
                </a:r>
              </a:p>
            </p:txBody>
          </p:sp>
        </mc:Fallback>
      </mc:AlternateContent>
      <p:sp>
        <p:nvSpPr>
          <p:cNvPr id="14" name="TextBox 13">
            <a:extLst>
              <a:ext uri="{FF2B5EF4-FFF2-40B4-BE49-F238E27FC236}">
                <a16:creationId xmlns:a16="http://schemas.microsoft.com/office/drawing/2014/main" id="{2302D792-84F2-489D-81D3-6978C2AC05DF}"/>
              </a:ext>
            </a:extLst>
          </p:cNvPr>
          <p:cNvSpPr txBox="1"/>
          <p:nvPr/>
        </p:nvSpPr>
        <p:spPr>
          <a:xfrm>
            <a:off x="4327452" y="4341869"/>
            <a:ext cx="1850065" cy="1138773"/>
          </a:xfrm>
          <a:prstGeom prst="rect">
            <a:avLst/>
          </a:prstGeom>
          <a:noFill/>
        </p:spPr>
        <p:txBody>
          <a:bodyPr wrap="square" rtlCol="0">
            <a:spAutoFit/>
          </a:bodyPr>
          <a:lstStyle/>
          <a:p>
            <a:pPr algn="ctr"/>
            <a:r>
              <a:rPr lang="en-US" altLang="zh-CN" dirty="0"/>
              <a:t>Range-avoidance-</a:t>
            </a:r>
            <a:r>
              <a:rPr lang="zh-CN" altLang="en-US" dirty="0"/>
              <a:t> </a:t>
            </a:r>
            <a:r>
              <a:rPr lang="en-US" altLang="zh-CN" dirty="0"/>
              <a:t>type properties</a:t>
            </a:r>
          </a:p>
          <a:p>
            <a:pPr lvl="0" algn="ctr"/>
            <a:r>
              <a:rPr lang="en-US" altLang="zh-CN" sz="1400" dirty="0">
                <a:solidFill>
                  <a:srgbClr val="000000"/>
                </a:solidFill>
              </a:rPr>
              <a:t>[KKMP21,Korten22,…]</a:t>
            </a:r>
            <a:endParaRPr lang="en-US" altLang="zh-CN" dirty="0">
              <a:solidFill>
                <a:srgbClr val="000000"/>
              </a:solidFill>
            </a:endParaRPr>
          </a:p>
          <a:p>
            <a:pPr algn="ctr"/>
            <a:endParaRPr lang="en-US" altLang="zh-CN" dirty="0"/>
          </a:p>
        </p:txBody>
      </p:sp>
      <p:sp>
        <p:nvSpPr>
          <p:cNvPr id="15" name="TextBox 14">
            <a:extLst>
              <a:ext uri="{FF2B5EF4-FFF2-40B4-BE49-F238E27FC236}">
                <a16:creationId xmlns:a16="http://schemas.microsoft.com/office/drawing/2014/main" id="{CF304920-A108-4192-803F-145E0DE05E21}"/>
              </a:ext>
            </a:extLst>
          </p:cNvPr>
          <p:cNvSpPr txBox="1"/>
          <p:nvPr/>
        </p:nvSpPr>
        <p:spPr>
          <a:xfrm>
            <a:off x="3976579" y="3646769"/>
            <a:ext cx="1392866" cy="307777"/>
          </a:xfrm>
          <a:prstGeom prst="rect">
            <a:avLst/>
          </a:prstGeom>
          <a:noFill/>
        </p:spPr>
        <p:txBody>
          <a:bodyPr wrap="square" rtlCol="0">
            <a:spAutoFit/>
          </a:bodyPr>
          <a:lstStyle/>
          <a:p>
            <a:r>
              <a:rPr lang="en-US" altLang="zh-CN" sz="1400" dirty="0">
                <a:solidFill>
                  <a:srgbClr val="660874"/>
                </a:solidFill>
              </a:rPr>
              <a:t>Hard truth table</a:t>
            </a:r>
            <a:endParaRPr lang="zh-CN" altLang="en-US" sz="1400" dirty="0">
              <a:solidFill>
                <a:srgbClr val="660874"/>
              </a:solidFill>
            </a:endParaRPr>
          </a:p>
        </p:txBody>
      </p:sp>
      <p:sp>
        <p:nvSpPr>
          <p:cNvPr id="16" name="TextBox 15">
            <a:extLst>
              <a:ext uri="{FF2B5EF4-FFF2-40B4-BE49-F238E27FC236}">
                <a16:creationId xmlns:a16="http://schemas.microsoft.com/office/drawing/2014/main" id="{AFBACE85-F87B-4866-A0E0-A56E439EFCF2}"/>
              </a:ext>
            </a:extLst>
          </p:cNvPr>
          <p:cNvSpPr txBox="1"/>
          <p:nvPr/>
        </p:nvSpPr>
        <p:spPr>
          <a:xfrm>
            <a:off x="4332767" y="3887309"/>
            <a:ext cx="1392866" cy="307777"/>
          </a:xfrm>
          <a:prstGeom prst="rect">
            <a:avLst/>
          </a:prstGeom>
          <a:noFill/>
        </p:spPr>
        <p:txBody>
          <a:bodyPr wrap="square" rtlCol="0">
            <a:spAutoFit/>
          </a:bodyPr>
          <a:lstStyle/>
          <a:p>
            <a:r>
              <a:rPr lang="en-US" altLang="zh-CN" sz="1400" dirty="0">
                <a:solidFill>
                  <a:srgbClr val="660874"/>
                </a:solidFill>
              </a:rPr>
              <a:t>Rigid matrix</a:t>
            </a:r>
            <a:endParaRPr lang="zh-CN" altLang="en-US" sz="1400" dirty="0">
              <a:solidFill>
                <a:srgbClr val="660874"/>
              </a:solidFill>
            </a:endParaRPr>
          </a:p>
        </p:txBody>
      </p:sp>
      <p:sp>
        <p:nvSpPr>
          <p:cNvPr id="17" name="TextBox 16">
            <a:extLst>
              <a:ext uri="{FF2B5EF4-FFF2-40B4-BE49-F238E27FC236}">
                <a16:creationId xmlns:a16="http://schemas.microsoft.com/office/drawing/2014/main" id="{33460EDB-F7E5-425F-A8C6-E089A34C8401}"/>
              </a:ext>
            </a:extLst>
          </p:cNvPr>
          <p:cNvSpPr txBox="1"/>
          <p:nvPr/>
        </p:nvSpPr>
        <p:spPr>
          <a:xfrm>
            <a:off x="2652823" y="3973592"/>
            <a:ext cx="1392866" cy="307777"/>
          </a:xfrm>
          <a:prstGeom prst="rect">
            <a:avLst/>
          </a:prstGeom>
          <a:noFill/>
        </p:spPr>
        <p:txBody>
          <a:bodyPr wrap="square" rtlCol="0">
            <a:spAutoFit/>
          </a:bodyPr>
          <a:lstStyle/>
          <a:p>
            <a:r>
              <a:rPr lang="en-US" altLang="zh-CN" sz="1400" dirty="0">
                <a:solidFill>
                  <a:srgbClr val="660874"/>
                </a:solidFill>
              </a:rPr>
              <a:t>Prime numbers</a:t>
            </a:r>
            <a:endParaRPr lang="zh-CN" altLang="en-US" sz="1400" dirty="0">
              <a:solidFill>
                <a:srgbClr val="660874"/>
              </a:solidFill>
            </a:endParaRPr>
          </a:p>
        </p:txBody>
      </p:sp>
      <p:sp>
        <p:nvSpPr>
          <p:cNvPr id="21" name="TextBox 20">
            <a:extLst>
              <a:ext uri="{FF2B5EF4-FFF2-40B4-BE49-F238E27FC236}">
                <a16:creationId xmlns:a16="http://schemas.microsoft.com/office/drawing/2014/main" id="{D6462DA0-2EA8-449F-BCE6-E2B9970931AC}"/>
              </a:ext>
            </a:extLst>
          </p:cNvPr>
          <p:cNvSpPr txBox="1"/>
          <p:nvPr/>
        </p:nvSpPr>
        <p:spPr>
          <a:xfrm>
            <a:off x="1291855" y="2266234"/>
            <a:ext cx="6719778" cy="369332"/>
          </a:xfrm>
          <a:prstGeom prst="rect">
            <a:avLst/>
          </a:prstGeom>
          <a:noFill/>
        </p:spPr>
        <p:txBody>
          <a:bodyPr wrap="square" rtlCol="0">
            <a:spAutoFit/>
          </a:bodyPr>
          <a:lstStyle/>
          <a:p>
            <a:pPr marL="285750" indent="-285750">
              <a:buFont typeface="Arial" panose="020B0604020202020204" pitchFamily="34" charset="0"/>
              <a:buChar char="•"/>
            </a:pPr>
            <a:r>
              <a:rPr lang="en-US" altLang="zh-CN" dirty="0">
                <a:solidFill>
                  <a:srgbClr val="660874"/>
                </a:solidFill>
              </a:rPr>
              <a:t>[CLORS23]</a:t>
            </a:r>
            <a:r>
              <a:rPr lang="en-US" altLang="zh-CN" dirty="0"/>
              <a:t> Construction for dense P property in polynomial time</a:t>
            </a:r>
            <a:endParaRPr lang="zh-CN" altLang="en-US" dirty="0"/>
          </a:p>
        </p:txBody>
      </p:sp>
      <p:sp>
        <p:nvSpPr>
          <p:cNvPr id="7" name="Speech Bubble: Rectangle with Corners Rounded 6">
            <a:extLst>
              <a:ext uri="{FF2B5EF4-FFF2-40B4-BE49-F238E27FC236}">
                <a16:creationId xmlns:a16="http://schemas.microsoft.com/office/drawing/2014/main" id="{74FA2BC8-66B4-E460-FB05-939274D5CF39}"/>
              </a:ext>
            </a:extLst>
          </p:cNvPr>
          <p:cNvSpPr/>
          <p:nvPr/>
        </p:nvSpPr>
        <p:spPr>
          <a:xfrm>
            <a:off x="79746" y="5161542"/>
            <a:ext cx="2678952" cy="609718"/>
          </a:xfrm>
          <a:prstGeom prst="wedgeRoundRectCallout">
            <a:avLst>
              <a:gd name="adj1" fmla="val 63554"/>
              <a:gd name="adj2" fmla="val -50438"/>
              <a:gd name="adj3" fmla="val 16667"/>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solidFill>
                  <a:srgbClr val="660874"/>
                </a:solidFill>
              </a:rPr>
              <a:t>[CLORS23]</a:t>
            </a:r>
            <a:r>
              <a:rPr lang="en-US" altLang="zh-CN" dirty="0">
                <a:solidFill>
                  <a:srgbClr val="660874"/>
                </a:solidFill>
              </a:rPr>
              <a:t> </a:t>
            </a:r>
            <a:r>
              <a:rPr lang="en-US" altLang="zh-CN" dirty="0">
                <a:solidFill>
                  <a:schemeClr val="tx1"/>
                </a:solidFill>
              </a:rPr>
              <a:t>poly-time</a:t>
            </a:r>
          </a:p>
          <a:p>
            <a:pPr algn="ctr"/>
            <a:r>
              <a:rPr lang="en-US" altLang="zh-CN" dirty="0">
                <a:solidFill>
                  <a:schemeClr val="tx1"/>
                </a:solidFill>
              </a:rPr>
              <a:t>(</a:t>
            </a:r>
            <a:r>
              <a:rPr lang="en-US" altLang="zh-CN" dirty="0" err="1">
                <a:solidFill>
                  <a:schemeClr val="tx1"/>
                </a:solidFill>
              </a:rPr>
              <a:t>i.o.</a:t>
            </a:r>
            <a:r>
              <a:rPr lang="en-US" altLang="zh-CN" dirty="0">
                <a:solidFill>
                  <a:schemeClr val="tx1"/>
                </a:solidFill>
              </a:rPr>
              <a:t>, pseudo-deterministic)</a:t>
            </a:r>
            <a:endParaRPr lang="zh-CN" altLang="en-US" dirty="0">
              <a:solidFill>
                <a:schemeClr val="tx1"/>
              </a:solidFill>
            </a:endParaRPr>
          </a:p>
        </p:txBody>
      </p:sp>
      <p:sp>
        <p:nvSpPr>
          <p:cNvPr id="10" name="Speech Bubble: Rectangle with Corners Rounded 9">
            <a:extLst>
              <a:ext uri="{FF2B5EF4-FFF2-40B4-BE49-F238E27FC236}">
                <a16:creationId xmlns:a16="http://schemas.microsoft.com/office/drawing/2014/main" id="{3F62A119-C5D7-F55F-9176-15D85B8E1B64}"/>
              </a:ext>
            </a:extLst>
          </p:cNvPr>
          <p:cNvSpPr/>
          <p:nvPr/>
        </p:nvSpPr>
        <p:spPr>
          <a:xfrm>
            <a:off x="150860" y="3809546"/>
            <a:ext cx="2218217" cy="609718"/>
          </a:xfrm>
          <a:prstGeom prst="wedgeRoundRectCallout">
            <a:avLst>
              <a:gd name="adj1" fmla="val 63020"/>
              <a:gd name="adj2" fmla="val 72503"/>
              <a:gd name="adj3" fmla="val 16667"/>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solidFill>
                  <a:srgbClr val="660874"/>
                </a:solidFill>
              </a:rPr>
              <a:t>[OS17]</a:t>
            </a:r>
            <a:r>
              <a:rPr lang="en-US" altLang="zh-CN" sz="1600" dirty="0">
                <a:solidFill>
                  <a:schemeClr val="tx1"/>
                </a:solidFill>
              </a:rPr>
              <a:t> </a:t>
            </a:r>
            <a:r>
              <a:rPr lang="en-US" altLang="zh-CN" dirty="0">
                <a:solidFill>
                  <a:schemeClr val="tx1"/>
                </a:solidFill>
              </a:rPr>
              <a:t>Half EXP (</a:t>
            </a:r>
            <a:r>
              <a:rPr lang="en-US" altLang="zh-CN" dirty="0" err="1">
                <a:solidFill>
                  <a:schemeClr val="tx1"/>
                </a:solidFill>
              </a:rPr>
              <a:t>i.o.</a:t>
            </a:r>
            <a:r>
              <a:rPr lang="en-US" altLang="zh-CN" dirty="0">
                <a:solidFill>
                  <a:schemeClr val="tx1"/>
                </a:solidFill>
              </a:rPr>
              <a:t>,</a:t>
            </a:r>
          </a:p>
          <a:p>
            <a:pPr algn="ctr"/>
            <a:r>
              <a:rPr lang="en-US" altLang="zh-CN" dirty="0" err="1">
                <a:solidFill>
                  <a:schemeClr val="tx1"/>
                </a:solidFill>
              </a:rPr>
              <a:t>pseudodeterministic</a:t>
            </a:r>
            <a:r>
              <a:rPr lang="en-US" altLang="zh-CN" dirty="0">
                <a:solidFill>
                  <a:schemeClr val="tx1"/>
                </a:solidFill>
              </a:rPr>
              <a:t>)</a:t>
            </a:r>
            <a:endParaRPr lang="zh-CN" altLang="en-US" dirty="0">
              <a:solidFill>
                <a:schemeClr val="tx1"/>
              </a:solidFill>
            </a:endParaRPr>
          </a:p>
        </p:txBody>
      </p:sp>
    </p:spTree>
    <p:extLst>
      <p:ext uri="{BB962C8B-B14F-4D97-AF65-F5344CB8AC3E}">
        <p14:creationId xmlns:p14="http://schemas.microsoft.com/office/powerpoint/2010/main" val="11074613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F400E19-3C4A-43AF-9839-592D7636277D}"/>
              </a:ext>
            </a:extLst>
          </p:cNvPr>
          <p:cNvSpPr>
            <a:spLocks noGrp="1"/>
          </p:cNvSpPr>
          <p:nvPr>
            <p:ph type="title"/>
          </p:nvPr>
        </p:nvSpPr>
        <p:spPr/>
        <p:txBody>
          <a:bodyPr/>
          <a:lstStyle/>
          <a:p>
            <a:r>
              <a:rPr lang="en-US" altLang="zh-CN" dirty="0"/>
              <a:t>Explicit Constructions</a:t>
            </a:r>
            <a:endParaRPr lang="zh-CN" altLang="en-US" dirty="0"/>
          </a:p>
        </p:txBody>
      </p:sp>
      <p:sp>
        <p:nvSpPr>
          <p:cNvPr id="5" name="TextBox 4">
            <a:extLst>
              <a:ext uri="{FF2B5EF4-FFF2-40B4-BE49-F238E27FC236}">
                <a16:creationId xmlns:a16="http://schemas.microsoft.com/office/drawing/2014/main" id="{17CF6A37-842C-4375-B68E-E40C79D68481}"/>
              </a:ext>
            </a:extLst>
          </p:cNvPr>
          <p:cNvSpPr txBox="1"/>
          <p:nvPr/>
        </p:nvSpPr>
        <p:spPr>
          <a:xfrm>
            <a:off x="933006" y="1755407"/>
            <a:ext cx="6799522" cy="400110"/>
          </a:xfrm>
          <a:prstGeom prst="rect">
            <a:avLst/>
          </a:prstGeom>
          <a:noFill/>
        </p:spPr>
        <p:txBody>
          <a:bodyPr wrap="square" rtlCol="0">
            <a:spAutoFit/>
          </a:bodyPr>
          <a:lstStyle/>
          <a:p>
            <a:r>
              <a:rPr lang="en-US" altLang="zh-CN" sz="2000" b="1" dirty="0"/>
              <a:t>Classifying by complexity</a:t>
            </a:r>
            <a:endParaRPr lang="zh-CN" altLang="en-US" sz="2000" b="1" dirty="0"/>
          </a:p>
        </p:txBody>
      </p:sp>
      <p:sp>
        <p:nvSpPr>
          <p:cNvPr id="2" name="Rectangle: Rounded Corners 1">
            <a:extLst>
              <a:ext uri="{FF2B5EF4-FFF2-40B4-BE49-F238E27FC236}">
                <a16:creationId xmlns:a16="http://schemas.microsoft.com/office/drawing/2014/main" id="{ECF1B89E-3D30-4C58-B337-5DA9038134C2}"/>
              </a:ext>
            </a:extLst>
          </p:cNvPr>
          <p:cNvSpPr/>
          <p:nvPr/>
        </p:nvSpPr>
        <p:spPr>
          <a:xfrm>
            <a:off x="1443370" y="3079525"/>
            <a:ext cx="6568263" cy="3179435"/>
          </a:xfrm>
          <a:prstGeom prst="roundRect">
            <a:avLst>
              <a:gd name="adj" fmla="val 50000"/>
            </a:avLst>
          </a:prstGeom>
          <a:solidFill>
            <a:srgbClr val="F6F4F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 name="Rectangle: Rounded Corners 5">
            <a:extLst>
              <a:ext uri="{FF2B5EF4-FFF2-40B4-BE49-F238E27FC236}">
                <a16:creationId xmlns:a16="http://schemas.microsoft.com/office/drawing/2014/main" id="{2A6FA9A4-67A3-4B0C-995F-BCF5DCCD227C}"/>
              </a:ext>
            </a:extLst>
          </p:cNvPr>
          <p:cNvSpPr/>
          <p:nvPr/>
        </p:nvSpPr>
        <p:spPr>
          <a:xfrm>
            <a:off x="1913861" y="3567223"/>
            <a:ext cx="4263657" cy="2195624"/>
          </a:xfrm>
          <a:prstGeom prst="roundRect">
            <a:avLst>
              <a:gd name="adj" fmla="val 46207"/>
            </a:avLst>
          </a:prstGeom>
          <a:solidFill>
            <a:srgbClr val="E1DFE2"/>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4" name="Oval 3">
                <a:extLst>
                  <a:ext uri="{FF2B5EF4-FFF2-40B4-BE49-F238E27FC236}">
                    <a16:creationId xmlns:a16="http://schemas.microsoft.com/office/drawing/2014/main" id="{9D3F07E4-39F9-402E-BFC8-441FC3DA0063}"/>
                  </a:ext>
                </a:extLst>
              </p:cNvPr>
              <p:cNvSpPr/>
              <p:nvPr/>
            </p:nvSpPr>
            <p:spPr>
              <a:xfrm>
                <a:off x="2259420" y="3895723"/>
                <a:ext cx="2068033" cy="1547037"/>
              </a:xfrm>
              <a:prstGeom prst="ellips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tx1"/>
                    </a:solidFill>
                  </a:rPr>
                  <a:t>Dense </a:t>
                </a:r>
                <a14:m>
                  <m:oMath xmlns:m="http://schemas.openxmlformats.org/officeDocument/2006/math">
                    <m:r>
                      <m:rPr>
                        <m:nor/>
                      </m:rPr>
                      <a:rPr lang="en-US" altLang="zh-CN" sz="2000" b="0" i="0" smtClean="0">
                        <a:solidFill>
                          <a:schemeClr val="tx1"/>
                        </a:solidFill>
                        <a:latin typeface="Cambria Math" panose="02040503050406030204" pitchFamily="18" charset="0"/>
                      </a:rPr>
                      <m:t>P</m:t>
                    </m:r>
                  </m:oMath>
                </a14:m>
                <a:r>
                  <a:rPr lang="en-US" altLang="zh-CN" sz="2000" dirty="0">
                    <a:solidFill>
                      <a:schemeClr val="tx1"/>
                    </a:solidFill>
                  </a:rPr>
                  <a:t> properties</a:t>
                </a:r>
                <a:endParaRPr lang="zh-CN" altLang="en-US" sz="2000" dirty="0">
                  <a:solidFill>
                    <a:schemeClr val="tx1"/>
                  </a:solidFill>
                </a:endParaRPr>
              </a:p>
            </p:txBody>
          </p:sp>
        </mc:Choice>
        <mc:Fallback xmlns="">
          <p:sp>
            <p:nvSpPr>
              <p:cNvPr id="4" name="Oval 3">
                <a:extLst>
                  <a:ext uri="{FF2B5EF4-FFF2-40B4-BE49-F238E27FC236}">
                    <a16:creationId xmlns:a16="http://schemas.microsoft.com/office/drawing/2014/main" id="{9D3F07E4-39F9-402E-BFC8-441FC3DA0063}"/>
                  </a:ext>
                </a:extLst>
              </p:cNvPr>
              <p:cNvSpPr>
                <a:spLocks noRot="1" noChangeAspect="1" noMove="1" noResize="1" noEditPoints="1" noAdjustHandles="1" noChangeArrowheads="1" noChangeShapeType="1" noTextEdit="1"/>
              </p:cNvSpPr>
              <p:nvPr/>
            </p:nvSpPr>
            <p:spPr>
              <a:xfrm>
                <a:off x="2259420" y="3895723"/>
                <a:ext cx="2068033" cy="1547037"/>
              </a:xfrm>
              <a:prstGeom prst="ellipse">
                <a:avLst/>
              </a:prstGeom>
              <a:blipFill>
                <a:blip r:embed="rId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1C881486-62B9-4654-B9B5-C9DABD1C6B7B}"/>
                  </a:ext>
                </a:extLst>
              </p:cNvPr>
              <p:cNvSpPr txBox="1"/>
              <p:nvPr/>
            </p:nvSpPr>
            <p:spPr>
              <a:xfrm>
                <a:off x="6235996" y="4311092"/>
                <a:ext cx="1580264" cy="707886"/>
              </a:xfrm>
              <a:prstGeom prst="rect">
                <a:avLst/>
              </a:prstGeom>
              <a:noFill/>
            </p:spPr>
            <p:txBody>
              <a:bodyPr wrap="square" rtlCol="0">
                <a:spAutoFit/>
              </a:bodyPr>
              <a:lstStyle/>
              <a:p>
                <a:pPr algn="ctr"/>
                <a:r>
                  <a:rPr lang="en-US" altLang="zh-CN" sz="2000" dirty="0"/>
                  <a:t>Dense </a:t>
                </a:r>
                <a14:m>
                  <m:oMath xmlns:m="http://schemas.openxmlformats.org/officeDocument/2006/math">
                    <m:r>
                      <m:rPr>
                        <m:nor/>
                      </m:rPr>
                      <a:rPr lang="en-US" altLang="zh-CN" sz="2000" b="0" i="0" smtClean="0">
                        <a:latin typeface="Cambria Math" panose="02040503050406030204" pitchFamily="18" charset="0"/>
                      </a:rPr>
                      <m:t>coNP</m:t>
                    </m:r>
                    <m:r>
                      <a:rPr lang="en-US" altLang="zh-CN" sz="2000" b="0" i="1" smtClean="0">
                        <a:latin typeface="Cambria Math" panose="02040503050406030204" pitchFamily="18" charset="0"/>
                      </a:rPr>
                      <m:t> </m:t>
                    </m:r>
                  </m:oMath>
                </a14:m>
                <a:r>
                  <a:rPr lang="en-US" altLang="zh-CN" sz="2000" dirty="0"/>
                  <a:t> properties</a:t>
                </a:r>
                <a:endParaRPr lang="zh-CN" altLang="en-US" sz="2000" dirty="0"/>
              </a:p>
            </p:txBody>
          </p:sp>
        </mc:Choice>
        <mc:Fallback xmlns="">
          <p:sp>
            <p:nvSpPr>
              <p:cNvPr id="13" name="TextBox 12">
                <a:extLst>
                  <a:ext uri="{FF2B5EF4-FFF2-40B4-BE49-F238E27FC236}">
                    <a16:creationId xmlns:a16="http://schemas.microsoft.com/office/drawing/2014/main" id="{1C881486-62B9-4654-B9B5-C9DABD1C6B7B}"/>
                  </a:ext>
                </a:extLst>
              </p:cNvPr>
              <p:cNvSpPr txBox="1">
                <a:spLocks noRot="1" noChangeAspect="1" noMove="1" noResize="1" noEditPoints="1" noAdjustHandles="1" noChangeArrowheads="1" noChangeShapeType="1" noTextEdit="1"/>
              </p:cNvSpPr>
              <p:nvPr/>
            </p:nvSpPr>
            <p:spPr>
              <a:xfrm>
                <a:off x="6235996" y="4311092"/>
                <a:ext cx="1580264" cy="707886"/>
              </a:xfrm>
              <a:prstGeom prst="rect">
                <a:avLst/>
              </a:prstGeom>
              <a:blipFill>
                <a:blip r:embed="rId4"/>
                <a:stretch>
                  <a:fillRect l="-2703" t="-4310" b="-14655"/>
                </a:stretch>
              </a:blipFill>
            </p:spPr>
            <p:txBody>
              <a:bodyPr/>
              <a:lstStyle/>
              <a:p>
                <a:r>
                  <a:rPr lang="zh-CN" altLang="en-US">
                    <a:noFill/>
                  </a:rPr>
                  <a:t> </a:t>
                </a:r>
              </a:p>
            </p:txBody>
          </p:sp>
        </mc:Fallback>
      </mc:AlternateContent>
      <p:sp>
        <p:nvSpPr>
          <p:cNvPr id="14" name="TextBox 13">
            <a:extLst>
              <a:ext uri="{FF2B5EF4-FFF2-40B4-BE49-F238E27FC236}">
                <a16:creationId xmlns:a16="http://schemas.microsoft.com/office/drawing/2014/main" id="{2302D792-84F2-489D-81D3-6978C2AC05DF}"/>
              </a:ext>
            </a:extLst>
          </p:cNvPr>
          <p:cNvSpPr txBox="1"/>
          <p:nvPr/>
        </p:nvSpPr>
        <p:spPr>
          <a:xfrm>
            <a:off x="4327452" y="4341869"/>
            <a:ext cx="1850065" cy="1138773"/>
          </a:xfrm>
          <a:prstGeom prst="rect">
            <a:avLst/>
          </a:prstGeom>
          <a:noFill/>
        </p:spPr>
        <p:txBody>
          <a:bodyPr wrap="square" rtlCol="0">
            <a:spAutoFit/>
          </a:bodyPr>
          <a:lstStyle/>
          <a:p>
            <a:pPr algn="ctr"/>
            <a:r>
              <a:rPr lang="en-US" altLang="zh-CN" dirty="0"/>
              <a:t>Range-avoidance-</a:t>
            </a:r>
            <a:r>
              <a:rPr lang="zh-CN" altLang="en-US" dirty="0"/>
              <a:t> </a:t>
            </a:r>
            <a:r>
              <a:rPr lang="en-US" altLang="zh-CN" dirty="0"/>
              <a:t>type properties</a:t>
            </a:r>
          </a:p>
          <a:p>
            <a:pPr lvl="0" algn="ctr"/>
            <a:r>
              <a:rPr lang="en-US" altLang="zh-CN" sz="1400" dirty="0">
                <a:solidFill>
                  <a:srgbClr val="000000"/>
                </a:solidFill>
              </a:rPr>
              <a:t>[KKMP21,Korten22,…]</a:t>
            </a:r>
            <a:endParaRPr lang="en-US" altLang="zh-CN" dirty="0">
              <a:solidFill>
                <a:srgbClr val="000000"/>
              </a:solidFill>
            </a:endParaRPr>
          </a:p>
          <a:p>
            <a:pPr algn="ctr"/>
            <a:endParaRPr lang="en-US" altLang="zh-CN" dirty="0"/>
          </a:p>
        </p:txBody>
      </p:sp>
      <p:sp>
        <p:nvSpPr>
          <p:cNvPr id="15" name="TextBox 14">
            <a:extLst>
              <a:ext uri="{FF2B5EF4-FFF2-40B4-BE49-F238E27FC236}">
                <a16:creationId xmlns:a16="http://schemas.microsoft.com/office/drawing/2014/main" id="{CF304920-A108-4192-803F-145E0DE05E21}"/>
              </a:ext>
            </a:extLst>
          </p:cNvPr>
          <p:cNvSpPr txBox="1"/>
          <p:nvPr/>
        </p:nvSpPr>
        <p:spPr>
          <a:xfrm>
            <a:off x="3976579" y="3646769"/>
            <a:ext cx="1392866" cy="307777"/>
          </a:xfrm>
          <a:prstGeom prst="rect">
            <a:avLst/>
          </a:prstGeom>
          <a:noFill/>
        </p:spPr>
        <p:txBody>
          <a:bodyPr wrap="square" rtlCol="0">
            <a:spAutoFit/>
          </a:bodyPr>
          <a:lstStyle/>
          <a:p>
            <a:r>
              <a:rPr lang="en-US" altLang="zh-CN" sz="1400" dirty="0">
                <a:solidFill>
                  <a:srgbClr val="660874"/>
                </a:solidFill>
              </a:rPr>
              <a:t>Hard truth table</a:t>
            </a:r>
            <a:endParaRPr lang="zh-CN" altLang="en-US" sz="1400" dirty="0">
              <a:solidFill>
                <a:srgbClr val="660874"/>
              </a:solidFill>
            </a:endParaRPr>
          </a:p>
        </p:txBody>
      </p:sp>
      <p:sp>
        <p:nvSpPr>
          <p:cNvPr id="16" name="TextBox 15">
            <a:extLst>
              <a:ext uri="{FF2B5EF4-FFF2-40B4-BE49-F238E27FC236}">
                <a16:creationId xmlns:a16="http://schemas.microsoft.com/office/drawing/2014/main" id="{AFBACE85-F87B-4866-A0E0-A56E439EFCF2}"/>
              </a:ext>
            </a:extLst>
          </p:cNvPr>
          <p:cNvSpPr txBox="1"/>
          <p:nvPr/>
        </p:nvSpPr>
        <p:spPr>
          <a:xfrm>
            <a:off x="4332767" y="3887309"/>
            <a:ext cx="1392866" cy="307777"/>
          </a:xfrm>
          <a:prstGeom prst="rect">
            <a:avLst/>
          </a:prstGeom>
          <a:noFill/>
        </p:spPr>
        <p:txBody>
          <a:bodyPr wrap="square" rtlCol="0">
            <a:spAutoFit/>
          </a:bodyPr>
          <a:lstStyle/>
          <a:p>
            <a:r>
              <a:rPr lang="en-US" altLang="zh-CN" sz="1400" dirty="0">
                <a:solidFill>
                  <a:srgbClr val="660874"/>
                </a:solidFill>
              </a:rPr>
              <a:t>Rigid matrix</a:t>
            </a:r>
            <a:endParaRPr lang="zh-CN" altLang="en-US" sz="1400" dirty="0">
              <a:solidFill>
                <a:srgbClr val="660874"/>
              </a:solidFill>
            </a:endParaRPr>
          </a:p>
        </p:txBody>
      </p:sp>
      <p:sp>
        <p:nvSpPr>
          <p:cNvPr id="17" name="TextBox 16">
            <a:extLst>
              <a:ext uri="{FF2B5EF4-FFF2-40B4-BE49-F238E27FC236}">
                <a16:creationId xmlns:a16="http://schemas.microsoft.com/office/drawing/2014/main" id="{33460EDB-F7E5-425F-A8C6-E089A34C8401}"/>
              </a:ext>
            </a:extLst>
          </p:cNvPr>
          <p:cNvSpPr txBox="1"/>
          <p:nvPr/>
        </p:nvSpPr>
        <p:spPr>
          <a:xfrm>
            <a:off x="2652823" y="3973592"/>
            <a:ext cx="1392866" cy="307777"/>
          </a:xfrm>
          <a:prstGeom prst="rect">
            <a:avLst/>
          </a:prstGeom>
          <a:noFill/>
        </p:spPr>
        <p:txBody>
          <a:bodyPr wrap="square" rtlCol="0">
            <a:spAutoFit/>
          </a:bodyPr>
          <a:lstStyle/>
          <a:p>
            <a:r>
              <a:rPr lang="en-US" altLang="zh-CN" sz="1400" dirty="0">
                <a:solidFill>
                  <a:srgbClr val="660874"/>
                </a:solidFill>
              </a:rPr>
              <a:t>Prime numbers</a:t>
            </a:r>
            <a:endParaRPr lang="zh-CN" altLang="en-US" sz="1400" dirty="0">
              <a:solidFill>
                <a:srgbClr val="660874"/>
              </a:solidFill>
            </a:endParaRPr>
          </a:p>
        </p:txBody>
      </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D6462DA0-2EA8-449F-BCE6-E2B9970931AC}"/>
                  </a:ext>
                </a:extLst>
              </p:cNvPr>
              <p:cNvSpPr txBox="1"/>
              <p:nvPr/>
            </p:nvSpPr>
            <p:spPr>
              <a:xfrm>
                <a:off x="1291855" y="2266234"/>
                <a:ext cx="6524405" cy="646331"/>
              </a:xfrm>
              <a:prstGeom prst="rect">
                <a:avLst/>
              </a:prstGeom>
              <a:noFill/>
            </p:spPr>
            <p:txBody>
              <a:bodyPr wrap="square" rtlCol="0">
                <a:spAutoFit/>
              </a:bodyPr>
              <a:lstStyle/>
              <a:p>
                <a:pPr marL="285750" indent="-285750">
                  <a:buFont typeface="Arial" panose="020B0604020202020204" pitchFamily="34" charset="0"/>
                  <a:buChar char="•"/>
                </a:pPr>
                <a:r>
                  <a:rPr lang="en-US" altLang="zh-CN" dirty="0">
                    <a:solidFill>
                      <a:srgbClr val="660874"/>
                    </a:solidFill>
                  </a:rPr>
                  <a:t>[KKMP21] [</a:t>
                </a:r>
                <a:r>
                  <a:rPr lang="en-US" altLang="zh-CN" dirty="0" err="1">
                    <a:solidFill>
                      <a:srgbClr val="660874"/>
                    </a:solidFill>
                  </a:rPr>
                  <a:t>Korten</a:t>
                </a:r>
                <a:r>
                  <a:rPr lang="en-US" altLang="zh-CN" dirty="0">
                    <a:solidFill>
                      <a:srgbClr val="660874"/>
                    </a:solidFill>
                  </a:rPr>
                  <a:t> 22] [RSW22] [CHR24] [Li24]</a:t>
                </a:r>
                <a:endParaRPr lang="en-US" altLang="zh-CN" dirty="0"/>
              </a:p>
              <a:p>
                <a:r>
                  <a:rPr lang="en-US" altLang="zh-CN" dirty="0"/>
                  <a:t>	Construction for dense range-avoidance-type property in </a:t>
                </a:r>
                <a14:m>
                  <m:oMath xmlns:m="http://schemas.openxmlformats.org/officeDocument/2006/math">
                    <m:sSub>
                      <m:sSubPr>
                        <m:ctrlPr>
                          <a:rPr lang="en-US" altLang="zh-CN" b="0" i="1" smtClean="0">
                            <a:solidFill>
                              <a:schemeClr val="tx1"/>
                            </a:solidFill>
                            <a:latin typeface="Cambria Math" panose="02040503050406030204" pitchFamily="18" charset="0"/>
                          </a:rPr>
                        </m:ctrlPr>
                      </m:sSubPr>
                      <m:e>
                        <m:r>
                          <m:rPr>
                            <m:nor/>
                          </m:rPr>
                          <a:rPr lang="en-US" altLang="zh-CN" b="0" i="0" smtClean="0">
                            <a:solidFill>
                              <a:schemeClr val="tx1"/>
                            </a:solidFill>
                            <a:latin typeface="Cambria Math" panose="02040503050406030204" pitchFamily="18" charset="0"/>
                          </a:rPr>
                          <m:t>S</m:t>
                        </m:r>
                      </m:e>
                      <m:sub>
                        <m:r>
                          <a:rPr lang="en-US" altLang="zh-CN" b="0" i="1" smtClean="0">
                            <a:solidFill>
                              <a:schemeClr val="tx1"/>
                            </a:solidFill>
                            <a:latin typeface="Cambria Math" panose="02040503050406030204" pitchFamily="18" charset="0"/>
                          </a:rPr>
                          <m:t>2</m:t>
                        </m:r>
                      </m:sub>
                    </m:sSub>
                    <m:r>
                      <m:rPr>
                        <m:nor/>
                      </m:rPr>
                      <a:rPr lang="en-US" altLang="zh-CN" b="0" i="0" smtClean="0">
                        <a:solidFill>
                          <a:schemeClr val="tx1"/>
                        </a:solidFill>
                        <a:latin typeface="Cambria Math" panose="02040503050406030204" pitchFamily="18" charset="0"/>
                      </a:rPr>
                      <m:t>P</m:t>
                    </m:r>
                  </m:oMath>
                </a14:m>
                <a:endParaRPr lang="zh-CN" altLang="en-US" dirty="0"/>
              </a:p>
            </p:txBody>
          </p:sp>
        </mc:Choice>
        <mc:Fallback xmlns="">
          <p:sp>
            <p:nvSpPr>
              <p:cNvPr id="21" name="TextBox 20">
                <a:extLst>
                  <a:ext uri="{FF2B5EF4-FFF2-40B4-BE49-F238E27FC236}">
                    <a16:creationId xmlns:a16="http://schemas.microsoft.com/office/drawing/2014/main" id="{D6462DA0-2EA8-449F-BCE6-E2B9970931AC}"/>
                  </a:ext>
                </a:extLst>
              </p:cNvPr>
              <p:cNvSpPr txBox="1">
                <a:spLocks noRot="1" noChangeAspect="1" noMove="1" noResize="1" noEditPoints="1" noAdjustHandles="1" noChangeArrowheads="1" noChangeShapeType="1" noTextEdit="1"/>
              </p:cNvSpPr>
              <p:nvPr/>
            </p:nvSpPr>
            <p:spPr>
              <a:xfrm>
                <a:off x="1291855" y="2266234"/>
                <a:ext cx="6524405" cy="646331"/>
              </a:xfrm>
              <a:prstGeom prst="rect">
                <a:avLst/>
              </a:prstGeom>
              <a:blipFill>
                <a:blip r:embed="rId5"/>
                <a:stretch>
                  <a:fillRect l="-654" t="-5660" b="-1415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 name="Speech Bubble: Rectangle with Corners Rounded 6">
                <a:extLst>
                  <a:ext uri="{FF2B5EF4-FFF2-40B4-BE49-F238E27FC236}">
                    <a16:creationId xmlns:a16="http://schemas.microsoft.com/office/drawing/2014/main" id="{4BC762C7-B690-4155-8E34-6265A06A0F2E}"/>
                  </a:ext>
                </a:extLst>
              </p:cNvPr>
              <p:cNvSpPr/>
              <p:nvPr/>
            </p:nvSpPr>
            <p:spPr>
              <a:xfrm>
                <a:off x="5172740" y="5893096"/>
                <a:ext cx="2339162" cy="514149"/>
              </a:xfrm>
              <a:prstGeom prst="wedgeRoundRectCallout">
                <a:avLst>
                  <a:gd name="adj1" fmla="val -38290"/>
                  <a:gd name="adj2" fmla="val -134993"/>
                  <a:gd name="adj3" fmla="val 16667"/>
                </a:avLst>
              </a:prstGeom>
              <a:solidFill>
                <a:srgbClr val="E1DFE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solidFill>
                      <a:srgbClr val="660874"/>
                    </a:solidFill>
                  </a:rPr>
                  <a:t>[CHR24] [Li24] </a:t>
                </a:r>
                <a14:m>
                  <m:oMath xmlns:m="http://schemas.openxmlformats.org/officeDocument/2006/math">
                    <m:sSub>
                      <m:sSubPr>
                        <m:ctrlPr>
                          <a:rPr lang="en-US" altLang="zh-CN" b="0" i="1" smtClean="0">
                            <a:solidFill>
                              <a:schemeClr val="tx1"/>
                            </a:solidFill>
                            <a:latin typeface="Cambria Math" panose="02040503050406030204" pitchFamily="18" charset="0"/>
                          </a:rPr>
                        </m:ctrlPr>
                      </m:sSubPr>
                      <m:e>
                        <m:r>
                          <m:rPr>
                            <m:nor/>
                          </m:rPr>
                          <a:rPr lang="en-US" altLang="zh-CN" b="0" i="0" smtClean="0">
                            <a:solidFill>
                              <a:schemeClr val="tx1"/>
                            </a:solidFill>
                            <a:latin typeface="Cambria Math" panose="02040503050406030204" pitchFamily="18" charset="0"/>
                          </a:rPr>
                          <m:t>S</m:t>
                        </m:r>
                      </m:e>
                      <m:sub>
                        <m:r>
                          <a:rPr lang="en-US" altLang="zh-CN" b="0" i="1" smtClean="0">
                            <a:solidFill>
                              <a:schemeClr val="tx1"/>
                            </a:solidFill>
                            <a:latin typeface="Cambria Math" panose="02040503050406030204" pitchFamily="18" charset="0"/>
                          </a:rPr>
                          <m:t>2</m:t>
                        </m:r>
                      </m:sub>
                    </m:sSub>
                    <m:r>
                      <m:rPr>
                        <m:nor/>
                      </m:rPr>
                      <a:rPr lang="en-US" altLang="zh-CN" b="0" i="0" smtClean="0">
                        <a:solidFill>
                          <a:schemeClr val="tx1"/>
                        </a:solidFill>
                        <a:latin typeface="Cambria Math" panose="02040503050406030204" pitchFamily="18" charset="0"/>
                      </a:rPr>
                      <m:t>P</m:t>
                    </m:r>
                  </m:oMath>
                </a14:m>
                <a:endParaRPr lang="zh-CN" altLang="en-US" dirty="0">
                  <a:solidFill>
                    <a:schemeClr val="tx1"/>
                  </a:solidFill>
                </a:endParaRPr>
              </a:p>
            </p:txBody>
          </p:sp>
        </mc:Choice>
        <mc:Fallback xmlns="">
          <p:sp>
            <p:nvSpPr>
              <p:cNvPr id="7" name="Speech Bubble: Rectangle with Corners Rounded 6">
                <a:extLst>
                  <a:ext uri="{FF2B5EF4-FFF2-40B4-BE49-F238E27FC236}">
                    <a16:creationId xmlns:a16="http://schemas.microsoft.com/office/drawing/2014/main" id="{4BC762C7-B690-4155-8E34-6265A06A0F2E}"/>
                  </a:ext>
                </a:extLst>
              </p:cNvPr>
              <p:cNvSpPr>
                <a:spLocks noRot="1" noChangeAspect="1" noMove="1" noResize="1" noEditPoints="1" noAdjustHandles="1" noChangeArrowheads="1" noChangeShapeType="1" noTextEdit="1"/>
              </p:cNvSpPr>
              <p:nvPr/>
            </p:nvSpPr>
            <p:spPr>
              <a:xfrm>
                <a:off x="5172740" y="5893096"/>
                <a:ext cx="2339162" cy="514149"/>
              </a:xfrm>
              <a:prstGeom prst="wedgeRoundRectCallout">
                <a:avLst>
                  <a:gd name="adj1" fmla="val -38290"/>
                  <a:gd name="adj2" fmla="val -134993"/>
                  <a:gd name="adj3" fmla="val 16667"/>
                </a:avLst>
              </a:prstGeom>
              <a:blipFill>
                <a:blip r:embed="rId6"/>
                <a:stretch>
                  <a:fillRect/>
                </a:stretch>
              </a:blipFill>
            </p:spPr>
            <p:txBody>
              <a:bodyPr/>
              <a:lstStyle/>
              <a:p>
                <a:r>
                  <a:rPr lang="zh-CN" altLang="en-US">
                    <a:noFill/>
                  </a:rPr>
                  <a:t> </a:t>
                </a:r>
              </a:p>
            </p:txBody>
          </p:sp>
        </mc:Fallback>
      </mc:AlternateContent>
      <p:sp>
        <p:nvSpPr>
          <p:cNvPr id="8" name="Speech Bubble: Rectangle with Corners Rounded 7">
            <a:extLst>
              <a:ext uri="{FF2B5EF4-FFF2-40B4-BE49-F238E27FC236}">
                <a16:creationId xmlns:a16="http://schemas.microsoft.com/office/drawing/2014/main" id="{4F241EE6-3DF1-551E-4DD7-908E6E84F70B}"/>
              </a:ext>
            </a:extLst>
          </p:cNvPr>
          <p:cNvSpPr/>
          <p:nvPr/>
        </p:nvSpPr>
        <p:spPr>
          <a:xfrm>
            <a:off x="79746" y="5161542"/>
            <a:ext cx="2678952" cy="609718"/>
          </a:xfrm>
          <a:prstGeom prst="wedgeRoundRectCallout">
            <a:avLst>
              <a:gd name="adj1" fmla="val 63554"/>
              <a:gd name="adj2" fmla="val -50438"/>
              <a:gd name="adj3" fmla="val 16667"/>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solidFill>
                  <a:srgbClr val="660874"/>
                </a:solidFill>
              </a:rPr>
              <a:t>[CLORS23]</a:t>
            </a:r>
            <a:r>
              <a:rPr lang="en-US" altLang="zh-CN" dirty="0">
                <a:solidFill>
                  <a:srgbClr val="660874"/>
                </a:solidFill>
              </a:rPr>
              <a:t> </a:t>
            </a:r>
            <a:r>
              <a:rPr lang="en-US" altLang="zh-CN" dirty="0">
                <a:solidFill>
                  <a:schemeClr val="tx1"/>
                </a:solidFill>
              </a:rPr>
              <a:t>poly-time</a:t>
            </a:r>
          </a:p>
          <a:p>
            <a:pPr algn="ctr"/>
            <a:r>
              <a:rPr lang="en-US" altLang="zh-CN" dirty="0">
                <a:solidFill>
                  <a:schemeClr val="tx1"/>
                </a:solidFill>
              </a:rPr>
              <a:t>(</a:t>
            </a:r>
            <a:r>
              <a:rPr lang="en-US" altLang="zh-CN" dirty="0" err="1">
                <a:solidFill>
                  <a:schemeClr val="tx1"/>
                </a:solidFill>
              </a:rPr>
              <a:t>i.o.</a:t>
            </a:r>
            <a:r>
              <a:rPr lang="en-US" altLang="zh-CN" dirty="0">
                <a:solidFill>
                  <a:schemeClr val="tx1"/>
                </a:solidFill>
              </a:rPr>
              <a:t>, pseudo-deterministic)</a:t>
            </a:r>
            <a:endParaRPr lang="zh-CN" altLang="en-US" dirty="0">
              <a:solidFill>
                <a:schemeClr val="tx1"/>
              </a:solidFill>
            </a:endParaRPr>
          </a:p>
        </p:txBody>
      </p:sp>
      <p:sp>
        <p:nvSpPr>
          <p:cNvPr id="9" name="Speech Bubble: Rectangle with Corners Rounded 8">
            <a:extLst>
              <a:ext uri="{FF2B5EF4-FFF2-40B4-BE49-F238E27FC236}">
                <a16:creationId xmlns:a16="http://schemas.microsoft.com/office/drawing/2014/main" id="{D8E42B2F-5854-C704-2F76-E72C7B906915}"/>
              </a:ext>
            </a:extLst>
          </p:cNvPr>
          <p:cNvSpPr/>
          <p:nvPr/>
        </p:nvSpPr>
        <p:spPr>
          <a:xfrm>
            <a:off x="150860" y="3809546"/>
            <a:ext cx="2218217" cy="609718"/>
          </a:xfrm>
          <a:prstGeom prst="wedgeRoundRectCallout">
            <a:avLst>
              <a:gd name="adj1" fmla="val 63020"/>
              <a:gd name="adj2" fmla="val 72503"/>
              <a:gd name="adj3" fmla="val 16667"/>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solidFill>
                  <a:srgbClr val="660874"/>
                </a:solidFill>
              </a:rPr>
              <a:t>[OS17]</a:t>
            </a:r>
            <a:r>
              <a:rPr lang="en-US" altLang="zh-CN" sz="1600" dirty="0">
                <a:solidFill>
                  <a:schemeClr val="tx1"/>
                </a:solidFill>
              </a:rPr>
              <a:t> </a:t>
            </a:r>
            <a:r>
              <a:rPr lang="en-US" altLang="zh-CN" dirty="0">
                <a:solidFill>
                  <a:schemeClr val="tx1"/>
                </a:solidFill>
              </a:rPr>
              <a:t>Half EXP (</a:t>
            </a:r>
            <a:r>
              <a:rPr lang="en-US" altLang="zh-CN" dirty="0" err="1">
                <a:solidFill>
                  <a:schemeClr val="tx1"/>
                </a:solidFill>
              </a:rPr>
              <a:t>i.o.</a:t>
            </a:r>
            <a:r>
              <a:rPr lang="en-US" altLang="zh-CN" dirty="0">
                <a:solidFill>
                  <a:schemeClr val="tx1"/>
                </a:solidFill>
              </a:rPr>
              <a:t>,</a:t>
            </a:r>
          </a:p>
          <a:p>
            <a:pPr algn="ctr"/>
            <a:r>
              <a:rPr lang="en-US" altLang="zh-CN" dirty="0" err="1">
                <a:solidFill>
                  <a:schemeClr val="tx1"/>
                </a:solidFill>
              </a:rPr>
              <a:t>pseudodeterministic</a:t>
            </a:r>
            <a:r>
              <a:rPr lang="en-US" altLang="zh-CN" dirty="0">
                <a:solidFill>
                  <a:schemeClr val="tx1"/>
                </a:solidFill>
              </a:rPr>
              <a:t>)</a:t>
            </a:r>
            <a:endParaRPr lang="zh-CN" altLang="en-US" dirty="0">
              <a:solidFill>
                <a:schemeClr val="tx1"/>
              </a:solidFill>
            </a:endParaRPr>
          </a:p>
        </p:txBody>
      </p:sp>
    </p:spTree>
    <p:extLst>
      <p:ext uri="{BB962C8B-B14F-4D97-AF65-F5344CB8AC3E}">
        <p14:creationId xmlns:p14="http://schemas.microsoft.com/office/powerpoint/2010/main" val="19108465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F400E19-3C4A-43AF-9839-592D7636277D}"/>
              </a:ext>
            </a:extLst>
          </p:cNvPr>
          <p:cNvSpPr>
            <a:spLocks noGrp="1"/>
          </p:cNvSpPr>
          <p:nvPr>
            <p:ph type="title"/>
          </p:nvPr>
        </p:nvSpPr>
        <p:spPr/>
        <p:txBody>
          <a:bodyPr/>
          <a:lstStyle/>
          <a:p>
            <a:r>
              <a:rPr lang="en-US" altLang="zh-CN" dirty="0"/>
              <a:t>Explicit Constructions</a:t>
            </a:r>
            <a:endParaRPr lang="zh-CN" altLang="en-US" dirty="0"/>
          </a:p>
        </p:txBody>
      </p:sp>
      <p:sp>
        <p:nvSpPr>
          <p:cNvPr id="5" name="TextBox 4">
            <a:extLst>
              <a:ext uri="{FF2B5EF4-FFF2-40B4-BE49-F238E27FC236}">
                <a16:creationId xmlns:a16="http://schemas.microsoft.com/office/drawing/2014/main" id="{17CF6A37-842C-4375-B68E-E40C79D68481}"/>
              </a:ext>
            </a:extLst>
          </p:cNvPr>
          <p:cNvSpPr txBox="1"/>
          <p:nvPr/>
        </p:nvSpPr>
        <p:spPr>
          <a:xfrm>
            <a:off x="933006" y="1755407"/>
            <a:ext cx="6799522" cy="400110"/>
          </a:xfrm>
          <a:prstGeom prst="rect">
            <a:avLst/>
          </a:prstGeom>
          <a:noFill/>
        </p:spPr>
        <p:txBody>
          <a:bodyPr wrap="square" rtlCol="0">
            <a:spAutoFit/>
          </a:bodyPr>
          <a:lstStyle/>
          <a:p>
            <a:r>
              <a:rPr lang="en-US" altLang="zh-CN" sz="2000" b="1" dirty="0"/>
              <a:t>Classifying by complexity</a:t>
            </a:r>
            <a:endParaRPr lang="zh-CN" altLang="en-US" sz="2000" b="1" dirty="0"/>
          </a:p>
        </p:txBody>
      </p:sp>
      <p:sp>
        <p:nvSpPr>
          <p:cNvPr id="2" name="Rectangle: Rounded Corners 1">
            <a:extLst>
              <a:ext uri="{FF2B5EF4-FFF2-40B4-BE49-F238E27FC236}">
                <a16:creationId xmlns:a16="http://schemas.microsoft.com/office/drawing/2014/main" id="{ECF1B89E-3D30-4C58-B337-5DA9038134C2}"/>
              </a:ext>
            </a:extLst>
          </p:cNvPr>
          <p:cNvSpPr/>
          <p:nvPr/>
        </p:nvSpPr>
        <p:spPr>
          <a:xfrm>
            <a:off x="1443370" y="3079525"/>
            <a:ext cx="6568263" cy="3179435"/>
          </a:xfrm>
          <a:prstGeom prst="roundRect">
            <a:avLst>
              <a:gd name="adj" fmla="val 50000"/>
            </a:avLst>
          </a:prstGeom>
          <a:solidFill>
            <a:srgbClr val="F6F4F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 name="Rectangle: Rounded Corners 5">
            <a:extLst>
              <a:ext uri="{FF2B5EF4-FFF2-40B4-BE49-F238E27FC236}">
                <a16:creationId xmlns:a16="http://schemas.microsoft.com/office/drawing/2014/main" id="{2A6FA9A4-67A3-4B0C-995F-BCF5DCCD227C}"/>
              </a:ext>
            </a:extLst>
          </p:cNvPr>
          <p:cNvSpPr/>
          <p:nvPr/>
        </p:nvSpPr>
        <p:spPr>
          <a:xfrm>
            <a:off x="1913861" y="3567223"/>
            <a:ext cx="4263657" cy="2195624"/>
          </a:xfrm>
          <a:prstGeom prst="roundRect">
            <a:avLst>
              <a:gd name="adj" fmla="val 46207"/>
            </a:avLst>
          </a:prstGeom>
          <a:solidFill>
            <a:srgbClr val="E1DFE2"/>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4" name="Oval 3">
                <a:extLst>
                  <a:ext uri="{FF2B5EF4-FFF2-40B4-BE49-F238E27FC236}">
                    <a16:creationId xmlns:a16="http://schemas.microsoft.com/office/drawing/2014/main" id="{9D3F07E4-39F9-402E-BFC8-441FC3DA0063}"/>
                  </a:ext>
                </a:extLst>
              </p:cNvPr>
              <p:cNvSpPr/>
              <p:nvPr/>
            </p:nvSpPr>
            <p:spPr>
              <a:xfrm>
                <a:off x="2259420" y="3895723"/>
                <a:ext cx="2068033" cy="1547037"/>
              </a:xfrm>
              <a:prstGeom prst="ellips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tx1"/>
                    </a:solidFill>
                  </a:rPr>
                  <a:t>Dense </a:t>
                </a:r>
                <a14:m>
                  <m:oMath xmlns:m="http://schemas.openxmlformats.org/officeDocument/2006/math">
                    <m:r>
                      <m:rPr>
                        <m:nor/>
                      </m:rPr>
                      <a:rPr lang="en-US" altLang="zh-CN" sz="2000" b="0" i="0" smtClean="0">
                        <a:solidFill>
                          <a:schemeClr val="tx1"/>
                        </a:solidFill>
                        <a:latin typeface="Cambria Math" panose="02040503050406030204" pitchFamily="18" charset="0"/>
                      </a:rPr>
                      <m:t>P</m:t>
                    </m:r>
                  </m:oMath>
                </a14:m>
                <a:r>
                  <a:rPr lang="en-US" altLang="zh-CN" sz="2000" dirty="0">
                    <a:solidFill>
                      <a:schemeClr val="tx1"/>
                    </a:solidFill>
                  </a:rPr>
                  <a:t> properties</a:t>
                </a:r>
                <a:endParaRPr lang="zh-CN" altLang="en-US" sz="2000" dirty="0">
                  <a:solidFill>
                    <a:schemeClr val="tx1"/>
                  </a:solidFill>
                </a:endParaRPr>
              </a:p>
            </p:txBody>
          </p:sp>
        </mc:Choice>
        <mc:Fallback xmlns="">
          <p:sp>
            <p:nvSpPr>
              <p:cNvPr id="4" name="Oval 3">
                <a:extLst>
                  <a:ext uri="{FF2B5EF4-FFF2-40B4-BE49-F238E27FC236}">
                    <a16:creationId xmlns:a16="http://schemas.microsoft.com/office/drawing/2014/main" id="{9D3F07E4-39F9-402E-BFC8-441FC3DA0063}"/>
                  </a:ext>
                </a:extLst>
              </p:cNvPr>
              <p:cNvSpPr>
                <a:spLocks noRot="1" noChangeAspect="1" noMove="1" noResize="1" noEditPoints="1" noAdjustHandles="1" noChangeArrowheads="1" noChangeShapeType="1" noTextEdit="1"/>
              </p:cNvSpPr>
              <p:nvPr/>
            </p:nvSpPr>
            <p:spPr>
              <a:xfrm>
                <a:off x="2259420" y="3895723"/>
                <a:ext cx="2068033" cy="1547037"/>
              </a:xfrm>
              <a:prstGeom prst="ellipse">
                <a:avLst/>
              </a:prstGeom>
              <a:blipFill>
                <a:blip r:embed="rId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1C881486-62B9-4654-B9B5-C9DABD1C6B7B}"/>
                  </a:ext>
                </a:extLst>
              </p:cNvPr>
              <p:cNvSpPr txBox="1"/>
              <p:nvPr/>
            </p:nvSpPr>
            <p:spPr>
              <a:xfrm>
                <a:off x="6235996" y="4311092"/>
                <a:ext cx="1580264" cy="707886"/>
              </a:xfrm>
              <a:prstGeom prst="rect">
                <a:avLst/>
              </a:prstGeom>
              <a:noFill/>
            </p:spPr>
            <p:txBody>
              <a:bodyPr wrap="square" rtlCol="0">
                <a:spAutoFit/>
              </a:bodyPr>
              <a:lstStyle/>
              <a:p>
                <a:pPr algn="ctr"/>
                <a:r>
                  <a:rPr lang="en-US" altLang="zh-CN" sz="2000" dirty="0"/>
                  <a:t>Dense </a:t>
                </a:r>
                <a14:m>
                  <m:oMath xmlns:m="http://schemas.openxmlformats.org/officeDocument/2006/math">
                    <m:r>
                      <m:rPr>
                        <m:nor/>
                      </m:rPr>
                      <a:rPr lang="en-US" altLang="zh-CN" sz="2000" b="0" i="0" smtClean="0">
                        <a:latin typeface="Cambria Math" panose="02040503050406030204" pitchFamily="18" charset="0"/>
                      </a:rPr>
                      <m:t>coNP</m:t>
                    </m:r>
                    <m:r>
                      <a:rPr lang="en-US" altLang="zh-CN" sz="2000" b="0" i="1" smtClean="0">
                        <a:latin typeface="Cambria Math" panose="02040503050406030204" pitchFamily="18" charset="0"/>
                      </a:rPr>
                      <m:t> </m:t>
                    </m:r>
                  </m:oMath>
                </a14:m>
                <a:r>
                  <a:rPr lang="en-US" altLang="zh-CN" sz="2000" dirty="0"/>
                  <a:t> properties</a:t>
                </a:r>
                <a:endParaRPr lang="zh-CN" altLang="en-US" sz="2000" dirty="0"/>
              </a:p>
            </p:txBody>
          </p:sp>
        </mc:Choice>
        <mc:Fallback xmlns="">
          <p:sp>
            <p:nvSpPr>
              <p:cNvPr id="13" name="TextBox 12">
                <a:extLst>
                  <a:ext uri="{FF2B5EF4-FFF2-40B4-BE49-F238E27FC236}">
                    <a16:creationId xmlns:a16="http://schemas.microsoft.com/office/drawing/2014/main" id="{1C881486-62B9-4654-B9B5-C9DABD1C6B7B}"/>
                  </a:ext>
                </a:extLst>
              </p:cNvPr>
              <p:cNvSpPr txBox="1">
                <a:spLocks noRot="1" noChangeAspect="1" noMove="1" noResize="1" noEditPoints="1" noAdjustHandles="1" noChangeArrowheads="1" noChangeShapeType="1" noTextEdit="1"/>
              </p:cNvSpPr>
              <p:nvPr/>
            </p:nvSpPr>
            <p:spPr>
              <a:xfrm>
                <a:off x="6235996" y="4311092"/>
                <a:ext cx="1580264" cy="707886"/>
              </a:xfrm>
              <a:prstGeom prst="rect">
                <a:avLst/>
              </a:prstGeom>
              <a:blipFill>
                <a:blip r:embed="rId4"/>
                <a:stretch>
                  <a:fillRect l="-2703" t="-4310" b="-14655"/>
                </a:stretch>
              </a:blipFill>
            </p:spPr>
            <p:txBody>
              <a:bodyPr/>
              <a:lstStyle/>
              <a:p>
                <a:r>
                  <a:rPr lang="zh-CN" altLang="en-US">
                    <a:noFill/>
                  </a:rPr>
                  <a:t> </a:t>
                </a:r>
              </a:p>
            </p:txBody>
          </p:sp>
        </mc:Fallback>
      </mc:AlternateContent>
      <p:sp>
        <p:nvSpPr>
          <p:cNvPr id="14" name="TextBox 13">
            <a:extLst>
              <a:ext uri="{FF2B5EF4-FFF2-40B4-BE49-F238E27FC236}">
                <a16:creationId xmlns:a16="http://schemas.microsoft.com/office/drawing/2014/main" id="{2302D792-84F2-489D-81D3-6978C2AC05DF}"/>
              </a:ext>
            </a:extLst>
          </p:cNvPr>
          <p:cNvSpPr txBox="1"/>
          <p:nvPr/>
        </p:nvSpPr>
        <p:spPr>
          <a:xfrm>
            <a:off x="4327452" y="4341869"/>
            <a:ext cx="1850065" cy="1138773"/>
          </a:xfrm>
          <a:prstGeom prst="rect">
            <a:avLst/>
          </a:prstGeom>
          <a:noFill/>
        </p:spPr>
        <p:txBody>
          <a:bodyPr wrap="square" rtlCol="0">
            <a:spAutoFit/>
          </a:bodyPr>
          <a:lstStyle/>
          <a:p>
            <a:pPr algn="ctr"/>
            <a:r>
              <a:rPr lang="en-US" altLang="zh-CN" dirty="0"/>
              <a:t>Range-avoidance-</a:t>
            </a:r>
            <a:r>
              <a:rPr lang="zh-CN" altLang="en-US" dirty="0"/>
              <a:t> </a:t>
            </a:r>
            <a:r>
              <a:rPr lang="en-US" altLang="zh-CN" dirty="0"/>
              <a:t>type properties</a:t>
            </a:r>
          </a:p>
          <a:p>
            <a:pPr lvl="0" algn="ctr"/>
            <a:r>
              <a:rPr lang="en-US" altLang="zh-CN" sz="1400" dirty="0">
                <a:solidFill>
                  <a:srgbClr val="000000"/>
                </a:solidFill>
              </a:rPr>
              <a:t>[KKMP21,Korten22,…]</a:t>
            </a:r>
            <a:endParaRPr lang="en-US" altLang="zh-CN" dirty="0">
              <a:solidFill>
                <a:srgbClr val="000000"/>
              </a:solidFill>
            </a:endParaRPr>
          </a:p>
          <a:p>
            <a:pPr algn="ctr"/>
            <a:endParaRPr lang="en-US" altLang="zh-CN" dirty="0"/>
          </a:p>
        </p:txBody>
      </p:sp>
      <p:sp>
        <p:nvSpPr>
          <p:cNvPr id="15" name="TextBox 14">
            <a:extLst>
              <a:ext uri="{FF2B5EF4-FFF2-40B4-BE49-F238E27FC236}">
                <a16:creationId xmlns:a16="http://schemas.microsoft.com/office/drawing/2014/main" id="{CF304920-A108-4192-803F-145E0DE05E21}"/>
              </a:ext>
            </a:extLst>
          </p:cNvPr>
          <p:cNvSpPr txBox="1"/>
          <p:nvPr/>
        </p:nvSpPr>
        <p:spPr>
          <a:xfrm>
            <a:off x="3976579" y="3646769"/>
            <a:ext cx="1392866" cy="307777"/>
          </a:xfrm>
          <a:prstGeom prst="rect">
            <a:avLst/>
          </a:prstGeom>
          <a:noFill/>
        </p:spPr>
        <p:txBody>
          <a:bodyPr wrap="square" rtlCol="0">
            <a:spAutoFit/>
          </a:bodyPr>
          <a:lstStyle/>
          <a:p>
            <a:r>
              <a:rPr lang="en-US" altLang="zh-CN" sz="1400" dirty="0">
                <a:solidFill>
                  <a:srgbClr val="660874"/>
                </a:solidFill>
              </a:rPr>
              <a:t>Hard truth table</a:t>
            </a:r>
            <a:endParaRPr lang="zh-CN" altLang="en-US" sz="1400" dirty="0">
              <a:solidFill>
                <a:srgbClr val="660874"/>
              </a:solidFill>
            </a:endParaRPr>
          </a:p>
        </p:txBody>
      </p:sp>
      <p:sp>
        <p:nvSpPr>
          <p:cNvPr id="16" name="TextBox 15">
            <a:extLst>
              <a:ext uri="{FF2B5EF4-FFF2-40B4-BE49-F238E27FC236}">
                <a16:creationId xmlns:a16="http://schemas.microsoft.com/office/drawing/2014/main" id="{AFBACE85-F87B-4866-A0E0-A56E439EFCF2}"/>
              </a:ext>
            </a:extLst>
          </p:cNvPr>
          <p:cNvSpPr txBox="1"/>
          <p:nvPr/>
        </p:nvSpPr>
        <p:spPr>
          <a:xfrm>
            <a:off x="4332767" y="3887309"/>
            <a:ext cx="1392866" cy="307777"/>
          </a:xfrm>
          <a:prstGeom prst="rect">
            <a:avLst/>
          </a:prstGeom>
          <a:noFill/>
        </p:spPr>
        <p:txBody>
          <a:bodyPr wrap="square" rtlCol="0">
            <a:spAutoFit/>
          </a:bodyPr>
          <a:lstStyle/>
          <a:p>
            <a:r>
              <a:rPr lang="en-US" altLang="zh-CN" sz="1400" dirty="0">
                <a:solidFill>
                  <a:srgbClr val="660874"/>
                </a:solidFill>
              </a:rPr>
              <a:t>Rigid matrix</a:t>
            </a:r>
            <a:endParaRPr lang="zh-CN" altLang="en-US" sz="1400" dirty="0">
              <a:solidFill>
                <a:srgbClr val="660874"/>
              </a:solidFill>
            </a:endParaRPr>
          </a:p>
        </p:txBody>
      </p:sp>
      <p:sp>
        <p:nvSpPr>
          <p:cNvPr id="17" name="TextBox 16">
            <a:extLst>
              <a:ext uri="{FF2B5EF4-FFF2-40B4-BE49-F238E27FC236}">
                <a16:creationId xmlns:a16="http://schemas.microsoft.com/office/drawing/2014/main" id="{33460EDB-F7E5-425F-A8C6-E089A34C8401}"/>
              </a:ext>
            </a:extLst>
          </p:cNvPr>
          <p:cNvSpPr txBox="1"/>
          <p:nvPr/>
        </p:nvSpPr>
        <p:spPr>
          <a:xfrm>
            <a:off x="2652823" y="3973592"/>
            <a:ext cx="1392866" cy="307777"/>
          </a:xfrm>
          <a:prstGeom prst="rect">
            <a:avLst/>
          </a:prstGeom>
          <a:noFill/>
        </p:spPr>
        <p:txBody>
          <a:bodyPr wrap="square" rtlCol="0">
            <a:spAutoFit/>
          </a:bodyPr>
          <a:lstStyle/>
          <a:p>
            <a:r>
              <a:rPr lang="en-US" altLang="zh-CN" sz="1400" dirty="0">
                <a:solidFill>
                  <a:srgbClr val="660874"/>
                </a:solidFill>
              </a:rPr>
              <a:t>Prime numbers</a:t>
            </a:r>
            <a:endParaRPr lang="zh-CN" altLang="en-US" sz="1400" dirty="0">
              <a:solidFill>
                <a:srgbClr val="660874"/>
              </a:solidFill>
            </a:endParaRPr>
          </a:p>
        </p:txBody>
      </p:sp>
      <p:sp>
        <p:nvSpPr>
          <p:cNvPr id="21" name="TextBox 20">
            <a:extLst>
              <a:ext uri="{FF2B5EF4-FFF2-40B4-BE49-F238E27FC236}">
                <a16:creationId xmlns:a16="http://schemas.microsoft.com/office/drawing/2014/main" id="{D6462DA0-2EA8-449F-BCE6-E2B9970931AC}"/>
              </a:ext>
            </a:extLst>
          </p:cNvPr>
          <p:cNvSpPr txBox="1"/>
          <p:nvPr/>
        </p:nvSpPr>
        <p:spPr>
          <a:xfrm>
            <a:off x="1291854" y="2266234"/>
            <a:ext cx="6895215" cy="369332"/>
          </a:xfrm>
          <a:prstGeom prst="rect">
            <a:avLst/>
          </a:prstGeom>
          <a:noFill/>
        </p:spPr>
        <p:txBody>
          <a:bodyPr wrap="square" rtlCol="0">
            <a:spAutoFit/>
          </a:bodyPr>
          <a:lstStyle/>
          <a:p>
            <a:r>
              <a:rPr lang="en-US" altLang="zh-CN" b="1" dirty="0"/>
              <a:t>Open Question: </a:t>
            </a:r>
            <a:r>
              <a:rPr lang="en-US" altLang="zh-CN" dirty="0"/>
              <a:t>Construction for dense properties in larger classes</a:t>
            </a:r>
            <a:endParaRPr lang="zh-CN" altLang="en-US" dirty="0"/>
          </a:p>
        </p:txBody>
      </p:sp>
      <mc:AlternateContent xmlns:mc="http://schemas.openxmlformats.org/markup-compatibility/2006" xmlns:a14="http://schemas.microsoft.com/office/drawing/2010/main">
        <mc:Choice Requires="a14">
          <p:sp>
            <p:nvSpPr>
              <p:cNvPr id="7" name="Speech Bubble: Rectangle with Corners Rounded 6">
                <a:extLst>
                  <a:ext uri="{FF2B5EF4-FFF2-40B4-BE49-F238E27FC236}">
                    <a16:creationId xmlns:a16="http://schemas.microsoft.com/office/drawing/2014/main" id="{4BC762C7-B690-4155-8E34-6265A06A0F2E}"/>
                  </a:ext>
                </a:extLst>
              </p:cNvPr>
              <p:cNvSpPr/>
              <p:nvPr/>
            </p:nvSpPr>
            <p:spPr>
              <a:xfrm>
                <a:off x="5172740" y="5893096"/>
                <a:ext cx="2339162" cy="514149"/>
              </a:xfrm>
              <a:prstGeom prst="wedgeRoundRectCallout">
                <a:avLst>
                  <a:gd name="adj1" fmla="val -38290"/>
                  <a:gd name="adj2" fmla="val -134993"/>
                  <a:gd name="adj3" fmla="val 16667"/>
                </a:avLst>
              </a:prstGeom>
              <a:solidFill>
                <a:srgbClr val="E1DFE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solidFill>
                      <a:srgbClr val="660874"/>
                    </a:solidFill>
                  </a:rPr>
                  <a:t>[CHR24] [Li24] </a:t>
                </a:r>
                <a14:m>
                  <m:oMath xmlns:m="http://schemas.openxmlformats.org/officeDocument/2006/math">
                    <m:sSub>
                      <m:sSubPr>
                        <m:ctrlPr>
                          <a:rPr lang="en-US" altLang="zh-CN" b="0" i="1" smtClean="0">
                            <a:solidFill>
                              <a:schemeClr val="tx1"/>
                            </a:solidFill>
                            <a:latin typeface="Cambria Math" panose="02040503050406030204" pitchFamily="18" charset="0"/>
                          </a:rPr>
                        </m:ctrlPr>
                      </m:sSubPr>
                      <m:e>
                        <m:r>
                          <m:rPr>
                            <m:nor/>
                          </m:rPr>
                          <a:rPr lang="en-US" altLang="zh-CN" b="0" i="0" smtClean="0">
                            <a:solidFill>
                              <a:schemeClr val="tx1"/>
                            </a:solidFill>
                            <a:latin typeface="Cambria Math" panose="02040503050406030204" pitchFamily="18" charset="0"/>
                          </a:rPr>
                          <m:t>S</m:t>
                        </m:r>
                      </m:e>
                      <m:sub>
                        <m:r>
                          <a:rPr lang="en-US" altLang="zh-CN" b="0" i="1" smtClean="0">
                            <a:solidFill>
                              <a:schemeClr val="tx1"/>
                            </a:solidFill>
                            <a:latin typeface="Cambria Math" panose="02040503050406030204" pitchFamily="18" charset="0"/>
                          </a:rPr>
                          <m:t>2</m:t>
                        </m:r>
                      </m:sub>
                    </m:sSub>
                    <m:r>
                      <m:rPr>
                        <m:nor/>
                      </m:rPr>
                      <a:rPr lang="en-US" altLang="zh-CN" b="0" i="0" smtClean="0">
                        <a:solidFill>
                          <a:schemeClr val="tx1"/>
                        </a:solidFill>
                        <a:latin typeface="Cambria Math" panose="02040503050406030204" pitchFamily="18" charset="0"/>
                      </a:rPr>
                      <m:t>P</m:t>
                    </m:r>
                  </m:oMath>
                </a14:m>
                <a:endParaRPr lang="zh-CN" altLang="en-US" dirty="0">
                  <a:solidFill>
                    <a:schemeClr val="tx1"/>
                  </a:solidFill>
                </a:endParaRPr>
              </a:p>
            </p:txBody>
          </p:sp>
        </mc:Choice>
        <mc:Fallback xmlns="">
          <p:sp>
            <p:nvSpPr>
              <p:cNvPr id="7" name="Speech Bubble: Rectangle with Corners Rounded 6">
                <a:extLst>
                  <a:ext uri="{FF2B5EF4-FFF2-40B4-BE49-F238E27FC236}">
                    <a16:creationId xmlns:a16="http://schemas.microsoft.com/office/drawing/2014/main" id="{4BC762C7-B690-4155-8E34-6265A06A0F2E}"/>
                  </a:ext>
                </a:extLst>
              </p:cNvPr>
              <p:cNvSpPr>
                <a:spLocks noRot="1" noChangeAspect="1" noMove="1" noResize="1" noEditPoints="1" noAdjustHandles="1" noChangeArrowheads="1" noChangeShapeType="1" noTextEdit="1"/>
              </p:cNvSpPr>
              <p:nvPr/>
            </p:nvSpPr>
            <p:spPr>
              <a:xfrm>
                <a:off x="5172740" y="5893096"/>
                <a:ext cx="2339162" cy="514149"/>
              </a:xfrm>
              <a:prstGeom prst="wedgeRoundRectCallout">
                <a:avLst>
                  <a:gd name="adj1" fmla="val -38290"/>
                  <a:gd name="adj2" fmla="val -134993"/>
                  <a:gd name="adj3" fmla="val 16667"/>
                </a:avLst>
              </a:prstGeom>
              <a:blipFill>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8FBE1DCC-F3D0-458B-8D69-76B3E91F08D3}"/>
                  </a:ext>
                </a:extLst>
              </p:cNvPr>
              <p:cNvSpPr txBox="1"/>
              <p:nvPr/>
            </p:nvSpPr>
            <p:spPr>
              <a:xfrm>
                <a:off x="4263656" y="2583412"/>
                <a:ext cx="3747977" cy="369332"/>
              </a:xfrm>
              <a:prstGeom prst="rect">
                <a:avLst/>
              </a:prstGeom>
              <a:noFill/>
            </p:spPr>
            <p:txBody>
              <a:bodyPr wrap="square" rtlCol="0">
                <a:spAutoFit/>
              </a:bodyPr>
              <a:lstStyle/>
              <a:p>
                <a:r>
                  <a:rPr lang="en-US" altLang="zh-CN" dirty="0">
                    <a:solidFill>
                      <a:srgbClr val="660874"/>
                    </a:solidFill>
                  </a:rPr>
                  <a:t>e.g., dense </a:t>
                </a:r>
                <a14:m>
                  <m:oMath xmlns:m="http://schemas.openxmlformats.org/officeDocument/2006/math">
                    <m:r>
                      <m:rPr>
                        <m:nor/>
                      </m:rPr>
                      <a:rPr lang="en-US" altLang="zh-CN" sz="1800" b="0" i="0" smtClean="0">
                        <a:solidFill>
                          <a:srgbClr val="660874"/>
                        </a:solidFill>
                        <a:latin typeface="Cambria Math" panose="02040503050406030204" pitchFamily="18" charset="0"/>
                      </a:rPr>
                      <m:t>coNP</m:t>
                    </m:r>
                  </m:oMath>
                </a14:m>
                <a:r>
                  <a:rPr lang="en-US" altLang="zh-CN" sz="1800" dirty="0">
                    <a:solidFill>
                      <a:srgbClr val="660874"/>
                    </a:solidFill>
                  </a:rPr>
                  <a:t> or </a:t>
                </a:r>
                <a14:m>
                  <m:oMath xmlns:m="http://schemas.openxmlformats.org/officeDocument/2006/math">
                    <m:r>
                      <m:rPr>
                        <m:nor/>
                      </m:rPr>
                      <a:rPr lang="en-US" altLang="zh-CN">
                        <a:solidFill>
                          <a:srgbClr val="660874"/>
                        </a:solidFill>
                        <a:latin typeface="Cambria Math" panose="02040503050406030204" pitchFamily="18" charset="0"/>
                      </a:rPr>
                      <m:t>co</m:t>
                    </m:r>
                    <m:r>
                      <m:rPr>
                        <m:nor/>
                      </m:rPr>
                      <a:rPr lang="en-US" altLang="zh-CN" b="0" i="0" smtClean="0">
                        <a:solidFill>
                          <a:srgbClr val="660874"/>
                        </a:solidFill>
                        <a:latin typeface="Cambria Math" panose="02040503050406030204" pitchFamily="18" charset="0"/>
                      </a:rPr>
                      <m:t>AM</m:t>
                    </m:r>
                  </m:oMath>
                </a14:m>
                <a:r>
                  <a:rPr lang="en-US" altLang="zh-CN" sz="1800" dirty="0">
                    <a:solidFill>
                      <a:srgbClr val="660874"/>
                    </a:solidFill>
                  </a:rPr>
                  <a:t> properties</a:t>
                </a:r>
                <a:endParaRPr lang="zh-CN" altLang="en-US" dirty="0">
                  <a:solidFill>
                    <a:srgbClr val="660874"/>
                  </a:solidFill>
                </a:endParaRPr>
              </a:p>
            </p:txBody>
          </p:sp>
        </mc:Choice>
        <mc:Fallback xmlns="">
          <p:sp>
            <p:nvSpPr>
              <p:cNvPr id="9" name="TextBox 8">
                <a:extLst>
                  <a:ext uri="{FF2B5EF4-FFF2-40B4-BE49-F238E27FC236}">
                    <a16:creationId xmlns:a16="http://schemas.microsoft.com/office/drawing/2014/main" id="{8FBE1DCC-F3D0-458B-8D69-76B3E91F08D3}"/>
                  </a:ext>
                </a:extLst>
              </p:cNvPr>
              <p:cNvSpPr txBox="1">
                <a:spLocks noRot="1" noChangeAspect="1" noMove="1" noResize="1" noEditPoints="1" noAdjustHandles="1" noChangeArrowheads="1" noChangeShapeType="1" noTextEdit="1"/>
              </p:cNvSpPr>
              <p:nvPr/>
            </p:nvSpPr>
            <p:spPr>
              <a:xfrm>
                <a:off x="4263656" y="2583412"/>
                <a:ext cx="3747977" cy="369332"/>
              </a:xfrm>
              <a:prstGeom prst="rect">
                <a:avLst/>
              </a:prstGeom>
              <a:blipFill>
                <a:blip r:embed="rId6"/>
                <a:stretch>
                  <a:fillRect l="-1301" t="-10000" b="-26667"/>
                </a:stretch>
              </a:blipFill>
            </p:spPr>
            <p:txBody>
              <a:bodyPr/>
              <a:lstStyle/>
              <a:p>
                <a:r>
                  <a:rPr lang="zh-CN" altLang="en-US">
                    <a:noFill/>
                  </a:rPr>
                  <a:t> </a:t>
                </a:r>
              </a:p>
            </p:txBody>
          </p:sp>
        </mc:Fallback>
      </mc:AlternateContent>
      <p:sp>
        <p:nvSpPr>
          <p:cNvPr id="10" name="Speech Bubble: Rectangle with Corners Rounded 9">
            <a:extLst>
              <a:ext uri="{FF2B5EF4-FFF2-40B4-BE49-F238E27FC236}">
                <a16:creationId xmlns:a16="http://schemas.microsoft.com/office/drawing/2014/main" id="{F40B8FED-ADED-E354-44F2-B6E7F14796F3}"/>
              </a:ext>
            </a:extLst>
          </p:cNvPr>
          <p:cNvSpPr/>
          <p:nvPr/>
        </p:nvSpPr>
        <p:spPr>
          <a:xfrm>
            <a:off x="79746" y="5161542"/>
            <a:ext cx="2678952" cy="609718"/>
          </a:xfrm>
          <a:prstGeom prst="wedgeRoundRectCallout">
            <a:avLst>
              <a:gd name="adj1" fmla="val 63554"/>
              <a:gd name="adj2" fmla="val -50438"/>
              <a:gd name="adj3" fmla="val 16667"/>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solidFill>
                  <a:srgbClr val="660874"/>
                </a:solidFill>
              </a:rPr>
              <a:t>[CLORS23]</a:t>
            </a:r>
            <a:r>
              <a:rPr lang="en-US" altLang="zh-CN" dirty="0">
                <a:solidFill>
                  <a:srgbClr val="660874"/>
                </a:solidFill>
              </a:rPr>
              <a:t> </a:t>
            </a:r>
            <a:r>
              <a:rPr lang="en-US" altLang="zh-CN" dirty="0">
                <a:solidFill>
                  <a:schemeClr val="tx1"/>
                </a:solidFill>
              </a:rPr>
              <a:t>poly-time</a:t>
            </a:r>
          </a:p>
          <a:p>
            <a:pPr algn="ctr"/>
            <a:r>
              <a:rPr lang="en-US" altLang="zh-CN" dirty="0">
                <a:solidFill>
                  <a:schemeClr val="tx1"/>
                </a:solidFill>
              </a:rPr>
              <a:t>(</a:t>
            </a:r>
            <a:r>
              <a:rPr lang="en-US" altLang="zh-CN" dirty="0" err="1">
                <a:solidFill>
                  <a:schemeClr val="tx1"/>
                </a:solidFill>
              </a:rPr>
              <a:t>i.o.</a:t>
            </a:r>
            <a:r>
              <a:rPr lang="en-US" altLang="zh-CN" dirty="0">
                <a:solidFill>
                  <a:schemeClr val="tx1"/>
                </a:solidFill>
              </a:rPr>
              <a:t>, pseudo-deterministic)</a:t>
            </a:r>
            <a:endParaRPr lang="zh-CN" altLang="en-US" dirty="0">
              <a:solidFill>
                <a:schemeClr val="tx1"/>
              </a:solidFill>
            </a:endParaRPr>
          </a:p>
        </p:txBody>
      </p:sp>
      <p:sp>
        <p:nvSpPr>
          <p:cNvPr id="11" name="Speech Bubble: Rectangle with Corners Rounded 10">
            <a:extLst>
              <a:ext uri="{FF2B5EF4-FFF2-40B4-BE49-F238E27FC236}">
                <a16:creationId xmlns:a16="http://schemas.microsoft.com/office/drawing/2014/main" id="{D543ACC2-1D32-8221-07B9-3278BC08E04A}"/>
              </a:ext>
            </a:extLst>
          </p:cNvPr>
          <p:cNvSpPr/>
          <p:nvPr/>
        </p:nvSpPr>
        <p:spPr>
          <a:xfrm>
            <a:off x="150860" y="3809546"/>
            <a:ext cx="2218217" cy="609718"/>
          </a:xfrm>
          <a:prstGeom prst="wedgeRoundRectCallout">
            <a:avLst>
              <a:gd name="adj1" fmla="val 63020"/>
              <a:gd name="adj2" fmla="val 72503"/>
              <a:gd name="adj3" fmla="val 16667"/>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solidFill>
                  <a:srgbClr val="660874"/>
                </a:solidFill>
              </a:rPr>
              <a:t>[OS17]</a:t>
            </a:r>
            <a:r>
              <a:rPr lang="en-US" altLang="zh-CN" sz="1600" dirty="0">
                <a:solidFill>
                  <a:schemeClr val="tx1"/>
                </a:solidFill>
              </a:rPr>
              <a:t> </a:t>
            </a:r>
            <a:r>
              <a:rPr lang="en-US" altLang="zh-CN" dirty="0">
                <a:solidFill>
                  <a:schemeClr val="tx1"/>
                </a:solidFill>
              </a:rPr>
              <a:t>Half EXP (</a:t>
            </a:r>
            <a:r>
              <a:rPr lang="en-US" altLang="zh-CN" dirty="0" err="1">
                <a:solidFill>
                  <a:schemeClr val="tx1"/>
                </a:solidFill>
              </a:rPr>
              <a:t>i.o.</a:t>
            </a:r>
            <a:r>
              <a:rPr lang="en-US" altLang="zh-CN" dirty="0">
                <a:solidFill>
                  <a:schemeClr val="tx1"/>
                </a:solidFill>
              </a:rPr>
              <a:t>,</a:t>
            </a:r>
          </a:p>
          <a:p>
            <a:pPr algn="ctr"/>
            <a:r>
              <a:rPr lang="en-US" altLang="zh-CN" dirty="0" err="1">
                <a:solidFill>
                  <a:schemeClr val="tx1"/>
                </a:solidFill>
              </a:rPr>
              <a:t>pseudodeterministic</a:t>
            </a:r>
            <a:r>
              <a:rPr lang="en-US" altLang="zh-CN" dirty="0">
                <a:solidFill>
                  <a:schemeClr val="tx1"/>
                </a:solidFill>
              </a:rPr>
              <a:t>)</a:t>
            </a:r>
            <a:endParaRPr lang="zh-CN" altLang="en-US" dirty="0">
              <a:solidFill>
                <a:schemeClr val="tx1"/>
              </a:solidFill>
            </a:endParaRPr>
          </a:p>
        </p:txBody>
      </p:sp>
    </p:spTree>
    <p:extLst>
      <p:ext uri="{BB962C8B-B14F-4D97-AF65-F5344CB8AC3E}">
        <p14:creationId xmlns:p14="http://schemas.microsoft.com/office/powerpoint/2010/main" val="38994508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C1346A4-C05D-480E-BC28-8FE2583ED803}"/>
              </a:ext>
            </a:extLst>
          </p:cNvPr>
          <p:cNvSpPr>
            <a:spLocks noGrp="1"/>
          </p:cNvSpPr>
          <p:nvPr>
            <p:ph type="title"/>
          </p:nvPr>
        </p:nvSpPr>
        <p:spPr/>
        <p:txBody>
          <a:bodyPr/>
          <a:lstStyle/>
          <a:p>
            <a:r>
              <a:rPr lang="en-US" altLang="zh-CN" dirty="0"/>
              <a:t>Connecting two lines of work</a:t>
            </a:r>
            <a:endParaRPr lang="zh-CN" altLang="en-US" dirty="0"/>
          </a:p>
        </p:txBody>
      </p:sp>
      <p:sp>
        <p:nvSpPr>
          <p:cNvPr id="4" name="TextBox 3">
            <a:extLst>
              <a:ext uri="{FF2B5EF4-FFF2-40B4-BE49-F238E27FC236}">
                <a16:creationId xmlns:a16="http://schemas.microsoft.com/office/drawing/2014/main" id="{964DB66D-08FC-4317-A0E7-E3D0757D8148}"/>
              </a:ext>
            </a:extLst>
          </p:cNvPr>
          <p:cNvSpPr txBox="1"/>
          <p:nvPr/>
        </p:nvSpPr>
        <p:spPr>
          <a:xfrm>
            <a:off x="1036674" y="1914026"/>
            <a:ext cx="2823785" cy="400110"/>
          </a:xfrm>
          <a:prstGeom prst="rect">
            <a:avLst/>
          </a:prstGeom>
          <a:noFill/>
        </p:spPr>
        <p:txBody>
          <a:bodyPr wrap="square" rtlCol="0">
            <a:spAutoFit/>
          </a:bodyPr>
          <a:lstStyle/>
          <a:p>
            <a:r>
              <a:rPr lang="en-US" altLang="zh-CN" sz="2000" b="1" dirty="0"/>
              <a:t>Circuit lower bounds</a:t>
            </a:r>
            <a:endParaRPr lang="zh-CN" altLang="en-US" sz="2000" b="1" dirty="0"/>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547A0FF2-41FE-41FA-896D-EE6065DDD834}"/>
                  </a:ext>
                </a:extLst>
              </p:cNvPr>
              <p:cNvSpPr txBox="1"/>
              <p:nvPr/>
            </p:nvSpPr>
            <p:spPr>
              <a:xfrm>
                <a:off x="1393284" y="2836922"/>
                <a:ext cx="2322795" cy="400110"/>
              </a:xfrm>
              <a:prstGeom prst="rect">
                <a:avLst/>
              </a:prstGeom>
              <a:solidFill>
                <a:srgbClr val="F6F4F7"/>
              </a:solidFill>
              <a:ln>
                <a:solidFill>
                  <a:schemeClr val="accent1"/>
                </a:solid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000" b="0" i="1" smtClean="0">
                              <a:solidFill>
                                <a:schemeClr val="tx1"/>
                              </a:solidFill>
                              <a:latin typeface="Cambria Math" panose="02040503050406030204" pitchFamily="18" charset="0"/>
                            </a:rPr>
                          </m:ctrlPr>
                        </m:sSubPr>
                        <m:e>
                          <m:r>
                            <m:rPr>
                              <m:sty m:val="p"/>
                            </m:rPr>
                            <a:rPr lang="en-US" altLang="zh-CN" sz="2000" b="0" i="0" smtClean="0">
                              <a:solidFill>
                                <a:schemeClr val="tx1"/>
                              </a:solidFill>
                              <a:latin typeface="Cambria Math" panose="02040503050406030204" pitchFamily="18" charset="0"/>
                            </a:rPr>
                            <m:t>Σ</m:t>
                          </m:r>
                        </m:e>
                        <m:sub>
                          <m:r>
                            <a:rPr lang="en-US" altLang="zh-CN" sz="2000" b="0" i="1" smtClean="0">
                              <a:solidFill>
                                <a:schemeClr val="tx1"/>
                              </a:solidFill>
                              <a:latin typeface="Cambria Math" panose="02040503050406030204" pitchFamily="18" charset="0"/>
                            </a:rPr>
                            <m:t>3</m:t>
                          </m:r>
                        </m:sub>
                      </m:sSub>
                      <m:r>
                        <m:rPr>
                          <m:nor/>
                        </m:rPr>
                        <a:rPr lang="en-US" altLang="zh-CN" sz="2000" b="0" i="0" smtClean="0">
                          <a:solidFill>
                            <a:schemeClr val="tx1"/>
                          </a:solidFill>
                          <a:latin typeface="Cambria Math" panose="02040503050406030204" pitchFamily="18" charset="0"/>
                        </a:rPr>
                        <m:t>E</m:t>
                      </m:r>
                      <m:r>
                        <a:rPr lang="en-US" altLang="zh-CN" sz="2000" i="1">
                          <a:latin typeface="Cambria Math" panose="02040503050406030204" pitchFamily="18" charset="0"/>
                        </a:rPr>
                        <m:t>⊄</m:t>
                      </m:r>
                      <m:r>
                        <m:rPr>
                          <m:nor/>
                        </m:rPr>
                        <a:rPr lang="en-US" altLang="zh-CN" sz="2000" b="0" i="0" smtClean="0">
                          <a:solidFill>
                            <a:schemeClr val="tx1"/>
                          </a:solidFill>
                          <a:latin typeface="Cambria Math" panose="02040503050406030204" pitchFamily="18" charset="0"/>
                        </a:rPr>
                        <m:t>SIZE</m:t>
                      </m:r>
                      <m:r>
                        <a:rPr lang="en-US" altLang="zh-CN" sz="2000" b="0" i="1" smtClean="0">
                          <a:solidFill>
                            <a:schemeClr val="tx1"/>
                          </a:solidFill>
                          <a:latin typeface="Cambria Math" panose="02040503050406030204" pitchFamily="18" charset="0"/>
                        </a:rPr>
                        <m:t>[</m:t>
                      </m:r>
                      <m:sSup>
                        <m:sSupPr>
                          <m:ctrlPr>
                            <a:rPr lang="en-US" altLang="zh-CN" sz="2000" b="0" i="1" smtClean="0">
                              <a:solidFill>
                                <a:schemeClr val="tx1"/>
                              </a:solidFill>
                              <a:latin typeface="Cambria Math" panose="02040503050406030204" pitchFamily="18" charset="0"/>
                            </a:rPr>
                          </m:ctrlPr>
                        </m:sSupPr>
                        <m:e>
                          <m:r>
                            <a:rPr lang="en-US" altLang="zh-CN" sz="2000" b="0" i="1" smtClean="0">
                              <a:solidFill>
                                <a:schemeClr val="tx1"/>
                              </a:solidFill>
                              <a:latin typeface="Cambria Math" panose="02040503050406030204" pitchFamily="18" charset="0"/>
                            </a:rPr>
                            <m:t>2</m:t>
                          </m:r>
                        </m:e>
                        <m:sup>
                          <m:r>
                            <a:rPr lang="en-US" altLang="zh-CN" sz="2000" b="0" i="1" smtClean="0">
                              <a:solidFill>
                                <a:schemeClr val="tx1"/>
                              </a:solidFill>
                              <a:latin typeface="Cambria Math" panose="02040503050406030204" pitchFamily="18" charset="0"/>
                            </a:rPr>
                            <m:t>𝑛</m:t>
                          </m:r>
                        </m:sup>
                      </m:sSup>
                      <m:r>
                        <a:rPr lang="en-US" altLang="zh-CN" sz="2000" b="0" i="1" smtClean="0">
                          <a:solidFill>
                            <a:schemeClr val="tx1"/>
                          </a:solidFill>
                          <a:latin typeface="Cambria Math" panose="02040503050406030204" pitchFamily="18" charset="0"/>
                        </a:rPr>
                        <m:t>/</m:t>
                      </m:r>
                      <m:r>
                        <a:rPr lang="en-US" altLang="zh-CN" sz="2000" b="0" i="1" smtClean="0">
                          <a:solidFill>
                            <a:schemeClr val="tx1"/>
                          </a:solidFill>
                          <a:latin typeface="Cambria Math" panose="02040503050406030204" pitchFamily="18" charset="0"/>
                        </a:rPr>
                        <m:t>𝑛</m:t>
                      </m:r>
                      <m:r>
                        <a:rPr lang="en-US" altLang="zh-CN" sz="2000" b="0" i="1" smtClean="0">
                          <a:solidFill>
                            <a:schemeClr val="tx1"/>
                          </a:solidFill>
                          <a:latin typeface="Cambria Math" panose="02040503050406030204" pitchFamily="18" charset="0"/>
                        </a:rPr>
                        <m:t>]</m:t>
                      </m:r>
                    </m:oMath>
                  </m:oMathPara>
                </a14:m>
                <a:endParaRPr lang="en-US" altLang="zh-CN" sz="2000" dirty="0">
                  <a:solidFill>
                    <a:srgbClr val="660874"/>
                  </a:solidFill>
                </a:endParaRPr>
              </a:p>
            </p:txBody>
          </p:sp>
        </mc:Choice>
        <mc:Fallback xmlns="">
          <p:sp>
            <p:nvSpPr>
              <p:cNvPr id="6" name="TextBox 5">
                <a:extLst>
                  <a:ext uri="{FF2B5EF4-FFF2-40B4-BE49-F238E27FC236}">
                    <a16:creationId xmlns:a16="http://schemas.microsoft.com/office/drawing/2014/main" id="{547A0FF2-41FE-41FA-896D-EE6065DDD834}"/>
                  </a:ext>
                </a:extLst>
              </p:cNvPr>
              <p:cNvSpPr txBox="1">
                <a:spLocks noRot="1" noChangeAspect="1" noMove="1" noResize="1" noEditPoints="1" noAdjustHandles="1" noChangeArrowheads="1" noChangeShapeType="1" noTextEdit="1"/>
              </p:cNvSpPr>
              <p:nvPr/>
            </p:nvSpPr>
            <p:spPr>
              <a:xfrm>
                <a:off x="1393284" y="2836922"/>
                <a:ext cx="2322795" cy="400110"/>
              </a:xfrm>
              <a:prstGeom prst="rect">
                <a:avLst/>
              </a:prstGeom>
              <a:blipFill>
                <a:blip r:embed="rId3"/>
                <a:stretch>
                  <a:fillRect b="-14706"/>
                </a:stretch>
              </a:blipFill>
              <a:ln>
                <a:solidFill>
                  <a:schemeClr val="accent1"/>
                </a:solid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B500C90C-B892-4C93-96F3-2BEBA236C076}"/>
                  </a:ext>
                </a:extLst>
              </p:cNvPr>
              <p:cNvSpPr txBox="1"/>
              <p:nvPr/>
            </p:nvSpPr>
            <p:spPr>
              <a:xfrm>
                <a:off x="1393283" y="4156021"/>
                <a:ext cx="2322795" cy="369332"/>
              </a:xfrm>
              <a:prstGeom prst="rect">
                <a:avLst/>
              </a:prstGeom>
              <a:solidFill>
                <a:srgbClr val="F6F4F7"/>
              </a:solidFill>
              <a:ln>
                <a:solidFill>
                  <a:schemeClr val="accent1"/>
                </a:solid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b="0" i="1" smtClean="0">
                              <a:solidFill>
                                <a:schemeClr val="tx1"/>
                              </a:solidFill>
                              <a:latin typeface="Cambria Math" panose="02040503050406030204" pitchFamily="18" charset="0"/>
                            </a:rPr>
                          </m:ctrlPr>
                        </m:sSubPr>
                        <m:e>
                          <m:r>
                            <m:rPr>
                              <m:sty m:val="p"/>
                            </m:rPr>
                            <a:rPr lang="en-US" altLang="zh-CN" b="0" i="0" smtClean="0">
                              <a:solidFill>
                                <a:schemeClr val="tx1"/>
                              </a:solidFill>
                              <a:latin typeface="Cambria Math" panose="02040503050406030204" pitchFamily="18" charset="0"/>
                            </a:rPr>
                            <m:t>S</m:t>
                          </m:r>
                        </m:e>
                        <m:sub>
                          <m:r>
                            <a:rPr lang="en-US" altLang="zh-CN" b="0" i="0" smtClean="0">
                              <a:solidFill>
                                <a:schemeClr val="tx1"/>
                              </a:solidFill>
                              <a:latin typeface="Cambria Math" panose="02040503050406030204" pitchFamily="18" charset="0"/>
                            </a:rPr>
                            <m:t>2</m:t>
                          </m:r>
                        </m:sub>
                      </m:sSub>
                      <m:r>
                        <m:rPr>
                          <m:sty m:val="p"/>
                        </m:rPr>
                        <a:rPr lang="en-US" altLang="zh-CN" b="0" i="0" smtClean="0">
                          <a:solidFill>
                            <a:schemeClr val="tx1"/>
                          </a:solidFill>
                          <a:latin typeface="Cambria Math" panose="02040503050406030204" pitchFamily="18" charset="0"/>
                        </a:rPr>
                        <m:t>E</m:t>
                      </m:r>
                      <m:r>
                        <a:rPr lang="en-US" altLang="zh-CN" i="1">
                          <a:latin typeface="Cambria Math" panose="02040503050406030204" pitchFamily="18" charset="0"/>
                        </a:rPr>
                        <m:t>⊄</m:t>
                      </m:r>
                      <m:r>
                        <m:rPr>
                          <m:nor/>
                        </m:rPr>
                        <a:rPr lang="en-US" altLang="zh-CN" b="0" i="0" smtClean="0">
                          <a:solidFill>
                            <a:schemeClr val="tx1"/>
                          </a:solidFill>
                          <a:latin typeface="Cambria Math" panose="02040503050406030204" pitchFamily="18" charset="0"/>
                        </a:rPr>
                        <m:t>SIZE</m:t>
                      </m:r>
                      <m:r>
                        <a:rPr lang="en-US" altLang="zh-CN" b="0" i="1" smtClean="0">
                          <a:solidFill>
                            <a:schemeClr val="tx1"/>
                          </a:solidFill>
                          <a:latin typeface="Cambria Math" panose="02040503050406030204" pitchFamily="18" charset="0"/>
                        </a:rPr>
                        <m:t>[</m:t>
                      </m:r>
                      <m:sSup>
                        <m:sSupPr>
                          <m:ctrlPr>
                            <a:rPr lang="en-US" altLang="zh-CN" b="0" i="1" smtClean="0">
                              <a:solidFill>
                                <a:schemeClr val="tx1"/>
                              </a:solidFill>
                              <a:latin typeface="Cambria Math" panose="02040503050406030204" pitchFamily="18" charset="0"/>
                            </a:rPr>
                          </m:ctrlPr>
                        </m:sSupPr>
                        <m:e>
                          <m:r>
                            <a:rPr lang="en-US" altLang="zh-CN" b="0" i="1" smtClean="0">
                              <a:solidFill>
                                <a:schemeClr val="tx1"/>
                              </a:solidFill>
                              <a:latin typeface="Cambria Math" panose="02040503050406030204" pitchFamily="18" charset="0"/>
                            </a:rPr>
                            <m:t>2</m:t>
                          </m:r>
                        </m:e>
                        <m:sup>
                          <m:r>
                            <a:rPr lang="en-US" altLang="zh-CN" b="0" i="1" smtClean="0">
                              <a:solidFill>
                                <a:schemeClr val="tx1"/>
                              </a:solidFill>
                              <a:latin typeface="Cambria Math" panose="02040503050406030204" pitchFamily="18" charset="0"/>
                            </a:rPr>
                            <m:t>𝑛</m:t>
                          </m:r>
                        </m:sup>
                      </m:sSup>
                      <m:r>
                        <a:rPr lang="en-US" altLang="zh-CN" b="0" i="1" smtClean="0">
                          <a:solidFill>
                            <a:schemeClr val="tx1"/>
                          </a:solidFill>
                          <a:latin typeface="Cambria Math" panose="02040503050406030204" pitchFamily="18" charset="0"/>
                        </a:rPr>
                        <m:t>/</m:t>
                      </m:r>
                      <m:r>
                        <a:rPr lang="en-US" altLang="zh-CN" b="0" i="1" smtClean="0">
                          <a:solidFill>
                            <a:schemeClr val="tx1"/>
                          </a:solidFill>
                          <a:latin typeface="Cambria Math" panose="02040503050406030204" pitchFamily="18" charset="0"/>
                        </a:rPr>
                        <m:t>𝑛</m:t>
                      </m:r>
                      <m:r>
                        <a:rPr lang="en-US" altLang="zh-CN" b="0" i="1" smtClean="0">
                          <a:solidFill>
                            <a:schemeClr val="tx1"/>
                          </a:solidFill>
                          <a:latin typeface="Cambria Math" panose="02040503050406030204" pitchFamily="18" charset="0"/>
                        </a:rPr>
                        <m:t>]</m:t>
                      </m:r>
                    </m:oMath>
                  </m:oMathPara>
                </a14:m>
                <a:endParaRPr lang="en-US" altLang="zh-CN" dirty="0">
                  <a:solidFill>
                    <a:srgbClr val="660874"/>
                  </a:solidFill>
                </a:endParaRPr>
              </a:p>
            </p:txBody>
          </p:sp>
        </mc:Choice>
        <mc:Fallback xmlns="">
          <p:sp>
            <p:nvSpPr>
              <p:cNvPr id="8" name="TextBox 7">
                <a:extLst>
                  <a:ext uri="{FF2B5EF4-FFF2-40B4-BE49-F238E27FC236}">
                    <a16:creationId xmlns:a16="http://schemas.microsoft.com/office/drawing/2014/main" id="{B500C90C-B892-4C93-96F3-2BEBA236C076}"/>
                  </a:ext>
                </a:extLst>
              </p:cNvPr>
              <p:cNvSpPr txBox="1">
                <a:spLocks noRot="1" noChangeAspect="1" noMove="1" noResize="1" noEditPoints="1" noAdjustHandles="1" noChangeArrowheads="1" noChangeShapeType="1" noTextEdit="1"/>
              </p:cNvSpPr>
              <p:nvPr/>
            </p:nvSpPr>
            <p:spPr>
              <a:xfrm>
                <a:off x="1393283" y="4156021"/>
                <a:ext cx="2322795" cy="369332"/>
              </a:xfrm>
              <a:prstGeom prst="rect">
                <a:avLst/>
              </a:prstGeom>
              <a:blipFill>
                <a:blip r:embed="rId4"/>
                <a:stretch>
                  <a:fillRect b="-16129"/>
                </a:stretch>
              </a:blipFill>
              <a:ln>
                <a:solidFill>
                  <a:schemeClr val="accent1"/>
                </a:solidFill>
              </a:ln>
            </p:spPr>
            <p:txBody>
              <a:bodyPr/>
              <a:lstStyle/>
              <a:p>
                <a:r>
                  <a:rPr lang="zh-CN" altLang="en-US">
                    <a:noFill/>
                  </a:rPr>
                  <a:t> </a:t>
                </a:r>
              </a:p>
            </p:txBody>
          </p:sp>
        </mc:Fallback>
      </mc:AlternateContent>
      <p:sp>
        <p:nvSpPr>
          <p:cNvPr id="9" name="TextBox 8">
            <a:extLst>
              <a:ext uri="{FF2B5EF4-FFF2-40B4-BE49-F238E27FC236}">
                <a16:creationId xmlns:a16="http://schemas.microsoft.com/office/drawing/2014/main" id="{FDAFBD73-8602-4A59-B1EE-A691DB77D907}"/>
              </a:ext>
            </a:extLst>
          </p:cNvPr>
          <p:cNvSpPr txBox="1"/>
          <p:nvPr/>
        </p:nvSpPr>
        <p:spPr>
          <a:xfrm>
            <a:off x="4882115" y="1917675"/>
            <a:ext cx="2862771" cy="400110"/>
          </a:xfrm>
          <a:prstGeom prst="rect">
            <a:avLst/>
          </a:prstGeom>
          <a:noFill/>
        </p:spPr>
        <p:txBody>
          <a:bodyPr wrap="square" rtlCol="0">
            <a:spAutoFit/>
          </a:bodyPr>
          <a:lstStyle/>
          <a:p>
            <a:r>
              <a:rPr lang="en-US" altLang="zh-CN" sz="2000" b="1" dirty="0">
                <a:solidFill>
                  <a:schemeClr val="tx1">
                    <a:lumMod val="95000"/>
                    <a:lumOff val="5000"/>
                  </a:schemeClr>
                </a:solidFill>
              </a:rPr>
              <a:t>Explicit constructions</a:t>
            </a:r>
            <a:endParaRPr lang="zh-CN" altLang="en-US" sz="2000" b="1" dirty="0"/>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BB3E2AA2-FAB6-4EFA-80BC-5AD93B001C88}"/>
                  </a:ext>
                </a:extLst>
              </p:cNvPr>
              <p:cNvSpPr txBox="1"/>
              <p:nvPr/>
            </p:nvSpPr>
            <p:spPr>
              <a:xfrm>
                <a:off x="1215189" y="2410569"/>
                <a:ext cx="1233377" cy="369332"/>
              </a:xfrm>
              <a:prstGeom prst="rect">
                <a:avLst/>
              </a:prstGeom>
              <a:noFill/>
            </p:spPr>
            <p:txBody>
              <a:bodyPr wrap="square" rtlCol="0">
                <a:spAutoFit/>
              </a:bodyPr>
              <a:lstStyle/>
              <a:p>
                <a:pPr algn="ctr"/>
                <a:r>
                  <a:rPr lang="en-US" altLang="zh-CN" b="0" dirty="0">
                    <a:solidFill>
                      <a:srgbClr val="660874"/>
                    </a:solidFill>
                  </a:rPr>
                  <a:t>(</a:t>
                </a:r>
                <a14:m>
                  <m:oMath xmlns:m="http://schemas.openxmlformats.org/officeDocument/2006/math">
                    <m:sSub>
                      <m:sSubPr>
                        <m:ctrlPr>
                          <a:rPr lang="en-US" altLang="zh-CN" b="0" i="1" smtClean="0">
                            <a:solidFill>
                              <a:srgbClr val="660874"/>
                            </a:solidFill>
                            <a:latin typeface="Cambria Math" panose="02040503050406030204" pitchFamily="18" charset="0"/>
                          </a:rPr>
                        </m:ctrlPr>
                      </m:sSubPr>
                      <m:e>
                        <m:r>
                          <m:rPr>
                            <m:sty m:val="p"/>
                          </m:rPr>
                          <a:rPr lang="en-US" altLang="zh-CN" b="0" i="0" smtClean="0">
                            <a:solidFill>
                              <a:srgbClr val="660874"/>
                            </a:solidFill>
                            <a:latin typeface="Cambria Math" panose="02040503050406030204" pitchFamily="18" charset="0"/>
                          </a:rPr>
                          <m:t>Σ</m:t>
                        </m:r>
                      </m:e>
                      <m:sub>
                        <m:r>
                          <a:rPr lang="en-US" altLang="zh-CN" b="0" i="1" smtClean="0">
                            <a:solidFill>
                              <a:srgbClr val="660874"/>
                            </a:solidFill>
                            <a:latin typeface="Cambria Math" panose="02040503050406030204" pitchFamily="18" charset="0"/>
                          </a:rPr>
                          <m:t>3</m:t>
                        </m:r>
                      </m:sub>
                    </m:sSub>
                  </m:oMath>
                </a14:m>
                <a:r>
                  <a:rPr lang="en-US" altLang="zh-CN" dirty="0">
                    <a:solidFill>
                      <a:srgbClr val="660874"/>
                    </a:solidFill>
                  </a:rPr>
                  <a:t>-type)</a:t>
                </a:r>
                <a:endParaRPr lang="zh-CN" altLang="en-US" dirty="0">
                  <a:solidFill>
                    <a:srgbClr val="660874"/>
                  </a:solidFill>
                </a:endParaRPr>
              </a:p>
            </p:txBody>
          </p:sp>
        </mc:Choice>
        <mc:Fallback xmlns="">
          <p:sp>
            <p:nvSpPr>
              <p:cNvPr id="12" name="TextBox 11">
                <a:extLst>
                  <a:ext uri="{FF2B5EF4-FFF2-40B4-BE49-F238E27FC236}">
                    <a16:creationId xmlns:a16="http://schemas.microsoft.com/office/drawing/2014/main" id="{BB3E2AA2-FAB6-4EFA-80BC-5AD93B001C88}"/>
                  </a:ext>
                </a:extLst>
              </p:cNvPr>
              <p:cNvSpPr txBox="1">
                <a:spLocks noRot="1" noChangeAspect="1" noMove="1" noResize="1" noEditPoints="1" noAdjustHandles="1" noChangeArrowheads="1" noChangeShapeType="1" noTextEdit="1"/>
              </p:cNvSpPr>
              <p:nvPr/>
            </p:nvSpPr>
            <p:spPr>
              <a:xfrm>
                <a:off x="1215189" y="2410569"/>
                <a:ext cx="1233377" cy="369332"/>
              </a:xfrm>
              <a:prstGeom prst="rect">
                <a:avLst/>
              </a:prstGeom>
              <a:blipFill>
                <a:blip r:embed="rId5"/>
                <a:stretch>
                  <a:fillRect t="-8197" b="-24590"/>
                </a:stretch>
              </a:blipFill>
            </p:spPr>
            <p:txBody>
              <a:bodyPr/>
              <a:lstStyle/>
              <a:p>
                <a:r>
                  <a:rPr lang="zh-CN" altLang="en-US">
                    <a:noFill/>
                  </a:rPr>
                  <a:t> </a:t>
                </a:r>
              </a:p>
            </p:txBody>
          </p:sp>
        </mc:Fallback>
      </mc:AlternateContent>
      <p:sp>
        <p:nvSpPr>
          <p:cNvPr id="13" name="TextBox 12">
            <a:extLst>
              <a:ext uri="{FF2B5EF4-FFF2-40B4-BE49-F238E27FC236}">
                <a16:creationId xmlns:a16="http://schemas.microsoft.com/office/drawing/2014/main" id="{16A56766-10A3-4BFF-961A-417B81158B69}"/>
              </a:ext>
            </a:extLst>
          </p:cNvPr>
          <p:cNvSpPr txBox="1"/>
          <p:nvPr/>
        </p:nvSpPr>
        <p:spPr>
          <a:xfrm>
            <a:off x="2770622" y="3210459"/>
            <a:ext cx="1089837" cy="307777"/>
          </a:xfrm>
          <a:prstGeom prst="rect">
            <a:avLst/>
          </a:prstGeom>
          <a:noFill/>
        </p:spPr>
        <p:txBody>
          <a:bodyPr wrap="square" rtlCol="0">
            <a:spAutoFit/>
          </a:bodyPr>
          <a:lstStyle/>
          <a:p>
            <a:r>
              <a:rPr lang="en-US" altLang="zh-CN" sz="1400" dirty="0">
                <a:solidFill>
                  <a:srgbClr val="660874"/>
                </a:solidFill>
              </a:rPr>
              <a:t>[Kannan 82]</a:t>
            </a:r>
            <a:endParaRPr lang="zh-CN" altLang="en-US" sz="1400" dirty="0">
              <a:solidFill>
                <a:srgbClr val="660874"/>
              </a:solidFill>
            </a:endParaRP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809903B5-C62F-499B-A8E1-7F7AAB904447}"/>
                  </a:ext>
                </a:extLst>
              </p:cNvPr>
              <p:cNvSpPr txBox="1"/>
              <p:nvPr/>
            </p:nvSpPr>
            <p:spPr>
              <a:xfrm>
                <a:off x="1215189" y="3771260"/>
                <a:ext cx="1233377" cy="369332"/>
              </a:xfrm>
              <a:prstGeom prst="rect">
                <a:avLst/>
              </a:prstGeom>
              <a:noFill/>
            </p:spPr>
            <p:txBody>
              <a:bodyPr wrap="square" rtlCol="0">
                <a:spAutoFit/>
              </a:bodyPr>
              <a:lstStyle/>
              <a:p>
                <a:pPr algn="ctr"/>
                <a:r>
                  <a:rPr lang="en-US" altLang="zh-CN" b="0" dirty="0">
                    <a:solidFill>
                      <a:srgbClr val="660874"/>
                    </a:solidFill>
                  </a:rPr>
                  <a:t>(</a:t>
                </a:r>
                <a14:m>
                  <m:oMath xmlns:m="http://schemas.openxmlformats.org/officeDocument/2006/math">
                    <m:sSub>
                      <m:sSubPr>
                        <m:ctrlPr>
                          <a:rPr lang="en-US" altLang="zh-CN" b="0" i="1" smtClean="0">
                            <a:solidFill>
                              <a:srgbClr val="660874"/>
                            </a:solidFill>
                            <a:latin typeface="Cambria Math" panose="02040503050406030204" pitchFamily="18" charset="0"/>
                          </a:rPr>
                        </m:ctrlPr>
                      </m:sSubPr>
                      <m:e>
                        <m:r>
                          <m:rPr>
                            <m:sty m:val="p"/>
                          </m:rPr>
                          <a:rPr lang="en-US" altLang="zh-CN" b="0" i="0" smtClean="0">
                            <a:solidFill>
                              <a:srgbClr val="660874"/>
                            </a:solidFill>
                            <a:latin typeface="Cambria Math" panose="02040503050406030204" pitchFamily="18" charset="0"/>
                          </a:rPr>
                          <m:t>Σ</m:t>
                        </m:r>
                      </m:e>
                      <m:sub>
                        <m:r>
                          <a:rPr lang="en-US" altLang="zh-CN" b="0" i="1" smtClean="0">
                            <a:solidFill>
                              <a:srgbClr val="660874"/>
                            </a:solidFill>
                            <a:latin typeface="Cambria Math" panose="02040503050406030204" pitchFamily="18" charset="0"/>
                          </a:rPr>
                          <m:t>2</m:t>
                        </m:r>
                      </m:sub>
                    </m:sSub>
                  </m:oMath>
                </a14:m>
                <a:r>
                  <a:rPr lang="en-US" altLang="zh-CN" dirty="0">
                    <a:solidFill>
                      <a:srgbClr val="660874"/>
                    </a:solidFill>
                  </a:rPr>
                  <a:t>-type)</a:t>
                </a:r>
                <a:endParaRPr lang="zh-CN" altLang="en-US" dirty="0">
                  <a:solidFill>
                    <a:srgbClr val="660874"/>
                  </a:solidFill>
                </a:endParaRPr>
              </a:p>
            </p:txBody>
          </p:sp>
        </mc:Choice>
        <mc:Fallback xmlns="">
          <p:sp>
            <p:nvSpPr>
              <p:cNvPr id="14" name="TextBox 13">
                <a:extLst>
                  <a:ext uri="{FF2B5EF4-FFF2-40B4-BE49-F238E27FC236}">
                    <a16:creationId xmlns:a16="http://schemas.microsoft.com/office/drawing/2014/main" id="{809903B5-C62F-499B-A8E1-7F7AAB904447}"/>
                  </a:ext>
                </a:extLst>
              </p:cNvPr>
              <p:cNvSpPr txBox="1">
                <a:spLocks noRot="1" noChangeAspect="1" noMove="1" noResize="1" noEditPoints="1" noAdjustHandles="1" noChangeArrowheads="1" noChangeShapeType="1" noTextEdit="1"/>
              </p:cNvSpPr>
              <p:nvPr/>
            </p:nvSpPr>
            <p:spPr>
              <a:xfrm>
                <a:off x="1215189" y="3771260"/>
                <a:ext cx="1233377" cy="369332"/>
              </a:xfrm>
              <a:prstGeom prst="rect">
                <a:avLst/>
              </a:prstGeom>
              <a:blipFill>
                <a:blip r:embed="rId6"/>
                <a:stretch>
                  <a:fillRect t="-10000" b="-26667"/>
                </a:stretch>
              </a:blipFill>
            </p:spPr>
            <p:txBody>
              <a:bodyPr/>
              <a:lstStyle/>
              <a:p>
                <a:r>
                  <a:rPr lang="zh-CN" altLang="en-US">
                    <a:noFill/>
                  </a:rPr>
                  <a:t> </a:t>
                </a:r>
              </a:p>
            </p:txBody>
          </p:sp>
        </mc:Fallback>
      </mc:AlternateContent>
      <p:sp>
        <p:nvSpPr>
          <p:cNvPr id="16" name="TextBox 15">
            <a:extLst>
              <a:ext uri="{FF2B5EF4-FFF2-40B4-BE49-F238E27FC236}">
                <a16:creationId xmlns:a16="http://schemas.microsoft.com/office/drawing/2014/main" id="{F89ED454-7239-4376-B3DD-DDE723AE62B3}"/>
              </a:ext>
            </a:extLst>
          </p:cNvPr>
          <p:cNvSpPr txBox="1"/>
          <p:nvPr/>
        </p:nvSpPr>
        <p:spPr>
          <a:xfrm>
            <a:off x="2480884" y="4525353"/>
            <a:ext cx="1336204" cy="307777"/>
          </a:xfrm>
          <a:prstGeom prst="rect">
            <a:avLst/>
          </a:prstGeom>
          <a:noFill/>
        </p:spPr>
        <p:txBody>
          <a:bodyPr wrap="square">
            <a:spAutoFit/>
          </a:bodyPr>
          <a:lstStyle/>
          <a:p>
            <a:r>
              <a:rPr lang="en-US" altLang="zh-CN" sz="1400" dirty="0">
                <a:solidFill>
                  <a:srgbClr val="660874"/>
                </a:solidFill>
              </a:rPr>
              <a:t>[CHR24] [Li 24] </a:t>
            </a:r>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0B8CBA61-F143-4D54-89A7-20E4D80EC0D4}"/>
                  </a:ext>
                </a:extLst>
              </p:cNvPr>
              <p:cNvSpPr txBox="1"/>
              <p:nvPr/>
            </p:nvSpPr>
            <p:spPr>
              <a:xfrm>
                <a:off x="5093416" y="2836354"/>
                <a:ext cx="2440171" cy="369332"/>
              </a:xfrm>
              <a:prstGeom prst="rect">
                <a:avLst/>
              </a:prstGeom>
              <a:solidFill>
                <a:srgbClr val="F6F4F7"/>
              </a:solidFill>
              <a:ln>
                <a:solidFill>
                  <a:schemeClr val="accent1"/>
                </a:solidFill>
              </a:ln>
            </p:spPr>
            <p:txBody>
              <a:bodyPr wrap="square" rtlCol="0">
                <a:spAutoFit/>
              </a:bodyPr>
              <a:lstStyle/>
              <a:p>
                <a:pPr algn="ctr"/>
                <a:r>
                  <a:rPr lang="en-US" altLang="zh-CN" dirty="0"/>
                  <a:t>Dense </a:t>
                </a:r>
                <a14:m>
                  <m:oMath xmlns:m="http://schemas.openxmlformats.org/officeDocument/2006/math">
                    <m:r>
                      <m:rPr>
                        <m:nor/>
                      </m:rPr>
                      <a:rPr lang="en-US" altLang="zh-CN" b="0" i="0" smtClean="0">
                        <a:latin typeface="Cambria Math" panose="02040503050406030204" pitchFamily="18" charset="0"/>
                      </a:rPr>
                      <m:t>P</m:t>
                    </m:r>
                  </m:oMath>
                </a14:m>
                <a:r>
                  <a:rPr lang="en-US" altLang="zh-CN" dirty="0"/>
                  <a:t> properties</a:t>
                </a:r>
                <a:endParaRPr lang="zh-CN" altLang="en-US" dirty="0"/>
              </a:p>
            </p:txBody>
          </p:sp>
        </mc:Choice>
        <mc:Fallback xmlns="">
          <p:sp>
            <p:nvSpPr>
              <p:cNvPr id="17" name="TextBox 16">
                <a:extLst>
                  <a:ext uri="{FF2B5EF4-FFF2-40B4-BE49-F238E27FC236}">
                    <a16:creationId xmlns:a16="http://schemas.microsoft.com/office/drawing/2014/main" id="{0B8CBA61-F143-4D54-89A7-20E4D80EC0D4}"/>
                  </a:ext>
                </a:extLst>
              </p:cNvPr>
              <p:cNvSpPr txBox="1">
                <a:spLocks noRot="1" noChangeAspect="1" noMove="1" noResize="1" noEditPoints="1" noAdjustHandles="1" noChangeArrowheads="1" noChangeShapeType="1" noTextEdit="1"/>
              </p:cNvSpPr>
              <p:nvPr/>
            </p:nvSpPr>
            <p:spPr>
              <a:xfrm>
                <a:off x="5093416" y="2836354"/>
                <a:ext cx="2440171" cy="369332"/>
              </a:xfrm>
              <a:prstGeom prst="rect">
                <a:avLst/>
              </a:prstGeom>
              <a:blipFill>
                <a:blip r:embed="rId7"/>
                <a:stretch>
                  <a:fillRect t="-6349" b="-22222"/>
                </a:stretch>
              </a:blipFill>
              <a:ln>
                <a:solidFill>
                  <a:schemeClr val="accent1"/>
                </a:solidFill>
              </a:ln>
            </p:spPr>
            <p:txBody>
              <a:bodyPr/>
              <a:lstStyle/>
              <a:p>
                <a:r>
                  <a:rPr lang="zh-CN" altLang="en-US">
                    <a:noFill/>
                  </a:rPr>
                  <a:t> </a:t>
                </a:r>
              </a:p>
            </p:txBody>
          </p:sp>
        </mc:Fallback>
      </mc:AlternateContent>
      <p:sp>
        <p:nvSpPr>
          <p:cNvPr id="18" name="TextBox 17">
            <a:extLst>
              <a:ext uri="{FF2B5EF4-FFF2-40B4-BE49-F238E27FC236}">
                <a16:creationId xmlns:a16="http://schemas.microsoft.com/office/drawing/2014/main" id="{6E2F8C36-F78F-4D8E-90D8-3AA0198F6469}"/>
              </a:ext>
            </a:extLst>
          </p:cNvPr>
          <p:cNvSpPr txBox="1"/>
          <p:nvPr/>
        </p:nvSpPr>
        <p:spPr>
          <a:xfrm>
            <a:off x="5991865" y="3205118"/>
            <a:ext cx="1541722" cy="307777"/>
          </a:xfrm>
          <a:prstGeom prst="rect">
            <a:avLst/>
          </a:prstGeom>
          <a:noFill/>
        </p:spPr>
        <p:txBody>
          <a:bodyPr wrap="square" rtlCol="0">
            <a:spAutoFit/>
          </a:bodyPr>
          <a:lstStyle/>
          <a:p>
            <a:r>
              <a:rPr lang="en-US" altLang="zh-CN" sz="1400" dirty="0">
                <a:solidFill>
                  <a:srgbClr val="660874"/>
                </a:solidFill>
              </a:rPr>
              <a:t>[OS17] [CLORS23]</a:t>
            </a:r>
            <a:endParaRPr lang="zh-CN" altLang="en-US" sz="1400" dirty="0">
              <a:solidFill>
                <a:srgbClr val="660874"/>
              </a:solidFill>
            </a:endParaRPr>
          </a:p>
        </p:txBody>
      </p:sp>
      <p:sp>
        <p:nvSpPr>
          <p:cNvPr id="19" name="TextBox 18">
            <a:extLst>
              <a:ext uri="{FF2B5EF4-FFF2-40B4-BE49-F238E27FC236}">
                <a16:creationId xmlns:a16="http://schemas.microsoft.com/office/drawing/2014/main" id="{E82E7B95-B834-453A-A48A-64777E305557}"/>
              </a:ext>
            </a:extLst>
          </p:cNvPr>
          <p:cNvSpPr txBox="1"/>
          <p:nvPr/>
        </p:nvSpPr>
        <p:spPr>
          <a:xfrm>
            <a:off x="5093416" y="4079913"/>
            <a:ext cx="2440171" cy="646331"/>
          </a:xfrm>
          <a:prstGeom prst="rect">
            <a:avLst/>
          </a:prstGeom>
          <a:solidFill>
            <a:srgbClr val="F6F4F7"/>
          </a:solidFill>
          <a:ln>
            <a:solidFill>
              <a:schemeClr val="accent1"/>
            </a:solidFill>
          </a:ln>
        </p:spPr>
        <p:txBody>
          <a:bodyPr wrap="square" rtlCol="0">
            <a:spAutoFit/>
          </a:bodyPr>
          <a:lstStyle/>
          <a:p>
            <a:pPr algn="ctr"/>
            <a:r>
              <a:rPr lang="en-US" altLang="zh-CN" dirty="0"/>
              <a:t>Range-avoidance-type properties</a:t>
            </a:r>
            <a:endParaRPr lang="zh-CN" altLang="en-US" dirty="0"/>
          </a:p>
        </p:txBody>
      </p:sp>
      <p:sp>
        <p:nvSpPr>
          <p:cNvPr id="20" name="Arrow: Right 19">
            <a:extLst>
              <a:ext uri="{FF2B5EF4-FFF2-40B4-BE49-F238E27FC236}">
                <a16:creationId xmlns:a16="http://schemas.microsoft.com/office/drawing/2014/main" id="{027FF16D-E8AF-49F3-884A-0CB9D5E22345}"/>
              </a:ext>
            </a:extLst>
          </p:cNvPr>
          <p:cNvSpPr/>
          <p:nvPr/>
        </p:nvSpPr>
        <p:spPr>
          <a:xfrm rot="10800000">
            <a:off x="4040162" y="4280803"/>
            <a:ext cx="830180" cy="1582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TextBox 21">
            <a:extLst>
              <a:ext uri="{FF2B5EF4-FFF2-40B4-BE49-F238E27FC236}">
                <a16:creationId xmlns:a16="http://schemas.microsoft.com/office/drawing/2014/main" id="{2D444B19-3BF4-43A0-BEBE-6811A048027F}"/>
              </a:ext>
            </a:extLst>
          </p:cNvPr>
          <p:cNvSpPr txBox="1"/>
          <p:nvPr/>
        </p:nvSpPr>
        <p:spPr>
          <a:xfrm>
            <a:off x="5534246" y="4726244"/>
            <a:ext cx="2079085" cy="307777"/>
          </a:xfrm>
          <a:prstGeom prst="rect">
            <a:avLst/>
          </a:prstGeom>
          <a:noFill/>
        </p:spPr>
        <p:txBody>
          <a:bodyPr wrap="square">
            <a:spAutoFit/>
          </a:bodyPr>
          <a:lstStyle/>
          <a:p>
            <a:r>
              <a:rPr lang="en-US" altLang="zh-CN" sz="1400" dirty="0">
                <a:solidFill>
                  <a:srgbClr val="660874"/>
                </a:solidFill>
              </a:rPr>
              <a:t>[KKMP21] [</a:t>
            </a:r>
            <a:r>
              <a:rPr lang="en-US" altLang="zh-CN" sz="1400" dirty="0" err="1">
                <a:solidFill>
                  <a:srgbClr val="660874"/>
                </a:solidFill>
              </a:rPr>
              <a:t>Korten</a:t>
            </a:r>
            <a:r>
              <a:rPr lang="en-US" altLang="zh-CN" sz="1400" dirty="0">
                <a:solidFill>
                  <a:srgbClr val="660874"/>
                </a:solidFill>
              </a:rPr>
              <a:t> 22] …</a:t>
            </a:r>
            <a:endParaRPr lang="zh-CN" altLang="en-US" sz="1400" dirty="0"/>
          </a:p>
        </p:txBody>
      </p:sp>
      <p:sp>
        <p:nvSpPr>
          <p:cNvPr id="23" name="TextBox 22">
            <a:extLst>
              <a:ext uri="{FF2B5EF4-FFF2-40B4-BE49-F238E27FC236}">
                <a16:creationId xmlns:a16="http://schemas.microsoft.com/office/drawing/2014/main" id="{9FF018A3-DD95-4B64-818F-4A5606F952C2}"/>
              </a:ext>
            </a:extLst>
          </p:cNvPr>
          <p:cNvSpPr txBox="1"/>
          <p:nvPr/>
        </p:nvSpPr>
        <p:spPr>
          <a:xfrm>
            <a:off x="4072375" y="3940561"/>
            <a:ext cx="765755" cy="338554"/>
          </a:xfrm>
          <a:prstGeom prst="rect">
            <a:avLst/>
          </a:prstGeom>
          <a:noFill/>
        </p:spPr>
        <p:txBody>
          <a:bodyPr wrap="square" rtlCol="0">
            <a:spAutoFit/>
          </a:bodyPr>
          <a:lstStyle/>
          <a:p>
            <a:r>
              <a:rPr lang="en-US" altLang="zh-CN" sz="1600" dirty="0">
                <a:solidFill>
                  <a:srgbClr val="660874"/>
                </a:solidFill>
              </a:rPr>
              <a:t>implies</a:t>
            </a:r>
            <a:endParaRPr lang="zh-CN" altLang="en-US" sz="1600" dirty="0">
              <a:solidFill>
                <a:srgbClr val="660874"/>
              </a:solidFill>
            </a:endParaRPr>
          </a:p>
        </p:txBody>
      </p:sp>
      <p:sp>
        <p:nvSpPr>
          <p:cNvPr id="25" name="Speech Bubble: Rectangle with Corners Rounded 24">
            <a:extLst>
              <a:ext uri="{FF2B5EF4-FFF2-40B4-BE49-F238E27FC236}">
                <a16:creationId xmlns:a16="http://schemas.microsoft.com/office/drawing/2014/main" id="{96A59C28-44A1-471A-B329-5BAE730A70E5}"/>
              </a:ext>
            </a:extLst>
          </p:cNvPr>
          <p:cNvSpPr/>
          <p:nvPr/>
        </p:nvSpPr>
        <p:spPr>
          <a:xfrm>
            <a:off x="1765214" y="5153077"/>
            <a:ext cx="5768373" cy="831783"/>
          </a:xfrm>
          <a:prstGeom prst="wedgeRoundRectCallout">
            <a:avLst>
              <a:gd name="adj1" fmla="val -1868"/>
              <a:gd name="adj2" fmla="val -151613"/>
              <a:gd name="adj3" fmla="val 16667"/>
            </a:avLst>
          </a:prstGeom>
          <a:solidFill>
            <a:srgbClr val="E1DFE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dirty="0">
                <a:solidFill>
                  <a:schemeClr val="tx1"/>
                </a:solidFill>
              </a:rPr>
              <a:t>View </a:t>
            </a:r>
            <a:r>
              <a:rPr lang="en-US" altLang="zh-CN" dirty="0">
                <a:solidFill>
                  <a:srgbClr val="660874"/>
                </a:solidFill>
              </a:rPr>
              <a:t>circuit lower bound</a:t>
            </a:r>
            <a:r>
              <a:rPr lang="en-US" altLang="zh-CN" dirty="0">
                <a:solidFill>
                  <a:schemeClr val="tx1"/>
                </a:solidFill>
              </a:rPr>
              <a:t> as: </a:t>
            </a:r>
          </a:p>
          <a:p>
            <a:pPr>
              <a:lnSpc>
                <a:spcPct val="150000"/>
              </a:lnSpc>
            </a:pPr>
            <a:r>
              <a:rPr lang="en-US" altLang="zh-CN" dirty="0">
                <a:solidFill>
                  <a:schemeClr val="tx1"/>
                </a:solidFill>
              </a:rPr>
              <a:t>	Uniformly and explicitly </a:t>
            </a:r>
            <a:r>
              <a:rPr lang="en-US" altLang="zh-CN" dirty="0">
                <a:solidFill>
                  <a:srgbClr val="660874"/>
                </a:solidFill>
              </a:rPr>
              <a:t>constructing hard truth table</a:t>
            </a:r>
            <a:endParaRPr lang="zh-CN" altLang="en-US" dirty="0">
              <a:solidFill>
                <a:srgbClr val="660874"/>
              </a:solidFill>
            </a:endParaRPr>
          </a:p>
        </p:txBody>
      </p: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35ABC98A-7387-4A0E-BA00-F6BE9989A4F0}"/>
                  </a:ext>
                </a:extLst>
              </p:cNvPr>
              <p:cNvSpPr txBox="1"/>
              <p:nvPr/>
            </p:nvSpPr>
            <p:spPr>
              <a:xfrm>
                <a:off x="1215190" y="5043060"/>
                <a:ext cx="1233377" cy="369332"/>
              </a:xfrm>
              <a:prstGeom prst="rect">
                <a:avLst/>
              </a:prstGeom>
              <a:noFill/>
            </p:spPr>
            <p:txBody>
              <a:bodyPr wrap="square" rtlCol="0">
                <a:spAutoFit/>
              </a:bodyPr>
              <a:lstStyle/>
              <a:p>
                <a:pPr algn="ctr"/>
                <a:r>
                  <a:rPr lang="en-US" altLang="zh-CN" b="0" dirty="0">
                    <a:solidFill>
                      <a:srgbClr val="660874"/>
                    </a:solidFill>
                  </a:rPr>
                  <a:t>(</a:t>
                </a:r>
                <a14:m>
                  <m:oMath xmlns:m="http://schemas.openxmlformats.org/officeDocument/2006/math">
                    <m:sSub>
                      <m:sSubPr>
                        <m:ctrlPr>
                          <a:rPr lang="en-US" altLang="zh-CN" b="0" i="1" smtClean="0">
                            <a:solidFill>
                              <a:srgbClr val="660874"/>
                            </a:solidFill>
                            <a:latin typeface="Cambria Math" panose="02040503050406030204" pitchFamily="18" charset="0"/>
                          </a:rPr>
                        </m:ctrlPr>
                      </m:sSubPr>
                      <m:e>
                        <m:r>
                          <m:rPr>
                            <m:sty m:val="p"/>
                          </m:rPr>
                          <a:rPr lang="en-US" altLang="zh-CN" b="0" i="0" smtClean="0">
                            <a:solidFill>
                              <a:srgbClr val="660874"/>
                            </a:solidFill>
                            <a:latin typeface="Cambria Math" panose="02040503050406030204" pitchFamily="18" charset="0"/>
                          </a:rPr>
                          <m:t>Σ</m:t>
                        </m:r>
                      </m:e>
                      <m:sub>
                        <m:r>
                          <a:rPr lang="en-US" altLang="zh-CN" b="0" i="1" smtClean="0">
                            <a:solidFill>
                              <a:srgbClr val="660874"/>
                            </a:solidFill>
                            <a:latin typeface="Cambria Math" panose="02040503050406030204" pitchFamily="18" charset="0"/>
                          </a:rPr>
                          <m:t>1</m:t>
                        </m:r>
                      </m:sub>
                    </m:sSub>
                  </m:oMath>
                </a14:m>
                <a:r>
                  <a:rPr lang="en-US" altLang="zh-CN" dirty="0">
                    <a:solidFill>
                      <a:srgbClr val="660874"/>
                    </a:solidFill>
                  </a:rPr>
                  <a:t>-type)</a:t>
                </a:r>
                <a:endParaRPr lang="zh-CN" altLang="en-US" dirty="0">
                  <a:solidFill>
                    <a:srgbClr val="660874"/>
                  </a:solidFill>
                </a:endParaRPr>
              </a:p>
            </p:txBody>
          </p:sp>
        </mc:Choice>
        <mc:Fallback xmlns="">
          <p:sp>
            <p:nvSpPr>
              <p:cNvPr id="30" name="TextBox 29">
                <a:extLst>
                  <a:ext uri="{FF2B5EF4-FFF2-40B4-BE49-F238E27FC236}">
                    <a16:creationId xmlns:a16="http://schemas.microsoft.com/office/drawing/2014/main" id="{35ABC98A-7387-4A0E-BA00-F6BE9989A4F0}"/>
                  </a:ext>
                </a:extLst>
              </p:cNvPr>
              <p:cNvSpPr txBox="1">
                <a:spLocks noRot="1" noChangeAspect="1" noMove="1" noResize="1" noEditPoints="1" noAdjustHandles="1" noChangeArrowheads="1" noChangeShapeType="1" noTextEdit="1"/>
              </p:cNvSpPr>
              <p:nvPr/>
            </p:nvSpPr>
            <p:spPr>
              <a:xfrm>
                <a:off x="1215190" y="5043060"/>
                <a:ext cx="1233377" cy="369332"/>
              </a:xfrm>
              <a:prstGeom prst="rect">
                <a:avLst/>
              </a:prstGeom>
              <a:blipFill>
                <a:blip r:embed="rId8"/>
                <a:stretch>
                  <a:fillRect t="-8197" b="-24590"/>
                </a:stretch>
              </a:blipFill>
            </p:spPr>
            <p:txBody>
              <a:bodyPr/>
              <a:lstStyle/>
              <a:p>
                <a:r>
                  <a:rPr lang="zh-CN" altLang="en-US">
                    <a:noFill/>
                  </a:rPr>
                  <a:t> </a:t>
                </a:r>
              </a:p>
            </p:txBody>
          </p:sp>
        </mc:Fallback>
      </mc:AlternateContent>
      <p:pic>
        <p:nvPicPr>
          <p:cNvPr id="33" name="Graphic 32" descr="Question mark with solid fill">
            <a:extLst>
              <a:ext uri="{FF2B5EF4-FFF2-40B4-BE49-F238E27FC236}">
                <a16:creationId xmlns:a16="http://schemas.microsoft.com/office/drawing/2014/main" id="{473D2E47-82C0-4312-A74A-946AE51E238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424225" y="5034021"/>
            <a:ext cx="465172" cy="465172"/>
          </a:xfrm>
          <a:prstGeom prst="rect">
            <a:avLst/>
          </a:prstGeom>
        </p:spPr>
      </p:pic>
      <p:sp>
        <p:nvSpPr>
          <p:cNvPr id="34" name="TextBox 33">
            <a:extLst>
              <a:ext uri="{FF2B5EF4-FFF2-40B4-BE49-F238E27FC236}">
                <a16:creationId xmlns:a16="http://schemas.microsoft.com/office/drawing/2014/main" id="{742CA8EB-936C-4516-B5DD-B22F8004823B}"/>
              </a:ext>
            </a:extLst>
          </p:cNvPr>
          <p:cNvSpPr txBox="1"/>
          <p:nvPr/>
        </p:nvSpPr>
        <p:spPr>
          <a:xfrm>
            <a:off x="5055780" y="5044884"/>
            <a:ext cx="2079085" cy="369332"/>
          </a:xfrm>
          <a:prstGeom prst="rect">
            <a:avLst/>
          </a:prstGeom>
          <a:noFill/>
        </p:spPr>
        <p:txBody>
          <a:bodyPr wrap="square" rtlCol="0">
            <a:spAutoFit/>
          </a:bodyPr>
          <a:lstStyle/>
          <a:p>
            <a:r>
              <a:rPr lang="en-US" altLang="zh-CN" dirty="0">
                <a:solidFill>
                  <a:srgbClr val="660874"/>
                </a:solidFill>
              </a:rPr>
              <a:t>Larger class</a:t>
            </a:r>
            <a:endParaRPr lang="zh-CN" altLang="en-US" dirty="0">
              <a:solidFill>
                <a:srgbClr val="660874"/>
              </a:solidFill>
            </a:endParaRPr>
          </a:p>
        </p:txBody>
      </p:sp>
      <p:pic>
        <p:nvPicPr>
          <p:cNvPr id="35" name="Graphic 34" descr="Question mark with solid fill">
            <a:extLst>
              <a:ext uri="{FF2B5EF4-FFF2-40B4-BE49-F238E27FC236}">
                <a16:creationId xmlns:a16="http://schemas.microsoft.com/office/drawing/2014/main" id="{EF4143ED-42DB-4162-A02E-83B39D3F87E3}"/>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297554" y="5031096"/>
            <a:ext cx="465172" cy="465172"/>
          </a:xfrm>
          <a:prstGeom prst="rect">
            <a:avLst/>
          </a:prstGeom>
        </p:spPr>
      </p:pic>
    </p:spTree>
    <p:extLst>
      <p:ext uri="{BB962C8B-B14F-4D97-AF65-F5344CB8AC3E}">
        <p14:creationId xmlns:p14="http://schemas.microsoft.com/office/powerpoint/2010/main" val="217042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25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250"/>
                                        <p:tgtEl>
                                          <p:spTgt spid="25"/>
                                        </p:tgtEl>
                                      </p:cBhvr>
                                    </p:animEffect>
                                    <p:set>
                                      <p:cBhvr>
                                        <p:cTn id="12" dur="1" fill="hold">
                                          <p:stCondLst>
                                            <p:cond delay="249"/>
                                          </p:stCondLst>
                                        </p:cTn>
                                        <p:tgtEl>
                                          <p:spTgt spid="2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fade">
                                      <p:cBhvr>
                                        <p:cTn id="17" dur="250"/>
                                        <p:tgtEl>
                                          <p:spTgt spid="30"/>
                                        </p:tgtEl>
                                      </p:cBhvr>
                                    </p:animEffect>
                                  </p:childTnLst>
                                </p:cTn>
                              </p:par>
                              <p:par>
                                <p:cTn id="18" presetID="10" presetClass="entr" presetSubtype="0" fill="hold" nodeType="withEffect">
                                  <p:stCondLst>
                                    <p:cond delay="0"/>
                                  </p:stCondLst>
                                  <p:childTnLst>
                                    <p:set>
                                      <p:cBhvr>
                                        <p:cTn id="19" dur="1" fill="hold">
                                          <p:stCondLst>
                                            <p:cond delay="0"/>
                                          </p:stCondLst>
                                        </p:cTn>
                                        <p:tgtEl>
                                          <p:spTgt spid="33"/>
                                        </p:tgtEl>
                                        <p:attrNameLst>
                                          <p:attrName>style.visibility</p:attrName>
                                        </p:attrNameLst>
                                      </p:cBhvr>
                                      <p:to>
                                        <p:strVal val="visible"/>
                                      </p:to>
                                    </p:set>
                                    <p:animEffect transition="in" filter="fade">
                                      <p:cBhvr>
                                        <p:cTn id="20" dur="250"/>
                                        <p:tgtEl>
                                          <p:spTgt spid="33"/>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250"/>
                                        <p:tgtEl>
                                          <p:spTgt spid="34"/>
                                        </p:tgtEl>
                                      </p:cBhvr>
                                    </p:animEffect>
                                  </p:childTnLst>
                                </p:cTn>
                              </p:par>
                              <p:par>
                                <p:cTn id="24" presetID="10" presetClass="entr" presetSubtype="0" fill="hold" nodeType="with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25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5" grpId="1" animBg="1"/>
      <p:bldP spid="30" grpId="0"/>
      <p:bldP spid="3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C1346A4-C05D-480E-BC28-8FE2583ED803}"/>
              </a:ext>
            </a:extLst>
          </p:cNvPr>
          <p:cNvSpPr>
            <a:spLocks noGrp="1"/>
          </p:cNvSpPr>
          <p:nvPr>
            <p:ph type="title"/>
          </p:nvPr>
        </p:nvSpPr>
        <p:spPr/>
        <p:txBody>
          <a:bodyPr/>
          <a:lstStyle/>
          <a:p>
            <a:r>
              <a:rPr lang="en-US" altLang="zh-CN" dirty="0"/>
              <a:t>Our Results</a:t>
            </a:r>
            <a:endParaRPr lang="zh-CN" altLang="en-US" dirty="0"/>
          </a:p>
        </p:txBody>
      </p:sp>
      <p:sp>
        <p:nvSpPr>
          <p:cNvPr id="4" name="TextBox 3">
            <a:extLst>
              <a:ext uri="{FF2B5EF4-FFF2-40B4-BE49-F238E27FC236}">
                <a16:creationId xmlns:a16="http://schemas.microsoft.com/office/drawing/2014/main" id="{964DB66D-08FC-4317-A0E7-E3D0757D8148}"/>
              </a:ext>
            </a:extLst>
          </p:cNvPr>
          <p:cNvSpPr txBox="1"/>
          <p:nvPr/>
        </p:nvSpPr>
        <p:spPr>
          <a:xfrm>
            <a:off x="1036674" y="1914026"/>
            <a:ext cx="2823785" cy="400110"/>
          </a:xfrm>
          <a:prstGeom prst="rect">
            <a:avLst/>
          </a:prstGeom>
          <a:noFill/>
        </p:spPr>
        <p:txBody>
          <a:bodyPr wrap="square" rtlCol="0">
            <a:spAutoFit/>
          </a:bodyPr>
          <a:lstStyle/>
          <a:p>
            <a:r>
              <a:rPr lang="en-US" altLang="zh-CN" sz="2000" b="1" dirty="0"/>
              <a:t>Circuit lower bounds</a:t>
            </a:r>
            <a:endParaRPr lang="zh-CN" altLang="en-US" sz="2000" b="1" dirty="0"/>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547A0FF2-41FE-41FA-896D-EE6065DDD834}"/>
                  </a:ext>
                </a:extLst>
              </p:cNvPr>
              <p:cNvSpPr txBox="1"/>
              <p:nvPr/>
            </p:nvSpPr>
            <p:spPr>
              <a:xfrm>
                <a:off x="1393284" y="2836922"/>
                <a:ext cx="2322795" cy="400110"/>
              </a:xfrm>
              <a:prstGeom prst="rect">
                <a:avLst/>
              </a:prstGeom>
              <a:solidFill>
                <a:srgbClr val="F6F4F7"/>
              </a:solidFill>
              <a:ln>
                <a:solidFill>
                  <a:schemeClr val="accent1"/>
                </a:solid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000" b="0" i="1" smtClean="0">
                              <a:solidFill>
                                <a:schemeClr val="tx1"/>
                              </a:solidFill>
                              <a:latin typeface="Cambria Math" panose="02040503050406030204" pitchFamily="18" charset="0"/>
                            </a:rPr>
                          </m:ctrlPr>
                        </m:sSubPr>
                        <m:e>
                          <m:r>
                            <m:rPr>
                              <m:sty m:val="p"/>
                            </m:rPr>
                            <a:rPr lang="en-US" altLang="zh-CN" sz="2000" b="0" i="0" smtClean="0">
                              <a:solidFill>
                                <a:schemeClr val="tx1"/>
                              </a:solidFill>
                              <a:latin typeface="Cambria Math" panose="02040503050406030204" pitchFamily="18" charset="0"/>
                            </a:rPr>
                            <m:t>Σ</m:t>
                          </m:r>
                        </m:e>
                        <m:sub>
                          <m:r>
                            <a:rPr lang="en-US" altLang="zh-CN" sz="2000" b="0" i="1" smtClean="0">
                              <a:solidFill>
                                <a:schemeClr val="tx1"/>
                              </a:solidFill>
                              <a:latin typeface="Cambria Math" panose="02040503050406030204" pitchFamily="18" charset="0"/>
                            </a:rPr>
                            <m:t>3</m:t>
                          </m:r>
                        </m:sub>
                      </m:sSub>
                      <m:r>
                        <m:rPr>
                          <m:nor/>
                        </m:rPr>
                        <a:rPr lang="en-US" altLang="zh-CN" sz="2000" b="0" i="0" smtClean="0">
                          <a:solidFill>
                            <a:schemeClr val="tx1"/>
                          </a:solidFill>
                          <a:latin typeface="Cambria Math" panose="02040503050406030204" pitchFamily="18" charset="0"/>
                        </a:rPr>
                        <m:t>E</m:t>
                      </m:r>
                      <m:r>
                        <a:rPr lang="en-US" altLang="zh-CN" sz="2000" i="1">
                          <a:latin typeface="Cambria Math" panose="02040503050406030204" pitchFamily="18" charset="0"/>
                        </a:rPr>
                        <m:t>⊄</m:t>
                      </m:r>
                      <m:r>
                        <m:rPr>
                          <m:nor/>
                        </m:rPr>
                        <a:rPr lang="en-US" altLang="zh-CN" sz="2000" b="0" i="0" smtClean="0">
                          <a:solidFill>
                            <a:schemeClr val="tx1"/>
                          </a:solidFill>
                          <a:latin typeface="Cambria Math" panose="02040503050406030204" pitchFamily="18" charset="0"/>
                        </a:rPr>
                        <m:t>SIZE</m:t>
                      </m:r>
                      <m:r>
                        <a:rPr lang="en-US" altLang="zh-CN" sz="2000" b="0" i="1" smtClean="0">
                          <a:solidFill>
                            <a:schemeClr val="tx1"/>
                          </a:solidFill>
                          <a:latin typeface="Cambria Math" panose="02040503050406030204" pitchFamily="18" charset="0"/>
                        </a:rPr>
                        <m:t>[</m:t>
                      </m:r>
                      <m:sSup>
                        <m:sSupPr>
                          <m:ctrlPr>
                            <a:rPr lang="en-US" altLang="zh-CN" sz="2000" b="0" i="1" smtClean="0">
                              <a:solidFill>
                                <a:schemeClr val="tx1"/>
                              </a:solidFill>
                              <a:latin typeface="Cambria Math" panose="02040503050406030204" pitchFamily="18" charset="0"/>
                            </a:rPr>
                          </m:ctrlPr>
                        </m:sSupPr>
                        <m:e>
                          <m:r>
                            <a:rPr lang="en-US" altLang="zh-CN" sz="2000" b="0" i="1" smtClean="0">
                              <a:solidFill>
                                <a:schemeClr val="tx1"/>
                              </a:solidFill>
                              <a:latin typeface="Cambria Math" panose="02040503050406030204" pitchFamily="18" charset="0"/>
                            </a:rPr>
                            <m:t>2</m:t>
                          </m:r>
                        </m:e>
                        <m:sup>
                          <m:r>
                            <a:rPr lang="en-US" altLang="zh-CN" sz="2000" b="0" i="1" smtClean="0">
                              <a:solidFill>
                                <a:schemeClr val="tx1"/>
                              </a:solidFill>
                              <a:latin typeface="Cambria Math" panose="02040503050406030204" pitchFamily="18" charset="0"/>
                            </a:rPr>
                            <m:t>𝑛</m:t>
                          </m:r>
                        </m:sup>
                      </m:sSup>
                      <m:r>
                        <a:rPr lang="en-US" altLang="zh-CN" sz="2000" b="0" i="1" smtClean="0">
                          <a:solidFill>
                            <a:schemeClr val="tx1"/>
                          </a:solidFill>
                          <a:latin typeface="Cambria Math" panose="02040503050406030204" pitchFamily="18" charset="0"/>
                        </a:rPr>
                        <m:t>/</m:t>
                      </m:r>
                      <m:r>
                        <a:rPr lang="en-US" altLang="zh-CN" sz="2000" b="0" i="1" smtClean="0">
                          <a:solidFill>
                            <a:schemeClr val="tx1"/>
                          </a:solidFill>
                          <a:latin typeface="Cambria Math" panose="02040503050406030204" pitchFamily="18" charset="0"/>
                        </a:rPr>
                        <m:t>𝑛</m:t>
                      </m:r>
                      <m:r>
                        <a:rPr lang="en-US" altLang="zh-CN" sz="2000" b="0" i="1" smtClean="0">
                          <a:solidFill>
                            <a:schemeClr val="tx1"/>
                          </a:solidFill>
                          <a:latin typeface="Cambria Math" panose="02040503050406030204" pitchFamily="18" charset="0"/>
                        </a:rPr>
                        <m:t>]</m:t>
                      </m:r>
                    </m:oMath>
                  </m:oMathPara>
                </a14:m>
                <a:endParaRPr lang="en-US" altLang="zh-CN" sz="2000" dirty="0">
                  <a:solidFill>
                    <a:srgbClr val="660874"/>
                  </a:solidFill>
                </a:endParaRPr>
              </a:p>
            </p:txBody>
          </p:sp>
        </mc:Choice>
        <mc:Fallback xmlns="">
          <p:sp>
            <p:nvSpPr>
              <p:cNvPr id="6" name="TextBox 5">
                <a:extLst>
                  <a:ext uri="{FF2B5EF4-FFF2-40B4-BE49-F238E27FC236}">
                    <a16:creationId xmlns:a16="http://schemas.microsoft.com/office/drawing/2014/main" id="{547A0FF2-41FE-41FA-896D-EE6065DDD834}"/>
                  </a:ext>
                </a:extLst>
              </p:cNvPr>
              <p:cNvSpPr txBox="1">
                <a:spLocks noRot="1" noChangeAspect="1" noMove="1" noResize="1" noEditPoints="1" noAdjustHandles="1" noChangeArrowheads="1" noChangeShapeType="1" noTextEdit="1"/>
              </p:cNvSpPr>
              <p:nvPr/>
            </p:nvSpPr>
            <p:spPr>
              <a:xfrm>
                <a:off x="1393284" y="2836922"/>
                <a:ext cx="2322795" cy="400110"/>
              </a:xfrm>
              <a:prstGeom prst="rect">
                <a:avLst/>
              </a:prstGeom>
              <a:blipFill>
                <a:blip r:embed="rId3"/>
                <a:stretch>
                  <a:fillRect b="-14706"/>
                </a:stretch>
              </a:blipFill>
              <a:ln>
                <a:solidFill>
                  <a:schemeClr val="accent1"/>
                </a:solid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B500C90C-B892-4C93-96F3-2BEBA236C076}"/>
                  </a:ext>
                </a:extLst>
              </p:cNvPr>
              <p:cNvSpPr txBox="1"/>
              <p:nvPr/>
            </p:nvSpPr>
            <p:spPr>
              <a:xfrm>
                <a:off x="1393283" y="4156021"/>
                <a:ext cx="2322795" cy="369332"/>
              </a:xfrm>
              <a:prstGeom prst="rect">
                <a:avLst/>
              </a:prstGeom>
              <a:solidFill>
                <a:srgbClr val="F6F4F7"/>
              </a:solidFill>
              <a:ln>
                <a:solidFill>
                  <a:schemeClr val="accent1"/>
                </a:solid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b="0" i="1" smtClean="0">
                              <a:solidFill>
                                <a:schemeClr val="tx1"/>
                              </a:solidFill>
                              <a:latin typeface="Cambria Math" panose="02040503050406030204" pitchFamily="18" charset="0"/>
                            </a:rPr>
                          </m:ctrlPr>
                        </m:sSubPr>
                        <m:e>
                          <m:r>
                            <m:rPr>
                              <m:sty m:val="p"/>
                            </m:rPr>
                            <a:rPr lang="en-US" altLang="zh-CN" b="0" i="0" smtClean="0">
                              <a:solidFill>
                                <a:schemeClr val="tx1"/>
                              </a:solidFill>
                              <a:latin typeface="Cambria Math" panose="02040503050406030204" pitchFamily="18" charset="0"/>
                            </a:rPr>
                            <m:t>S</m:t>
                          </m:r>
                        </m:e>
                        <m:sub>
                          <m:r>
                            <a:rPr lang="en-US" altLang="zh-CN" b="0" i="0" smtClean="0">
                              <a:solidFill>
                                <a:schemeClr val="tx1"/>
                              </a:solidFill>
                              <a:latin typeface="Cambria Math" panose="02040503050406030204" pitchFamily="18" charset="0"/>
                            </a:rPr>
                            <m:t>2</m:t>
                          </m:r>
                        </m:sub>
                      </m:sSub>
                      <m:r>
                        <m:rPr>
                          <m:sty m:val="p"/>
                        </m:rPr>
                        <a:rPr lang="en-US" altLang="zh-CN" b="0" i="0" smtClean="0">
                          <a:solidFill>
                            <a:schemeClr val="tx1"/>
                          </a:solidFill>
                          <a:latin typeface="Cambria Math" panose="02040503050406030204" pitchFamily="18" charset="0"/>
                        </a:rPr>
                        <m:t>E</m:t>
                      </m:r>
                      <m:r>
                        <a:rPr lang="en-US" altLang="zh-CN" i="1">
                          <a:latin typeface="Cambria Math" panose="02040503050406030204" pitchFamily="18" charset="0"/>
                        </a:rPr>
                        <m:t>⊄</m:t>
                      </m:r>
                      <m:r>
                        <m:rPr>
                          <m:nor/>
                        </m:rPr>
                        <a:rPr lang="en-US" altLang="zh-CN" b="0" i="0" smtClean="0">
                          <a:solidFill>
                            <a:schemeClr val="tx1"/>
                          </a:solidFill>
                          <a:latin typeface="Cambria Math" panose="02040503050406030204" pitchFamily="18" charset="0"/>
                        </a:rPr>
                        <m:t>SIZE</m:t>
                      </m:r>
                      <m:r>
                        <a:rPr lang="en-US" altLang="zh-CN" b="0" i="1" smtClean="0">
                          <a:solidFill>
                            <a:schemeClr val="tx1"/>
                          </a:solidFill>
                          <a:latin typeface="Cambria Math" panose="02040503050406030204" pitchFamily="18" charset="0"/>
                        </a:rPr>
                        <m:t>[</m:t>
                      </m:r>
                      <m:sSup>
                        <m:sSupPr>
                          <m:ctrlPr>
                            <a:rPr lang="en-US" altLang="zh-CN" b="0" i="1" smtClean="0">
                              <a:solidFill>
                                <a:schemeClr val="tx1"/>
                              </a:solidFill>
                              <a:latin typeface="Cambria Math" panose="02040503050406030204" pitchFamily="18" charset="0"/>
                            </a:rPr>
                          </m:ctrlPr>
                        </m:sSupPr>
                        <m:e>
                          <m:r>
                            <a:rPr lang="en-US" altLang="zh-CN" b="0" i="1" smtClean="0">
                              <a:solidFill>
                                <a:schemeClr val="tx1"/>
                              </a:solidFill>
                              <a:latin typeface="Cambria Math" panose="02040503050406030204" pitchFamily="18" charset="0"/>
                            </a:rPr>
                            <m:t>2</m:t>
                          </m:r>
                        </m:e>
                        <m:sup>
                          <m:r>
                            <a:rPr lang="en-US" altLang="zh-CN" b="0" i="1" smtClean="0">
                              <a:solidFill>
                                <a:schemeClr val="tx1"/>
                              </a:solidFill>
                              <a:latin typeface="Cambria Math" panose="02040503050406030204" pitchFamily="18" charset="0"/>
                            </a:rPr>
                            <m:t>𝑛</m:t>
                          </m:r>
                        </m:sup>
                      </m:sSup>
                      <m:r>
                        <a:rPr lang="en-US" altLang="zh-CN" b="0" i="1" smtClean="0">
                          <a:solidFill>
                            <a:schemeClr val="tx1"/>
                          </a:solidFill>
                          <a:latin typeface="Cambria Math" panose="02040503050406030204" pitchFamily="18" charset="0"/>
                        </a:rPr>
                        <m:t>/</m:t>
                      </m:r>
                      <m:r>
                        <a:rPr lang="en-US" altLang="zh-CN" b="0" i="1" smtClean="0">
                          <a:solidFill>
                            <a:schemeClr val="tx1"/>
                          </a:solidFill>
                          <a:latin typeface="Cambria Math" panose="02040503050406030204" pitchFamily="18" charset="0"/>
                        </a:rPr>
                        <m:t>𝑛</m:t>
                      </m:r>
                      <m:r>
                        <a:rPr lang="en-US" altLang="zh-CN" b="0" i="1" smtClean="0">
                          <a:solidFill>
                            <a:schemeClr val="tx1"/>
                          </a:solidFill>
                          <a:latin typeface="Cambria Math" panose="02040503050406030204" pitchFamily="18" charset="0"/>
                        </a:rPr>
                        <m:t>]</m:t>
                      </m:r>
                    </m:oMath>
                  </m:oMathPara>
                </a14:m>
                <a:endParaRPr lang="en-US" altLang="zh-CN" dirty="0">
                  <a:solidFill>
                    <a:srgbClr val="660874"/>
                  </a:solidFill>
                </a:endParaRPr>
              </a:p>
            </p:txBody>
          </p:sp>
        </mc:Choice>
        <mc:Fallback xmlns="">
          <p:sp>
            <p:nvSpPr>
              <p:cNvPr id="8" name="TextBox 7">
                <a:extLst>
                  <a:ext uri="{FF2B5EF4-FFF2-40B4-BE49-F238E27FC236}">
                    <a16:creationId xmlns:a16="http://schemas.microsoft.com/office/drawing/2014/main" id="{B500C90C-B892-4C93-96F3-2BEBA236C076}"/>
                  </a:ext>
                </a:extLst>
              </p:cNvPr>
              <p:cNvSpPr txBox="1">
                <a:spLocks noRot="1" noChangeAspect="1" noMove="1" noResize="1" noEditPoints="1" noAdjustHandles="1" noChangeArrowheads="1" noChangeShapeType="1" noTextEdit="1"/>
              </p:cNvSpPr>
              <p:nvPr/>
            </p:nvSpPr>
            <p:spPr>
              <a:xfrm>
                <a:off x="1393283" y="4156021"/>
                <a:ext cx="2322795" cy="369332"/>
              </a:xfrm>
              <a:prstGeom prst="rect">
                <a:avLst/>
              </a:prstGeom>
              <a:blipFill>
                <a:blip r:embed="rId4"/>
                <a:stretch>
                  <a:fillRect b="-16129"/>
                </a:stretch>
              </a:blipFill>
              <a:ln>
                <a:solidFill>
                  <a:schemeClr val="accent1"/>
                </a:solidFill>
              </a:ln>
            </p:spPr>
            <p:txBody>
              <a:bodyPr/>
              <a:lstStyle/>
              <a:p>
                <a:r>
                  <a:rPr lang="zh-CN" altLang="en-US">
                    <a:noFill/>
                  </a:rPr>
                  <a:t> </a:t>
                </a:r>
              </a:p>
            </p:txBody>
          </p:sp>
        </mc:Fallback>
      </mc:AlternateContent>
      <p:sp>
        <p:nvSpPr>
          <p:cNvPr id="9" name="TextBox 8">
            <a:extLst>
              <a:ext uri="{FF2B5EF4-FFF2-40B4-BE49-F238E27FC236}">
                <a16:creationId xmlns:a16="http://schemas.microsoft.com/office/drawing/2014/main" id="{FDAFBD73-8602-4A59-B1EE-A691DB77D907}"/>
              </a:ext>
            </a:extLst>
          </p:cNvPr>
          <p:cNvSpPr txBox="1"/>
          <p:nvPr/>
        </p:nvSpPr>
        <p:spPr>
          <a:xfrm>
            <a:off x="4882115" y="1917675"/>
            <a:ext cx="2862771" cy="400110"/>
          </a:xfrm>
          <a:prstGeom prst="rect">
            <a:avLst/>
          </a:prstGeom>
          <a:noFill/>
        </p:spPr>
        <p:txBody>
          <a:bodyPr wrap="square" rtlCol="0">
            <a:spAutoFit/>
          </a:bodyPr>
          <a:lstStyle/>
          <a:p>
            <a:r>
              <a:rPr lang="en-US" altLang="zh-CN" sz="2000" b="1" dirty="0">
                <a:solidFill>
                  <a:schemeClr val="tx1">
                    <a:lumMod val="95000"/>
                    <a:lumOff val="5000"/>
                  </a:schemeClr>
                </a:solidFill>
              </a:rPr>
              <a:t>Explicit constructions</a:t>
            </a:r>
            <a:endParaRPr lang="zh-CN" altLang="en-US" sz="2000" b="1" dirty="0"/>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BB3E2AA2-FAB6-4EFA-80BC-5AD93B001C88}"/>
                  </a:ext>
                </a:extLst>
              </p:cNvPr>
              <p:cNvSpPr txBox="1"/>
              <p:nvPr/>
            </p:nvSpPr>
            <p:spPr>
              <a:xfrm>
                <a:off x="1215189" y="2410569"/>
                <a:ext cx="1233377" cy="369332"/>
              </a:xfrm>
              <a:prstGeom prst="rect">
                <a:avLst/>
              </a:prstGeom>
              <a:noFill/>
            </p:spPr>
            <p:txBody>
              <a:bodyPr wrap="square" rtlCol="0">
                <a:spAutoFit/>
              </a:bodyPr>
              <a:lstStyle/>
              <a:p>
                <a:pPr algn="ctr"/>
                <a:r>
                  <a:rPr lang="en-US" altLang="zh-CN" b="0" dirty="0">
                    <a:solidFill>
                      <a:srgbClr val="660874"/>
                    </a:solidFill>
                  </a:rPr>
                  <a:t>(</a:t>
                </a:r>
                <a14:m>
                  <m:oMath xmlns:m="http://schemas.openxmlformats.org/officeDocument/2006/math">
                    <m:sSub>
                      <m:sSubPr>
                        <m:ctrlPr>
                          <a:rPr lang="en-US" altLang="zh-CN" b="0" i="1" smtClean="0">
                            <a:solidFill>
                              <a:srgbClr val="660874"/>
                            </a:solidFill>
                            <a:latin typeface="Cambria Math" panose="02040503050406030204" pitchFamily="18" charset="0"/>
                          </a:rPr>
                        </m:ctrlPr>
                      </m:sSubPr>
                      <m:e>
                        <m:r>
                          <m:rPr>
                            <m:sty m:val="p"/>
                          </m:rPr>
                          <a:rPr lang="en-US" altLang="zh-CN" b="0" i="0" smtClean="0">
                            <a:solidFill>
                              <a:srgbClr val="660874"/>
                            </a:solidFill>
                            <a:latin typeface="Cambria Math" panose="02040503050406030204" pitchFamily="18" charset="0"/>
                          </a:rPr>
                          <m:t>Σ</m:t>
                        </m:r>
                      </m:e>
                      <m:sub>
                        <m:r>
                          <a:rPr lang="en-US" altLang="zh-CN" b="0" i="1" smtClean="0">
                            <a:solidFill>
                              <a:srgbClr val="660874"/>
                            </a:solidFill>
                            <a:latin typeface="Cambria Math" panose="02040503050406030204" pitchFamily="18" charset="0"/>
                          </a:rPr>
                          <m:t>3</m:t>
                        </m:r>
                      </m:sub>
                    </m:sSub>
                  </m:oMath>
                </a14:m>
                <a:r>
                  <a:rPr lang="en-US" altLang="zh-CN" dirty="0">
                    <a:solidFill>
                      <a:srgbClr val="660874"/>
                    </a:solidFill>
                  </a:rPr>
                  <a:t>-type)</a:t>
                </a:r>
                <a:endParaRPr lang="zh-CN" altLang="en-US" dirty="0">
                  <a:solidFill>
                    <a:srgbClr val="660874"/>
                  </a:solidFill>
                </a:endParaRPr>
              </a:p>
            </p:txBody>
          </p:sp>
        </mc:Choice>
        <mc:Fallback xmlns="">
          <p:sp>
            <p:nvSpPr>
              <p:cNvPr id="12" name="TextBox 11">
                <a:extLst>
                  <a:ext uri="{FF2B5EF4-FFF2-40B4-BE49-F238E27FC236}">
                    <a16:creationId xmlns:a16="http://schemas.microsoft.com/office/drawing/2014/main" id="{BB3E2AA2-FAB6-4EFA-80BC-5AD93B001C88}"/>
                  </a:ext>
                </a:extLst>
              </p:cNvPr>
              <p:cNvSpPr txBox="1">
                <a:spLocks noRot="1" noChangeAspect="1" noMove="1" noResize="1" noEditPoints="1" noAdjustHandles="1" noChangeArrowheads="1" noChangeShapeType="1" noTextEdit="1"/>
              </p:cNvSpPr>
              <p:nvPr/>
            </p:nvSpPr>
            <p:spPr>
              <a:xfrm>
                <a:off x="1215189" y="2410569"/>
                <a:ext cx="1233377" cy="369332"/>
              </a:xfrm>
              <a:prstGeom prst="rect">
                <a:avLst/>
              </a:prstGeom>
              <a:blipFill>
                <a:blip r:embed="rId5"/>
                <a:stretch>
                  <a:fillRect t="-8197" b="-24590"/>
                </a:stretch>
              </a:blipFill>
            </p:spPr>
            <p:txBody>
              <a:bodyPr/>
              <a:lstStyle/>
              <a:p>
                <a:r>
                  <a:rPr lang="zh-CN" altLang="en-US">
                    <a:noFill/>
                  </a:rPr>
                  <a:t> </a:t>
                </a:r>
              </a:p>
            </p:txBody>
          </p:sp>
        </mc:Fallback>
      </mc:AlternateContent>
      <p:sp>
        <p:nvSpPr>
          <p:cNvPr id="13" name="TextBox 12">
            <a:extLst>
              <a:ext uri="{FF2B5EF4-FFF2-40B4-BE49-F238E27FC236}">
                <a16:creationId xmlns:a16="http://schemas.microsoft.com/office/drawing/2014/main" id="{16A56766-10A3-4BFF-961A-417B81158B69}"/>
              </a:ext>
            </a:extLst>
          </p:cNvPr>
          <p:cNvSpPr txBox="1"/>
          <p:nvPr/>
        </p:nvSpPr>
        <p:spPr>
          <a:xfrm>
            <a:off x="2770622" y="3210459"/>
            <a:ext cx="1089837" cy="307777"/>
          </a:xfrm>
          <a:prstGeom prst="rect">
            <a:avLst/>
          </a:prstGeom>
          <a:noFill/>
        </p:spPr>
        <p:txBody>
          <a:bodyPr wrap="square" rtlCol="0">
            <a:spAutoFit/>
          </a:bodyPr>
          <a:lstStyle/>
          <a:p>
            <a:r>
              <a:rPr lang="en-US" altLang="zh-CN" sz="1400" dirty="0">
                <a:solidFill>
                  <a:srgbClr val="660874"/>
                </a:solidFill>
              </a:rPr>
              <a:t>[Kannan 82]</a:t>
            </a:r>
            <a:endParaRPr lang="zh-CN" altLang="en-US" sz="1400" dirty="0">
              <a:solidFill>
                <a:srgbClr val="660874"/>
              </a:solidFill>
            </a:endParaRP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809903B5-C62F-499B-A8E1-7F7AAB904447}"/>
                  </a:ext>
                </a:extLst>
              </p:cNvPr>
              <p:cNvSpPr txBox="1"/>
              <p:nvPr/>
            </p:nvSpPr>
            <p:spPr>
              <a:xfrm>
                <a:off x="1215189" y="3771260"/>
                <a:ext cx="1233377" cy="369332"/>
              </a:xfrm>
              <a:prstGeom prst="rect">
                <a:avLst/>
              </a:prstGeom>
              <a:noFill/>
            </p:spPr>
            <p:txBody>
              <a:bodyPr wrap="square" rtlCol="0">
                <a:spAutoFit/>
              </a:bodyPr>
              <a:lstStyle/>
              <a:p>
                <a:pPr algn="ctr"/>
                <a:r>
                  <a:rPr lang="en-US" altLang="zh-CN" b="0" dirty="0">
                    <a:solidFill>
                      <a:srgbClr val="660874"/>
                    </a:solidFill>
                  </a:rPr>
                  <a:t>(</a:t>
                </a:r>
                <a14:m>
                  <m:oMath xmlns:m="http://schemas.openxmlformats.org/officeDocument/2006/math">
                    <m:sSub>
                      <m:sSubPr>
                        <m:ctrlPr>
                          <a:rPr lang="en-US" altLang="zh-CN" b="0" i="1" smtClean="0">
                            <a:solidFill>
                              <a:srgbClr val="660874"/>
                            </a:solidFill>
                            <a:latin typeface="Cambria Math" panose="02040503050406030204" pitchFamily="18" charset="0"/>
                          </a:rPr>
                        </m:ctrlPr>
                      </m:sSubPr>
                      <m:e>
                        <m:r>
                          <m:rPr>
                            <m:sty m:val="p"/>
                          </m:rPr>
                          <a:rPr lang="en-US" altLang="zh-CN" b="0" i="0" smtClean="0">
                            <a:solidFill>
                              <a:srgbClr val="660874"/>
                            </a:solidFill>
                            <a:latin typeface="Cambria Math" panose="02040503050406030204" pitchFamily="18" charset="0"/>
                          </a:rPr>
                          <m:t>Σ</m:t>
                        </m:r>
                      </m:e>
                      <m:sub>
                        <m:r>
                          <a:rPr lang="en-US" altLang="zh-CN" b="0" i="1" smtClean="0">
                            <a:solidFill>
                              <a:srgbClr val="660874"/>
                            </a:solidFill>
                            <a:latin typeface="Cambria Math" panose="02040503050406030204" pitchFamily="18" charset="0"/>
                          </a:rPr>
                          <m:t>2</m:t>
                        </m:r>
                      </m:sub>
                    </m:sSub>
                  </m:oMath>
                </a14:m>
                <a:r>
                  <a:rPr lang="en-US" altLang="zh-CN" dirty="0">
                    <a:solidFill>
                      <a:srgbClr val="660874"/>
                    </a:solidFill>
                  </a:rPr>
                  <a:t>-type)</a:t>
                </a:r>
                <a:endParaRPr lang="zh-CN" altLang="en-US" dirty="0">
                  <a:solidFill>
                    <a:srgbClr val="660874"/>
                  </a:solidFill>
                </a:endParaRPr>
              </a:p>
            </p:txBody>
          </p:sp>
        </mc:Choice>
        <mc:Fallback xmlns="">
          <p:sp>
            <p:nvSpPr>
              <p:cNvPr id="14" name="TextBox 13">
                <a:extLst>
                  <a:ext uri="{FF2B5EF4-FFF2-40B4-BE49-F238E27FC236}">
                    <a16:creationId xmlns:a16="http://schemas.microsoft.com/office/drawing/2014/main" id="{809903B5-C62F-499B-A8E1-7F7AAB904447}"/>
                  </a:ext>
                </a:extLst>
              </p:cNvPr>
              <p:cNvSpPr txBox="1">
                <a:spLocks noRot="1" noChangeAspect="1" noMove="1" noResize="1" noEditPoints="1" noAdjustHandles="1" noChangeArrowheads="1" noChangeShapeType="1" noTextEdit="1"/>
              </p:cNvSpPr>
              <p:nvPr/>
            </p:nvSpPr>
            <p:spPr>
              <a:xfrm>
                <a:off x="1215189" y="3771260"/>
                <a:ext cx="1233377" cy="369332"/>
              </a:xfrm>
              <a:prstGeom prst="rect">
                <a:avLst/>
              </a:prstGeom>
              <a:blipFill>
                <a:blip r:embed="rId6"/>
                <a:stretch>
                  <a:fillRect t="-10000" b="-26667"/>
                </a:stretch>
              </a:blipFill>
            </p:spPr>
            <p:txBody>
              <a:bodyPr/>
              <a:lstStyle/>
              <a:p>
                <a:r>
                  <a:rPr lang="zh-CN" altLang="en-US">
                    <a:noFill/>
                  </a:rPr>
                  <a:t> </a:t>
                </a:r>
              </a:p>
            </p:txBody>
          </p:sp>
        </mc:Fallback>
      </mc:AlternateContent>
      <p:sp>
        <p:nvSpPr>
          <p:cNvPr id="16" name="TextBox 15">
            <a:extLst>
              <a:ext uri="{FF2B5EF4-FFF2-40B4-BE49-F238E27FC236}">
                <a16:creationId xmlns:a16="http://schemas.microsoft.com/office/drawing/2014/main" id="{F89ED454-7239-4376-B3DD-DDE723AE62B3}"/>
              </a:ext>
            </a:extLst>
          </p:cNvPr>
          <p:cNvSpPr txBox="1"/>
          <p:nvPr/>
        </p:nvSpPr>
        <p:spPr>
          <a:xfrm>
            <a:off x="2480884" y="4525353"/>
            <a:ext cx="1336204" cy="307777"/>
          </a:xfrm>
          <a:prstGeom prst="rect">
            <a:avLst/>
          </a:prstGeom>
          <a:noFill/>
        </p:spPr>
        <p:txBody>
          <a:bodyPr wrap="square">
            <a:spAutoFit/>
          </a:bodyPr>
          <a:lstStyle/>
          <a:p>
            <a:r>
              <a:rPr lang="en-US" altLang="zh-CN" sz="1400" dirty="0">
                <a:solidFill>
                  <a:srgbClr val="660874"/>
                </a:solidFill>
              </a:rPr>
              <a:t>[CHR24] [Li 24] </a:t>
            </a:r>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0B8CBA61-F143-4D54-89A7-20E4D80EC0D4}"/>
                  </a:ext>
                </a:extLst>
              </p:cNvPr>
              <p:cNvSpPr txBox="1"/>
              <p:nvPr/>
            </p:nvSpPr>
            <p:spPr>
              <a:xfrm>
                <a:off x="5093416" y="2836354"/>
                <a:ext cx="2440171" cy="369332"/>
              </a:xfrm>
              <a:prstGeom prst="rect">
                <a:avLst/>
              </a:prstGeom>
              <a:solidFill>
                <a:srgbClr val="F6F4F7"/>
              </a:solidFill>
              <a:ln>
                <a:solidFill>
                  <a:schemeClr val="accent1"/>
                </a:solidFill>
              </a:ln>
            </p:spPr>
            <p:txBody>
              <a:bodyPr wrap="square" rtlCol="0">
                <a:spAutoFit/>
              </a:bodyPr>
              <a:lstStyle/>
              <a:p>
                <a:pPr algn="ctr"/>
                <a:r>
                  <a:rPr lang="en-US" altLang="zh-CN" dirty="0"/>
                  <a:t>Dense </a:t>
                </a:r>
                <a14:m>
                  <m:oMath xmlns:m="http://schemas.openxmlformats.org/officeDocument/2006/math">
                    <m:r>
                      <m:rPr>
                        <m:nor/>
                      </m:rPr>
                      <a:rPr lang="en-US" altLang="zh-CN" b="0" i="0" smtClean="0">
                        <a:latin typeface="Cambria Math" panose="02040503050406030204" pitchFamily="18" charset="0"/>
                      </a:rPr>
                      <m:t>P</m:t>
                    </m:r>
                  </m:oMath>
                </a14:m>
                <a:r>
                  <a:rPr lang="en-US" altLang="zh-CN" dirty="0"/>
                  <a:t> properties</a:t>
                </a:r>
                <a:endParaRPr lang="zh-CN" altLang="en-US" dirty="0"/>
              </a:p>
            </p:txBody>
          </p:sp>
        </mc:Choice>
        <mc:Fallback xmlns="">
          <p:sp>
            <p:nvSpPr>
              <p:cNvPr id="17" name="TextBox 16">
                <a:extLst>
                  <a:ext uri="{FF2B5EF4-FFF2-40B4-BE49-F238E27FC236}">
                    <a16:creationId xmlns:a16="http://schemas.microsoft.com/office/drawing/2014/main" id="{0B8CBA61-F143-4D54-89A7-20E4D80EC0D4}"/>
                  </a:ext>
                </a:extLst>
              </p:cNvPr>
              <p:cNvSpPr txBox="1">
                <a:spLocks noRot="1" noChangeAspect="1" noMove="1" noResize="1" noEditPoints="1" noAdjustHandles="1" noChangeArrowheads="1" noChangeShapeType="1" noTextEdit="1"/>
              </p:cNvSpPr>
              <p:nvPr/>
            </p:nvSpPr>
            <p:spPr>
              <a:xfrm>
                <a:off x="5093416" y="2836354"/>
                <a:ext cx="2440171" cy="369332"/>
              </a:xfrm>
              <a:prstGeom prst="rect">
                <a:avLst/>
              </a:prstGeom>
              <a:blipFill>
                <a:blip r:embed="rId7"/>
                <a:stretch>
                  <a:fillRect t="-6349" b="-22222"/>
                </a:stretch>
              </a:blipFill>
              <a:ln>
                <a:solidFill>
                  <a:schemeClr val="accent1"/>
                </a:solidFill>
              </a:ln>
            </p:spPr>
            <p:txBody>
              <a:bodyPr/>
              <a:lstStyle/>
              <a:p>
                <a:r>
                  <a:rPr lang="zh-CN" altLang="en-US">
                    <a:noFill/>
                  </a:rPr>
                  <a:t> </a:t>
                </a:r>
              </a:p>
            </p:txBody>
          </p:sp>
        </mc:Fallback>
      </mc:AlternateContent>
      <p:sp>
        <p:nvSpPr>
          <p:cNvPr id="18" name="TextBox 17">
            <a:extLst>
              <a:ext uri="{FF2B5EF4-FFF2-40B4-BE49-F238E27FC236}">
                <a16:creationId xmlns:a16="http://schemas.microsoft.com/office/drawing/2014/main" id="{6E2F8C36-F78F-4D8E-90D8-3AA0198F6469}"/>
              </a:ext>
            </a:extLst>
          </p:cNvPr>
          <p:cNvSpPr txBox="1"/>
          <p:nvPr/>
        </p:nvSpPr>
        <p:spPr>
          <a:xfrm>
            <a:off x="5991865" y="3205118"/>
            <a:ext cx="1541722" cy="307777"/>
          </a:xfrm>
          <a:prstGeom prst="rect">
            <a:avLst/>
          </a:prstGeom>
          <a:noFill/>
        </p:spPr>
        <p:txBody>
          <a:bodyPr wrap="square" rtlCol="0">
            <a:spAutoFit/>
          </a:bodyPr>
          <a:lstStyle/>
          <a:p>
            <a:r>
              <a:rPr lang="en-US" altLang="zh-CN" sz="1400" dirty="0">
                <a:solidFill>
                  <a:srgbClr val="660874"/>
                </a:solidFill>
              </a:rPr>
              <a:t>[OS17] [CLORS23]</a:t>
            </a:r>
            <a:endParaRPr lang="zh-CN" altLang="en-US" sz="1400" dirty="0">
              <a:solidFill>
                <a:srgbClr val="660874"/>
              </a:solidFill>
            </a:endParaRPr>
          </a:p>
        </p:txBody>
      </p:sp>
      <p:sp>
        <p:nvSpPr>
          <p:cNvPr id="19" name="TextBox 18">
            <a:extLst>
              <a:ext uri="{FF2B5EF4-FFF2-40B4-BE49-F238E27FC236}">
                <a16:creationId xmlns:a16="http://schemas.microsoft.com/office/drawing/2014/main" id="{E82E7B95-B834-453A-A48A-64777E305557}"/>
              </a:ext>
            </a:extLst>
          </p:cNvPr>
          <p:cNvSpPr txBox="1"/>
          <p:nvPr/>
        </p:nvSpPr>
        <p:spPr>
          <a:xfrm>
            <a:off x="5093416" y="4079913"/>
            <a:ext cx="2440171" cy="646331"/>
          </a:xfrm>
          <a:prstGeom prst="rect">
            <a:avLst/>
          </a:prstGeom>
          <a:solidFill>
            <a:srgbClr val="F6F4F7"/>
          </a:solidFill>
          <a:ln>
            <a:solidFill>
              <a:schemeClr val="accent1"/>
            </a:solidFill>
          </a:ln>
        </p:spPr>
        <p:txBody>
          <a:bodyPr wrap="square" rtlCol="0">
            <a:spAutoFit/>
          </a:bodyPr>
          <a:lstStyle/>
          <a:p>
            <a:pPr algn="ctr"/>
            <a:r>
              <a:rPr lang="en-US" altLang="zh-CN" dirty="0"/>
              <a:t>Range-avoidance-type properties</a:t>
            </a:r>
            <a:endParaRPr lang="zh-CN" altLang="en-US" dirty="0"/>
          </a:p>
        </p:txBody>
      </p:sp>
      <p:sp>
        <p:nvSpPr>
          <p:cNvPr id="20" name="Arrow: Right 19">
            <a:extLst>
              <a:ext uri="{FF2B5EF4-FFF2-40B4-BE49-F238E27FC236}">
                <a16:creationId xmlns:a16="http://schemas.microsoft.com/office/drawing/2014/main" id="{027FF16D-E8AF-49F3-884A-0CB9D5E22345}"/>
              </a:ext>
            </a:extLst>
          </p:cNvPr>
          <p:cNvSpPr/>
          <p:nvPr/>
        </p:nvSpPr>
        <p:spPr>
          <a:xfrm rot="10800000">
            <a:off x="4040162" y="4280803"/>
            <a:ext cx="830180" cy="1582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TextBox 22">
            <a:extLst>
              <a:ext uri="{FF2B5EF4-FFF2-40B4-BE49-F238E27FC236}">
                <a16:creationId xmlns:a16="http://schemas.microsoft.com/office/drawing/2014/main" id="{9FF018A3-DD95-4B64-818F-4A5606F952C2}"/>
              </a:ext>
            </a:extLst>
          </p:cNvPr>
          <p:cNvSpPr txBox="1"/>
          <p:nvPr/>
        </p:nvSpPr>
        <p:spPr>
          <a:xfrm>
            <a:off x="4072375" y="3940561"/>
            <a:ext cx="765755" cy="338554"/>
          </a:xfrm>
          <a:prstGeom prst="rect">
            <a:avLst/>
          </a:prstGeom>
          <a:noFill/>
        </p:spPr>
        <p:txBody>
          <a:bodyPr wrap="square" rtlCol="0">
            <a:spAutoFit/>
          </a:bodyPr>
          <a:lstStyle/>
          <a:p>
            <a:r>
              <a:rPr lang="en-US" altLang="zh-CN" sz="1600" dirty="0">
                <a:solidFill>
                  <a:srgbClr val="660874"/>
                </a:solidFill>
              </a:rPr>
              <a:t>implies</a:t>
            </a:r>
            <a:endParaRPr lang="zh-CN" altLang="en-US" sz="1600" dirty="0">
              <a:solidFill>
                <a:srgbClr val="660874"/>
              </a:solidFill>
            </a:endParaRPr>
          </a:p>
        </p:txBody>
      </p: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21639279-B7A9-4D23-B015-9950364D51E8}"/>
                  </a:ext>
                </a:extLst>
              </p:cNvPr>
              <p:cNvSpPr txBox="1"/>
              <p:nvPr/>
            </p:nvSpPr>
            <p:spPr>
              <a:xfrm>
                <a:off x="1255061" y="5417608"/>
                <a:ext cx="2679091" cy="444802"/>
              </a:xfrm>
              <a:prstGeom prst="rect">
                <a:avLst/>
              </a:prstGeom>
              <a:solidFill>
                <a:srgbClr val="F6F4F7"/>
              </a:solidFill>
              <a:ln>
                <a:solidFill>
                  <a:schemeClr val="accent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m:rPr>
                          <m:nor/>
                        </m:rPr>
                        <a:rPr lang="en-US" altLang="zh-CN" b="0" i="0" smtClean="0">
                          <a:solidFill>
                            <a:schemeClr val="tx1"/>
                          </a:solidFill>
                          <a:latin typeface="Cambria Math" panose="02040503050406030204" pitchFamily="18" charset="0"/>
                        </a:rPr>
                        <m:t>AMEX</m:t>
                      </m:r>
                      <m:sSub>
                        <m:sSubPr>
                          <m:ctrlPr>
                            <a:rPr lang="en-US" altLang="zh-CN" b="0" i="1" smtClean="0">
                              <a:solidFill>
                                <a:schemeClr val="tx1"/>
                              </a:solidFill>
                              <a:latin typeface="Cambria Math" panose="02040503050406030204" pitchFamily="18" charset="0"/>
                            </a:rPr>
                          </m:ctrlPr>
                        </m:sSubPr>
                        <m:e>
                          <m:r>
                            <m:rPr>
                              <m:nor/>
                            </m:rPr>
                            <a:rPr lang="en-US" altLang="zh-CN" b="0" i="0" smtClean="0">
                              <a:solidFill>
                                <a:schemeClr val="tx1"/>
                              </a:solidFill>
                              <a:latin typeface="Cambria Math" panose="02040503050406030204" pitchFamily="18" charset="0"/>
                            </a:rPr>
                            <m:t>P</m:t>
                          </m:r>
                        </m:e>
                        <m:sub>
                          <m:r>
                            <a:rPr lang="en-US" altLang="zh-CN" b="0" i="1" smtClean="0">
                              <a:solidFill>
                                <a:schemeClr val="tx1"/>
                              </a:solidFill>
                              <a:latin typeface="Cambria Math" panose="02040503050406030204" pitchFamily="18" charset="0"/>
                            </a:rPr>
                            <m:t>/</m:t>
                          </m:r>
                          <m:sSup>
                            <m:sSupPr>
                              <m:ctrlPr>
                                <a:rPr lang="en-US" altLang="zh-CN" b="0" i="1" smtClean="0">
                                  <a:solidFill>
                                    <a:schemeClr val="tx1"/>
                                  </a:solidFill>
                                  <a:latin typeface="Cambria Math" panose="02040503050406030204" pitchFamily="18" charset="0"/>
                                </a:rPr>
                              </m:ctrlPr>
                            </m:sSupPr>
                            <m:e>
                              <m:r>
                                <a:rPr lang="en-US" altLang="zh-CN" b="0" i="1" smtClean="0">
                                  <a:solidFill>
                                    <a:schemeClr val="tx1"/>
                                  </a:solidFill>
                                  <a:latin typeface="Cambria Math" panose="02040503050406030204" pitchFamily="18" charset="0"/>
                                </a:rPr>
                                <m:t>2</m:t>
                              </m:r>
                            </m:e>
                            <m:sup>
                              <m:sSup>
                                <m:sSupPr>
                                  <m:ctrlPr>
                                    <a:rPr lang="en-US" altLang="zh-CN" b="0" i="1" smtClean="0">
                                      <a:solidFill>
                                        <a:schemeClr val="tx1"/>
                                      </a:solidFill>
                                      <a:latin typeface="Cambria Math" panose="02040503050406030204" pitchFamily="18" charset="0"/>
                                    </a:rPr>
                                  </m:ctrlPr>
                                </m:sSupPr>
                                <m:e>
                                  <m:r>
                                    <a:rPr lang="en-US" altLang="zh-CN" b="0" i="1" smtClean="0">
                                      <a:solidFill>
                                        <a:schemeClr val="tx1"/>
                                      </a:solidFill>
                                      <a:latin typeface="Cambria Math" panose="02040503050406030204" pitchFamily="18" charset="0"/>
                                    </a:rPr>
                                    <m:t>𝑛</m:t>
                                  </m:r>
                                </m:e>
                                <m:sup>
                                  <m:r>
                                    <a:rPr lang="en-US" altLang="zh-CN" b="0" i="1" smtClean="0">
                                      <a:solidFill>
                                        <a:schemeClr val="tx1"/>
                                      </a:solidFill>
                                      <a:latin typeface="Cambria Math" panose="02040503050406030204" pitchFamily="18" charset="0"/>
                                    </a:rPr>
                                    <m:t>𝜖</m:t>
                                  </m:r>
                                </m:sup>
                              </m:sSup>
                            </m:sup>
                          </m:sSup>
                        </m:sub>
                      </m:sSub>
                      <m:r>
                        <a:rPr lang="en-US" altLang="zh-CN" b="0" i="1" smtClean="0">
                          <a:solidFill>
                            <a:schemeClr val="tx1"/>
                          </a:solidFill>
                          <a:latin typeface="Cambria Math" panose="02040503050406030204" pitchFamily="18" charset="0"/>
                        </a:rPr>
                        <m:t>⊄</m:t>
                      </m:r>
                      <m:r>
                        <m:rPr>
                          <m:nor/>
                        </m:rPr>
                        <a:rPr lang="en-US" altLang="zh-CN" b="0" i="0" smtClean="0">
                          <a:solidFill>
                            <a:schemeClr val="tx1"/>
                          </a:solidFill>
                          <a:latin typeface="Cambria Math" panose="02040503050406030204" pitchFamily="18" charset="0"/>
                        </a:rPr>
                        <m:t>SIZE</m:t>
                      </m:r>
                      <m:r>
                        <a:rPr lang="en-US" altLang="zh-CN" b="0" i="1" smtClean="0">
                          <a:solidFill>
                            <a:schemeClr val="tx1"/>
                          </a:solidFill>
                          <a:latin typeface="Cambria Math" panose="02040503050406030204" pitchFamily="18" charset="0"/>
                        </a:rPr>
                        <m:t>[</m:t>
                      </m:r>
                      <m:sSup>
                        <m:sSupPr>
                          <m:ctrlPr>
                            <a:rPr lang="en-US" altLang="zh-CN" b="0" i="1" smtClean="0">
                              <a:solidFill>
                                <a:schemeClr val="tx1"/>
                              </a:solidFill>
                              <a:latin typeface="Cambria Math" panose="02040503050406030204" pitchFamily="18" charset="0"/>
                            </a:rPr>
                          </m:ctrlPr>
                        </m:sSupPr>
                        <m:e>
                          <m:r>
                            <a:rPr lang="en-US" altLang="zh-CN" b="0" i="1" smtClean="0">
                              <a:solidFill>
                                <a:schemeClr val="tx1"/>
                              </a:solidFill>
                              <a:latin typeface="Cambria Math" panose="02040503050406030204" pitchFamily="18" charset="0"/>
                            </a:rPr>
                            <m:t>2</m:t>
                          </m:r>
                        </m:e>
                        <m:sup>
                          <m:r>
                            <a:rPr lang="en-US" altLang="zh-CN" b="0" i="1" smtClean="0">
                              <a:solidFill>
                                <a:schemeClr val="tx1"/>
                              </a:solidFill>
                              <a:latin typeface="Cambria Math" panose="02040503050406030204" pitchFamily="18" charset="0"/>
                            </a:rPr>
                            <m:t>𝑛</m:t>
                          </m:r>
                        </m:sup>
                      </m:sSup>
                      <m:r>
                        <a:rPr lang="en-US" altLang="zh-CN" b="0" i="1" smtClean="0">
                          <a:solidFill>
                            <a:schemeClr val="tx1"/>
                          </a:solidFill>
                          <a:latin typeface="Cambria Math" panose="02040503050406030204" pitchFamily="18" charset="0"/>
                        </a:rPr>
                        <m:t>/</m:t>
                      </m:r>
                      <m:r>
                        <a:rPr lang="en-US" altLang="zh-CN" b="0" i="1" smtClean="0">
                          <a:solidFill>
                            <a:schemeClr val="tx1"/>
                          </a:solidFill>
                          <a:latin typeface="Cambria Math" panose="02040503050406030204" pitchFamily="18" charset="0"/>
                        </a:rPr>
                        <m:t>𝑛</m:t>
                      </m:r>
                      <m:r>
                        <a:rPr lang="en-US" altLang="zh-CN" b="0" i="1" smtClean="0">
                          <a:solidFill>
                            <a:schemeClr val="tx1"/>
                          </a:solidFill>
                          <a:latin typeface="Cambria Math" panose="02040503050406030204" pitchFamily="18" charset="0"/>
                        </a:rPr>
                        <m:t>]</m:t>
                      </m:r>
                    </m:oMath>
                  </m:oMathPara>
                </a14:m>
                <a:endParaRPr lang="en-US" altLang="zh-CN" dirty="0">
                  <a:solidFill>
                    <a:srgbClr val="660874"/>
                  </a:solidFill>
                </a:endParaRPr>
              </a:p>
            </p:txBody>
          </p:sp>
        </mc:Choice>
        <mc:Fallback xmlns="">
          <p:sp>
            <p:nvSpPr>
              <p:cNvPr id="24" name="TextBox 23">
                <a:extLst>
                  <a:ext uri="{FF2B5EF4-FFF2-40B4-BE49-F238E27FC236}">
                    <a16:creationId xmlns:a16="http://schemas.microsoft.com/office/drawing/2014/main" id="{21639279-B7A9-4D23-B015-9950364D51E8}"/>
                  </a:ext>
                </a:extLst>
              </p:cNvPr>
              <p:cNvSpPr txBox="1">
                <a:spLocks noRot="1" noChangeAspect="1" noMove="1" noResize="1" noEditPoints="1" noAdjustHandles="1" noChangeArrowheads="1" noChangeShapeType="1" noTextEdit="1"/>
              </p:cNvSpPr>
              <p:nvPr/>
            </p:nvSpPr>
            <p:spPr>
              <a:xfrm>
                <a:off x="1255061" y="5417608"/>
                <a:ext cx="2679091" cy="444802"/>
              </a:xfrm>
              <a:prstGeom prst="rect">
                <a:avLst/>
              </a:prstGeom>
              <a:blipFill>
                <a:blip r:embed="rId8"/>
                <a:stretch>
                  <a:fillRect r="-454" b="-6667"/>
                </a:stretch>
              </a:blipFill>
              <a:ln>
                <a:solidFill>
                  <a:schemeClr val="accent1"/>
                </a:solid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2BFB5E7A-8819-4559-9C9C-D818B08A0107}"/>
                  </a:ext>
                </a:extLst>
              </p:cNvPr>
              <p:cNvSpPr txBox="1"/>
              <p:nvPr/>
            </p:nvSpPr>
            <p:spPr>
              <a:xfrm>
                <a:off x="1215190" y="5043060"/>
                <a:ext cx="1233377" cy="369332"/>
              </a:xfrm>
              <a:prstGeom prst="rect">
                <a:avLst/>
              </a:prstGeom>
              <a:noFill/>
            </p:spPr>
            <p:txBody>
              <a:bodyPr wrap="square" rtlCol="0">
                <a:spAutoFit/>
              </a:bodyPr>
              <a:lstStyle/>
              <a:p>
                <a:pPr algn="ctr"/>
                <a:r>
                  <a:rPr lang="en-US" altLang="zh-CN" b="0" dirty="0">
                    <a:solidFill>
                      <a:srgbClr val="660874"/>
                    </a:solidFill>
                  </a:rPr>
                  <a:t>(</a:t>
                </a:r>
                <a14:m>
                  <m:oMath xmlns:m="http://schemas.openxmlformats.org/officeDocument/2006/math">
                    <m:sSub>
                      <m:sSubPr>
                        <m:ctrlPr>
                          <a:rPr lang="en-US" altLang="zh-CN" b="0" i="1" smtClean="0">
                            <a:solidFill>
                              <a:srgbClr val="660874"/>
                            </a:solidFill>
                            <a:latin typeface="Cambria Math" panose="02040503050406030204" pitchFamily="18" charset="0"/>
                          </a:rPr>
                        </m:ctrlPr>
                      </m:sSubPr>
                      <m:e>
                        <m:r>
                          <m:rPr>
                            <m:sty m:val="p"/>
                          </m:rPr>
                          <a:rPr lang="en-US" altLang="zh-CN" b="0" i="0" smtClean="0">
                            <a:solidFill>
                              <a:srgbClr val="660874"/>
                            </a:solidFill>
                            <a:latin typeface="Cambria Math" panose="02040503050406030204" pitchFamily="18" charset="0"/>
                          </a:rPr>
                          <m:t>Σ</m:t>
                        </m:r>
                      </m:e>
                      <m:sub>
                        <m:r>
                          <a:rPr lang="en-US" altLang="zh-CN" b="0" i="1" smtClean="0">
                            <a:solidFill>
                              <a:srgbClr val="660874"/>
                            </a:solidFill>
                            <a:latin typeface="Cambria Math" panose="02040503050406030204" pitchFamily="18" charset="0"/>
                          </a:rPr>
                          <m:t>1</m:t>
                        </m:r>
                      </m:sub>
                    </m:sSub>
                  </m:oMath>
                </a14:m>
                <a:r>
                  <a:rPr lang="en-US" altLang="zh-CN" dirty="0">
                    <a:solidFill>
                      <a:srgbClr val="660874"/>
                    </a:solidFill>
                  </a:rPr>
                  <a:t>-type)</a:t>
                </a:r>
                <a:endParaRPr lang="zh-CN" altLang="en-US" dirty="0">
                  <a:solidFill>
                    <a:srgbClr val="660874"/>
                  </a:solidFill>
                </a:endParaRPr>
              </a:p>
            </p:txBody>
          </p:sp>
        </mc:Choice>
        <mc:Fallback xmlns="">
          <p:sp>
            <p:nvSpPr>
              <p:cNvPr id="25" name="TextBox 24">
                <a:extLst>
                  <a:ext uri="{FF2B5EF4-FFF2-40B4-BE49-F238E27FC236}">
                    <a16:creationId xmlns:a16="http://schemas.microsoft.com/office/drawing/2014/main" id="{2BFB5E7A-8819-4559-9C9C-D818B08A0107}"/>
                  </a:ext>
                </a:extLst>
              </p:cNvPr>
              <p:cNvSpPr txBox="1">
                <a:spLocks noRot="1" noChangeAspect="1" noMove="1" noResize="1" noEditPoints="1" noAdjustHandles="1" noChangeArrowheads="1" noChangeShapeType="1" noTextEdit="1"/>
              </p:cNvSpPr>
              <p:nvPr/>
            </p:nvSpPr>
            <p:spPr>
              <a:xfrm>
                <a:off x="1215190" y="5043060"/>
                <a:ext cx="1233377" cy="369332"/>
              </a:xfrm>
              <a:prstGeom prst="rect">
                <a:avLst/>
              </a:prstGeom>
              <a:blipFill>
                <a:blip r:embed="rId9"/>
                <a:stretch>
                  <a:fillRect t="-8197" b="-24590"/>
                </a:stretch>
              </a:blipFill>
            </p:spPr>
            <p:txBody>
              <a:bodyPr/>
              <a:lstStyle/>
              <a:p>
                <a:r>
                  <a:rPr lang="zh-CN" altLang="en-US">
                    <a:noFill/>
                  </a:rPr>
                  <a:t> </a:t>
                </a:r>
              </a:p>
            </p:txBody>
          </p:sp>
        </mc:Fallback>
      </mc:AlternateContent>
      <p:sp>
        <p:nvSpPr>
          <p:cNvPr id="26" name="TextBox 25">
            <a:extLst>
              <a:ext uri="{FF2B5EF4-FFF2-40B4-BE49-F238E27FC236}">
                <a16:creationId xmlns:a16="http://schemas.microsoft.com/office/drawing/2014/main" id="{0D21AF33-2E42-43FA-BAF6-CDF6CF499A9A}"/>
              </a:ext>
            </a:extLst>
          </p:cNvPr>
          <p:cNvSpPr txBox="1"/>
          <p:nvPr/>
        </p:nvSpPr>
        <p:spPr>
          <a:xfrm>
            <a:off x="2708170" y="5862410"/>
            <a:ext cx="1265853" cy="369332"/>
          </a:xfrm>
          <a:prstGeom prst="rect">
            <a:avLst/>
          </a:prstGeom>
          <a:noFill/>
        </p:spPr>
        <p:txBody>
          <a:bodyPr wrap="square">
            <a:spAutoFit/>
          </a:bodyPr>
          <a:lstStyle/>
          <a:p>
            <a:r>
              <a:rPr lang="en-US" altLang="zh-CN" b="1" dirty="0">
                <a:solidFill>
                  <a:srgbClr val="660874"/>
                </a:solidFill>
              </a:rPr>
              <a:t>This work</a:t>
            </a:r>
          </a:p>
        </p:txBody>
      </p: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DA86B3DA-DD90-40F1-9459-52194BCFB772}"/>
                  </a:ext>
                </a:extLst>
              </p:cNvPr>
              <p:cNvSpPr txBox="1"/>
              <p:nvPr/>
            </p:nvSpPr>
            <p:spPr>
              <a:xfrm>
                <a:off x="5093416" y="5455343"/>
                <a:ext cx="2440171" cy="369332"/>
              </a:xfrm>
              <a:prstGeom prst="rect">
                <a:avLst/>
              </a:prstGeom>
              <a:solidFill>
                <a:srgbClr val="F6F4F7"/>
              </a:solidFill>
              <a:ln>
                <a:solidFill>
                  <a:schemeClr val="accent1"/>
                </a:solidFill>
              </a:ln>
            </p:spPr>
            <p:txBody>
              <a:bodyPr wrap="square" rtlCol="0">
                <a:spAutoFit/>
              </a:bodyPr>
              <a:lstStyle/>
              <a:p>
                <a:pPr algn="ctr"/>
                <a:r>
                  <a:rPr lang="en-US" altLang="zh-CN" dirty="0"/>
                  <a:t>Dense </a:t>
                </a:r>
                <a14:m>
                  <m:oMath xmlns:m="http://schemas.openxmlformats.org/officeDocument/2006/math">
                    <m:r>
                      <m:rPr>
                        <m:sty m:val="p"/>
                      </m:rPr>
                      <a:rPr lang="en-US" altLang="zh-CN" b="0" i="0" smtClean="0">
                        <a:latin typeface="Cambria Math" panose="02040503050406030204" pitchFamily="18" charset="0"/>
                      </a:rPr>
                      <m:t>co</m:t>
                    </m:r>
                    <m:r>
                      <m:rPr>
                        <m:nor/>
                      </m:rPr>
                      <a:rPr lang="en-US" altLang="zh-CN" b="0" i="0" smtClean="0">
                        <a:latin typeface="Cambria Math" panose="02040503050406030204" pitchFamily="18" charset="0"/>
                      </a:rPr>
                      <m:t>AM</m:t>
                    </m:r>
                  </m:oMath>
                </a14:m>
                <a:r>
                  <a:rPr lang="en-US" altLang="zh-CN" dirty="0"/>
                  <a:t> properties</a:t>
                </a:r>
                <a:endParaRPr lang="zh-CN" altLang="en-US" dirty="0"/>
              </a:p>
            </p:txBody>
          </p:sp>
        </mc:Choice>
        <mc:Fallback xmlns="">
          <p:sp>
            <p:nvSpPr>
              <p:cNvPr id="27" name="TextBox 26">
                <a:extLst>
                  <a:ext uri="{FF2B5EF4-FFF2-40B4-BE49-F238E27FC236}">
                    <a16:creationId xmlns:a16="http://schemas.microsoft.com/office/drawing/2014/main" id="{DA86B3DA-DD90-40F1-9459-52194BCFB772}"/>
                  </a:ext>
                </a:extLst>
              </p:cNvPr>
              <p:cNvSpPr txBox="1">
                <a:spLocks noRot="1" noChangeAspect="1" noMove="1" noResize="1" noEditPoints="1" noAdjustHandles="1" noChangeArrowheads="1" noChangeShapeType="1" noTextEdit="1"/>
              </p:cNvSpPr>
              <p:nvPr/>
            </p:nvSpPr>
            <p:spPr>
              <a:xfrm>
                <a:off x="5093416" y="5455343"/>
                <a:ext cx="2440171" cy="369332"/>
              </a:xfrm>
              <a:prstGeom prst="rect">
                <a:avLst/>
              </a:prstGeom>
              <a:blipFill>
                <a:blip r:embed="rId10"/>
                <a:stretch>
                  <a:fillRect l="-1990" t="-8065" r="-1741" b="-24194"/>
                </a:stretch>
              </a:blipFill>
              <a:ln>
                <a:solidFill>
                  <a:schemeClr val="accent1"/>
                </a:solidFill>
              </a:ln>
            </p:spPr>
            <p:txBody>
              <a:bodyPr/>
              <a:lstStyle/>
              <a:p>
                <a:r>
                  <a:rPr lang="zh-CN" altLang="en-US">
                    <a:noFill/>
                  </a:rPr>
                  <a:t> </a:t>
                </a:r>
              </a:p>
            </p:txBody>
          </p:sp>
        </mc:Fallback>
      </mc:AlternateContent>
      <p:sp>
        <p:nvSpPr>
          <p:cNvPr id="28" name="TextBox 27">
            <a:extLst>
              <a:ext uri="{FF2B5EF4-FFF2-40B4-BE49-F238E27FC236}">
                <a16:creationId xmlns:a16="http://schemas.microsoft.com/office/drawing/2014/main" id="{BD22F89B-35F7-423A-88CC-F3AFABF6D31E}"/>
              </a:ext>
            </a:extLst>
          </p:cNvPr>
          <p:cNvSpPr txBox="1"/>
          <p:nvPr/>
        </p:nvSpPr>
        <p:spPr>
          <a:xfrm>
            <a:off x="6313500" y="5873063"/>
            <a:ext cx="1265853" cy="369332"/>
          </a:xfrm>
          <a:prstGeom prst="rect">
            <a:avLst/>
          </a:prstGeom>
          <a:noFill/>
        </p:spPr>
        <p:txBody>
          <a:bodyPr wrap="square">
            <a:spAutoFit/>
          </a:bodyPr>
          <a:lstStyle/>
          <a:p>
            <a:r>
              <a:rPr lang="en-US" altLang="zh-CN" b="1" dirty="0">
                <a:solidFill>
                  <a:srgbClr val="660874"/>
                </a:solidFill>
              </a:rPr>
              <a:t>This work</a:t>
            </a:r>
          </a:p>
        </p:txBody>
      </p:sp>
      <p:sp>
        <p:nvSpPr>
          <p:cNvPr id="33" name="TextBox 32">
            <a:extLst>
              <a:ext uri="{FF2B5EF4-FFF2-40B4-BE49-F238E27FC236}">
                <a16:creationId xmlns:a16="http://schemas.microsoft.com/office/drawing/2014/main" id="{74CEEFFC-D007-4E8D-8E29-E356C97A37D4}"/>
              </a:ext>
            </a:extLst>
          </p:cNvPr>
          <p:cNvSpPr txBox="1"/>
          <p:nvPr/>
        </p:nvSpPr>
        <p:spPr>
          <a:xfrm>
            <a:off x="5055780" y="5044884"/>
            <a:ext cx="2079085" cy="369332"/>
          </a:xfrm>
          <a:prstGeom prst="rect">
            <a:avLst/>
          </a:prstGeom>
          <a:noFill/>
        </p:spPr>
        <p:txBody>
          <a:bodyPr wrap="square" rtlCol="0">
            <a:spAutoFit/>
          </a:bodyPr>
          <a:lstStyle/>
          <a:p>
            <a:r>
              <a:rPr lang="en-US" altLang="zh-CN" dirty="0">
                <a:solidFill>
                  <a:srgbClr val="660874"/>
                </a:solidFill>
              </a:rPr>
              <a:t>Larger class</a:t>
            </a:r>
            <a:endParaRPr lang="zh-CN" altLang="en-US" dirty="0">
              <a:solidFill>
                <a:srgbClr val="660874"/>
              </a:solidFill>
            </a:endParaRPr>
          </a:p>
        </p:txBody>
      </p:sp>
      <p:sp>
        <p:nvSpPr>
          <p:cNvPr id="35" name="TextBox 34">
            <a:extLst>
              <a:ext uri="{FF2B5EF4-FFF2-40B4-BE49-F238E27FC236}">
                <a16:creationId xmlns:a16="http://schemas.microsoft.com/office/drawing/2014/main" id="{77D5E4C1-4220-48EB-AE29-A35C3EE61CE3}"/>
              </a:ext>
            </a:extLst>
          </p:cNvPr>
          <p:cNvSpPr txBox="1"/>
          <p:nvPr/>
        </p:nvSpPr>
        <p:spPr>
          <a:xfrm>
            <a:off x="5534246" y="4726244"/>
            <a:ext cx="2079085" cy="307777"/>
          </a:xfrm>
          <a:prstGeom prst="rect">
            <a:avLst/>
          </a:prstGeom>
          <a:noFill/>
        </p:spPr>
        <p:txBody>
          <a:bodyPr wrap="square">
            <a:spAutoFit/>
          </a:bodyPr>
          <a:lstStyle/>
          <a:p>
            <a:r>
              <a:rPr lang="en-US" altLang="zh-CN" sz="1400" dirty="0">
                <a:solidFill>
                  <a:srgbClr val="660874"/>
                </a:solidFill>
              </a:rPr>
              <a:t>[KKMP21] [</a:t>
            </a:r>
            <a:r>
              <a:rPr lang="en-US" altLang="zh-CN" sz="1400" dirty="0" err="1">
                <a:solidFill>
                  <a:srgbClr val="660874"/>
                </a:solidFill>
              </a:rPr>
              <a:t>Korten</a:t>
            </a:r>
            <a:r>
              <a:rPr lang="en-US" altLang="zh-CN" sz="1400" dirty="0">
                <a:solidFill>
                  <a:srgbClr val="660874"/>
                </a:solidFill>
              </a:rPr>
              <a:t> 22] …</a:t>
            </a:r>
            <a:endParaRPr lang="zh-CN" altLang="en-US" sz="1400" dirty="0"/>
          </a:p>
        </p:txBody>
      </p:sp>
      <p:sp>
        <p:nvSpPr>
          <p:cNvPr id="36" name="Arrow: Right 35">
            <a:extLst>
              <a:ext uri="{FF2B5EF4-FFF2-40B4-BE49-F238E27FC236}">
                <a16:creationId xmlns:a16="http://schemas.microsoft.com/office/drawing/2014/main" id="{637F27BB-7764-493A-91C2-0E858B6B84F5}"/>
              </a:ext>
            </a:extLst>
          </p:cNvPr>
          <p:cNvSpPr/>
          <p:nvPr/>
        </p:nvSpPr>
        <p:spPr>
          <a:xfrm rot="10800000">
            <a:off x="4040162" y="5549620"/>
            <a:ext cx="830180" cy="1582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TextBox 36">
            <a:extLst>
              <a:ext uri="{FF2B5EF4-FFF2-40B4-BE49-F238E27FC236}">
                <a16:creationId xmlns:a16="http://schemas.microsoft.com/office/drawing/2014/main" id="{57A2428D-7503-4060-A791-B0F747291FC9}"/>
              </a:ext>
            </a:extLst>
          </p:cNvPr>
          <p:cNvSpPr txBox="1"/>
          <p:nvPr/>
        </p:nvSpPr>
        <p:spPr>
          <a:xfrm>
            <a:off x="4072375" y="5209378"/>
            <a:ext cx="765755" cy="338554"/>
          </a:xfrm>
          <a:prstGeom prst="rect">
            <a:avLst/>
          </a:prstGeom>
          <a:noFill/>
        </p:spPr>
        <p:txBody>
          <a:bodyPr wrap="square" rtlCol="0">
            <a:spAutoFit/>
          </a:bodyPr>
          <a:lstStyle/>
          <a:p>
            <a:r>
              <a:rPr lang="en-US" altLang="zh-CN" sz="1600" dirty="0">
                <a:solidFill>
                  <a:srgbClr val="660874"/>
                </a:solidFill>
              </a:rPr>
              <a:t>implies</a:t>
            </a:r>
            <a:endParaRPr lang="zh-CN" altLang="en-US" sz="1600" dirty="0">
              <a:solidFill>
                <a:srgbClr val="660874"/>
              </a:solidFill>
            </a:endParaRPr>
          </a:p>
        </p:txBody>
      </p:sp>
    </p:spTree>
    <p:extLst>
      <p:ext uri="{BB962C8B-B14F-4D97-AF65-F5344CB8AC3E}">
        <p14:creationId xmlns:p14="http://schemas.microsoft.com/office/powerpoint/2010/main" val="10060154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C1346A4-C05D-480E-BC28-8FE2583ED803}"/>
              </a:ext>
            </a:extLst>
          </p:cNvPr>
          <p:cNvSpPr>
            <a:spLocks noGrp="1"/>
          </p:cNvSpPr>
          <p:nvPr>
            <p:ph type="title"/>
          </p:nvPr>
        </p:nvSpPr>
        <p:spPr/>
        <p:txBody>
          <a:bodyPr/>
          <a:lstStyle/>
          <a:p>
            <a:r>
              <a:rPr lang="en-US" altLang="zh-CN" dirty="0"/>
              <a:t>Our Results</a:t>
            </a:r>
            <a:endParaRPr lang="zh-CN" altLang="en-US" dirty="0"/>
          </a:p>
        </p:txBody>
      </p:sp>
      <p:sp>
        <p:nvSpPr>
          <p:cNvPr id="4" name="TextBox 3">
            <a:extLst>
              <a:ext uri="{FF2B5EF4-FFF2-40B4-BE49-F238E27FC236}">
                <a16:creationId xmlns:a16="http://schemas.microsoft.com/office/drawing/2014/main" id="{964DB66D-08FC-4317-A0E7-E3D0757D8148}"/>
              </a:ext>
            </a:extLst>
          </p:cNvPr>
          <p:cNvSpPr txBox="1"/>
          <p:nvPr/>
        </p:nvSpPr>
        <p:spPr>
          <a:xfrm>
            <a:off x="1036674" y="1914026"/>
            <a:ext cx="2823785" cy="400110"/>
          </a:xfrm>
          <a:prstGeom prst="rect">
            <a:avLst/>
          </a:prstGeom>
          <a:noFill/>
        </p:spPr>
        <p:txBody>
          <a:bodyPr wrap="square" rtlCol="0">
            <a:spAutoFit/>
          </a:bodyPr>
          <a:lstStyle/>
          <a:p>
            <a:r>
              <a:rPr lang="en-US" altLang="zh-CN" sz="2000" b="1" dirty="0"/>
              <a:t>Circuit lower bounds</a:t>
            </a:r>
            <a:endParaRPr lang="zh-CN" altLang="en-US" sz="2000" b="1" dirty="0"/>
          </a:p>
        </p:txBody>
      </p:sp>
      <p:sp>
        <p:nvSpPr>
          <p:cNvPr id="9" name="TextBox 8">
            <a:extLst>
              <a:ext uri="{FF2B5EF4-FFF2-40B4-BE49-F238E27FC236}">
                <a16:creationId xmlns:a16="http://schemas.microsoft.com/office/drawing/2014/main" id="{FDAFBD73-8602-4A59-B1EE-A691DB77D907}"/>
              </a:ext>
            </a:extLst>
          </p:cNvPr>
          <p:cNvSpPr txBox="1"/>
          <p:nvPr/>
        </p:nvSpPr>
        <p:spPr>
          <a:xfrm>
            <a:off x="4882115" y="1917675"/>
            <a:ext cx="2862771" cy="400110"/>
          </a:xfrm>
          <a:prstGeom prst="rect">
            <a:avLst/>
          </a:prstGeom>
          <a:noFill/>
        </p:spPr>
        <p:txBody>
          <a:bodyPr wrap="square" rtlCol="0">
            <a:spAutoFit/>
          </a:bodyPr>
          <a:lstStyle/>
          <a:p>
            <a:r>
              <a:rPr lang="en-US" altLang="zh-CN" sz="2000" b="1" dirty="0">
                <a:solidFill>
                  <a:schemeClr val="tx1">
                    <a:lumMod val="95000"/>
                    <a:lumOff val="5000"/>
                  </a:schemeClr>
                </a:solidFill>
              </a:rPr>
              <a:t>Explicit constructions</a:t>
            </a:r>
            <a:endParaRPr lang="zh-CN" altLang="en-US" sz="2000" b="1" dirty="0"/>
          </a:p>
        </p:txBody>
      </p: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21639279-B7A9-4D23-B015-9950364D51E8}"/>
                  </a:ext>
                </a:extLst>
              </p:cNvPr>
              <p:cNvSpPr txBox="1"/>
              <p:nvPr/>
            </p:nvSpPr>
            <p:spPr>
              <a:xfrm>
                <a:off x="1255061" y="2445802"/>
                <a:ext cx="2679091" cy="444802"/>
              </a:xfrm>
              <a:prstGeom prst="rect">
                <a:avLst/>
              </a:prstGeom>
              <a:solidFill>
                <a:srgbClr val="F6F4F7"/>
              </a:solidFill>
              <a:ln>
                <a:solidFill>
                  <a:schemeClr val="accent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m:rPr>
                          <m:nor/>
                        </m:rPr>
                        <a:rPr lang="en-US" altLang="zh-CN" b="0" i="0" smtClean="0">
                          <a:solidFill>
                            <a:schemeClr val="tx1"/>
                          </a:solidFill>
                          <a:latin typeface="Cambria Math" panose="02040503050406030204" pitchFamily="18" charset="0"/>
                        </a:rPr>
                        <m:t>AMEX</m:t>
                      </m:r>
                      <m:sSub>
                        <m:sSubPr>
                          <m:ctrlPr>
                            <a:rPr lang="en-US" altLang="zh-CN" b="0" i="1" smtClean="0">
                              <a:solidFill>
                                <a:schemeClr val="tx1"/>
                              </a:solidFill>
                              <a:latin typeface="Cambria Math" panose="02040503050406030204" pitchFamily="18" charset="0"/>
                            </a:rPr>
                          </m:ctrlPr>
                        </m:sSubPr>
                        <m:e>
                          <m:r>
                            <m:rPr>
                              <m:nor/>
                            </m:rPr>
                            <a:rPr lang="en-US" altLang="zh-CN" b="0" i="0" smtClean="0">
                              <a:solidFill>
                                <a:schemeClr val="tx1"/>
                              </a:solidFill>
                              <a:latin typeface="Cambria Math" panose="02040503050406030204" pitchFamily="18" charset="0"/>
                            </a:rPr>
                            <m:t>P</m:t>
                          </m:r>
                        </m:e>
                        <m:sub>
                          <m:r>
                            <a:rPr lang="en-US" altLang="zh-CN" b="0" i="1" smtClean="0">
                              <a:solidFill>
                                <a:schemeClr val="tx1"/>
                              </a:solidFill>
                              <a:latin typeface="Cambria Math" panose="02040503050406030204" pitchFamily="18" charset="0"/>
                            </a:rPr>
                            <m:t>/</m:t>
                          </m:r>
                          <m:sSup>
                            <m:sSupPr>
                              <m:ctrlPr>
                                <a:rPr lang="en-US" altLang="zh-CN" b="0" i="1" smtClean="0">
                                  <a:solidFill>
                                    <a:schemeClr val="tx1"/>
                                  </a:solidFill>
                                  <a:latin typeface="Cambria Math" panose="02040503050406030204" pitchFamily="18" charset="0"/>
                                </a:rPr>
                              </m:ctrlPr>
                            </m:sSupPr>
                            <m:e>
                              <m:r>
                                <a:rPr lang="en-US" altLang="zh-CN" b="0" i="1" smtClean="0">
                                  <a:solidFill>
                                    <a:schemeClr val="tx1"/>
                                  </a:solidFill>
                                  <a:latin typeface="Cambria Math" panose="02040503050406030204" pitchFamily="18" charset="0"/>
                                </a:rPr>
                                <m:t>2</m:t>
                              </m:r>
                            </m:e>
                            <m:sup>
                              <m:sSup>
                                <m:sSupPr>
                                  <m:ctrlPr>
                                    <a:rPr lang="en-US" altLang="zh-CN" b="0" i="1" smtClean="0">
                                      <a:solidFill>
                                        <a:schemeClr val="tx1"/>
                                      </a:solidFill>
                                      <a:latin typeface="Cambria Math" panose="02040503050406030204" pitchFamily="18" charset="0"/>
                                    </a:rPr>
                                  </m:ctrlPr>
                                </m:sSupPr>
                                <m:e>
                                  <m:r>
                                    <a:rPr lang="en-US" altLang="zh-CN" b="0" i="1" smtClean="0">
                                      <a:solidFill>
                                        <a:schemeClr val="tx1"/>
                                      </a:solidFill>
                                      <a:latin typeface="Cambria Math" panose="02040503050406030204" pitchFamily="18" charset="0"/>
                                    </a:rPr>
                                    <m:t>𝑛</m:t>
                                  </m:r>
                                </m:e>
                                <m:sup>
                                  <m:r>
                                    <a:rPr lang="en-US" altLang="zh-CN" b="0" i="1" smtClean="0">
                                      <a:solidFill>
                                        <a:schemeClr val="tx1"/>
                                      </a:solidFill>
                                      <a:latin typeface="Cambria Math" panose="02040503050406030204" pitchFamily="18" charset="0"/>
                                    </a:rPr>
                                    <m:t>𝜖</m:t>
                                  </m:r>
                                </m:sup>
                              </m:sSup>
                            </m:sup>
                          </m:sSup>
                        </m:sub>
                      </m:sSub>
                      <m:r>
                        <a:rPr lang="en-US" altLang="zh-CN" b="0" i="1" smtClean="0">
                          <a:solidFill>
                            <a:schemeClr val="tx1"/>
                          </a:solidFill>
                          <a:latin typeface="Cambria Math" panose="02040503050406030204" pitchFamily="18" charset="0"/>
                        </a:rPr>
                        <m:t>⊄</m:t>
                      </m:r>
                      <m:r>
                        <m:rPr>
                          <m:nor/>
                        </m:rPr>
                        <a:rPr lang="en-US" altLang="zh-CN" b="0" i="0" smtClean="0">
                          <a:solidFill>
                            <a:schemeClr val="tx1"/>
                          </a:solidFill>
                          <a:latin typeface="Cambria Math" panose="02040503050406030204" pitchFamily="18" charset="0"/>
                        </a:rPr>
                        <m:t>SIZE</m:t>
                      </m:r>
                      <m:r>
                        <a:rPr lang="en-US" altLang="zh-CN" b="0" i="1" smtClean="0">
                          <a:solidFill>
                            <a:schemeClr val="tx1"/>
                          </a:solidFill>
                          <a:latin typeface="Cambria Math" panose="02040503050406030204" pitchFamily="18" charset="0"/>
                        </a:rPr>
                        <m:t>[</m:t>
                      </m:r>
                      <m:sSup>
                        <m:sSupPr>
                          <m:ctrlPr>
                            <a:rPr lang="en-US" altLang="zh-CN" b="0" i="1" smtClean="0">
                              <a:solidFill>
                                <a:schemeClr val="tx1"/>
                              </a:solidFill>
                              <a:latin typeface="Cambria Math" panose="02040503050406030204" pitchFamily="18" charset="0"/>
                            </a:rPr>
                          </m:ctrlPr>
                        </m:sSupPr>
                        <m:e>
                          <m:r>
                            <a:rPr lang="en-US" altLang="zh-CN" b="0" i="1" smtClean="0">
                              <a:solidFill>
                                <a:schemeClr val="tx1"/>
                              </a:solidFill>
                              <a:latin typeface="Cambria Math" panose="02040503050406030204" pitchFamily="18" charset="0"/>
                            </a:rPr>
                            <m:t>2</m:t>
                          </m:r>
                        </m:e>
                        <m:sup>
                          <m:r>
                            <a:rPr lang="en-US" altLang="zh-CN" b="0" i="1" smtClean="0">
                              <a:solidFill>
                                <a:schemeClr val="tx1"/>
                              </a:solidFill>
                              <a:latin typeface="Cambria Math" panose="02040503050406030204" pitchFamily="18" charset="0"/>
                            </a:rPr>
                            <m:t>𝑛</m:t>
                          </m:r>
                        </m:sup>
                      </m:sSup>
                      <m:r>
                        <a:rPr lang="en-US" altLang="zh-CN" b="0" i="1" smtClean="0">
                          <a:solidFill>
                            <a:schemeClr val="tx1"/>
                          </a:solidFill>
                          <a:latin typeface="Cambria Math" panose="02040503050406030204" pitchFamily="18" charset="0"/>
                        </a:rPr>
                        <m:t>/</m:t>
                      </m:r>
                      <m:r>
                        <a:rPr lang="en-US" altLang="zh-CN" b="0" i="1" smtClean="0">
                          <a:solidFill>
                            <a:schemeClr val="tx1"/>
                          </a:solidFill>
                          <a:latin typeface="Cambria Math" panose="02040503050406030204" pitchFamily="18" charset="0"/>
                        </a:rPr>
                        <m:t>𝑛</m:t>
                      </m:r>
                      <m:r>
                        <a:rPr lang="en-US" altLang="zh-CN" b="0" i="1" smtClean="0">
                          <a:solidFill>
                            <a:schemeClr val="tx1"/>
                          </a:solidFill>
                          <a:latin typeface="Cambria Math" panose="02040503050406030204" pitchFamily="18" charset="0"/>
                        </a:rPr>
                        <m:t>]</m:t>
                      </m:r>
                    </m:oMath>
                  </m:oMathPara>
                </a14:m>
                <a:endParaRPr lang="en-US" altLang="zh-CN" dirty="0">
                  <a:solidFill>
                    <a:srgbClr val="660874"/>
                  </a:solidFill>
                </a:endParaRPr>
              </a:p>
            </p:txBody>
          </p:sp>
        </mc:Choice>
        <mc:Fallback xmlns="">
          <p:sp>
            <p:nvSpPr>
              <p:cNvPr id="24" name="TextBox 23">
                <a:extLst>
                  <a:ext uri="{FF2B5EF4-FFF2-40B4-BE49-F238E27FC236}">
                    <a16:creationId xmlns:a16="http://schemas.microsoft.com/office/drawing/2014/main" id="{21639279-B7A9-4D23-B015-9950364D51E8}"/>
                  </a:ext>
                </a:extLst>
              </p:cNvPr>
              <p:cNvSpPr txBox="1">
                <a:spLocks noRot="1" noChangeAspect="1" noMove="1" noResize="1" noEditPoints="1" noAdjustHandles="1" noChangeArrowheads="1" noChangeShapeType="1" noTextEdit="1"/>
              </p:cNvSpPr>
              <p:nvPr/>
            </p:nvSpPr>
            <p:spPr>
              <a:xfrm>
                <a:off x="1255061" y="2445802"/>
                <a:ext cx="2679091" cy="444802"/>
              </a:xfrm>
              <a:prstGeom prst="rect">
                <a:avLst/>
              </a:prstGeom>
              <a:blipFill>
                <a:blip r:embed="rId3"/>
                <a:stretch>
                  <a:fillRect r="-454" b="-6667"/>
                </a:stretch>
              </a:blipFill>
              <a:ln>
                <a:solidFill>
                  <a:schemeClr val="accent1"/>
                </a:solid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DA86B3DA-DD90-40F1-9459-52194BCFB772}"/>
                  </a:ext>
                </a:extLst>
              </p:cNvPr>
              <p:cNvSpPr txBox="1"/>
              <p:nvPr/>
            </p:nvSpPr>
            <p:spPr>
              <a:xfrm>
                <a:off x="5093416" y="2483537"/>
                <a:ext cx="2440171" cy="369332"/>
              </a:xfrm>
              <a:prstGeom prst="rect">
                <a:avLst/>
              </a:prstGeom>
              <a:solidFill>
                <a:srgbClr val="F6F4F7"/>
              </a:solidFill>
              <a:ln>
                <a:solidFill>
                  <a:schemeClr val="accent1"/>
                </a:solidFill>
              </a:ln>
            </p:spPr>
            <p:txBody>
              <a:bodyPr wrap="square" rtlCol="0">
                <a:spAutoFit/>
              </a:bodyPr>
              <a:lstStyle/>
              <a:p>
                <a:pPr algn="ctr"/>
                <a:r>
                  <a:rPr lang="en-US" altLang="zh-CN" dirty="0"/>
                  <a:t>Dense </a:t>
                </a:r>
                <a14:m>
                  <m:oMath xmlns:m="http://schemas.openxmlformats.org/officeDocument/2006/math">
                    <m:r>
                      <m:rPr>
                        <m:sty m:val="p"/>
                      </m:rPr>
                      <a:rPr lang="en-US" altLang="zh-CN" b="0" i="0" smtClean="0">
                        <a:latin typeface="Cambria Math" panose="02040503050406030204" pitchFamily="18" charset="0"/>
                      </a:rPr>
                      <m:t>co</m:t>
                    </m:r>
                    <m:r>
                      <m:rPr>
                        <m:nor/>
                      </m:rPr>
                      <a:rPr lang="en-US" altLang="zh-CN" b="0" i="0" smtClean="0">
                        <a:latin typeface="Cambria Math" panose="02040503050406030204" pitchFamily="18" charset="0"/>
                      </a:rPr>
                      <m:t>AM</m:t>
                    </m:r>
                  </m:oMath>
                </a14:m>
                <a:r>
                  <a:rPr lang="en-US" altLang="zh-CN" dirty="0"/>
                  <a:t> properties</a:t>
                </a:r>
                <a:endParaRPr lang="zh-CN" altLang="en-US" dirty="0"/>
              </a:p>
            </p:txBody>
          </p:sp>
        </mc:Choice>
        <mc:Fallback xmlns="">
          <p:sp>
            <p:nvSpPr>
              <p:cNvPr id="27" name="TextBox 26">
                <a:extLst>
                  <a:ext uri="{FF2B5EF4-FFF2-40B4-BE49-F238E27FC236}">
                    <a16:creationId xmlns:a16="http://schemas.microsoft.com/office/drawing/2014/main" id="{DA86B3DA-DD90-40F1-9459-52194BCFB772}"/>
                  </a:ext>
                </a:extLst>
              </p:cNvPr>
              <p:cNvSpPr txBox="1">
                <a:spLocks noRot="1" noChangeAspect="1" noMove="1" noResize="1" noEditPoints="1" noAdjustHandles="1" noChangeArrowheads="1" noChangeShapeType="1" noTextEdit="1"/>
              </p:cNvSpPr>
              <p:nvPr/>
            </p:nvSpPr>
            <p:spPr>
              <a:xfrm>
                <a:off x="5093416" y="2483537"/>
                <a:ext cx="2440171" cy="369332"/>
              </a:xfrm>
              <a:prstGeom prst="rect">
                <a:avLst/>
              </a:prstGeom>
              <a:blipFill>
                <a:blip r:embed="rId4"/>
                <a:stretch>
                  <a:fillRect l="-1990" t="-6349" r="-1741" b="-22222"/>
                </a:stretch>
              </a:blipFill>
              <a:ln>
                <a:solidFill>
                  <a:schemeClr val="accent1"/>
                </a:solid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7FACD02A-FEF0-4FFD-AE99-B81D2D30B552}"/>
                  </a:ext>
                </a:extLst>
              </p:cNvPr>
              <p:cNvSpPr txBox="1"/>
              <p:nvPr/>
            </p:nvSpPr>
            <p:spPr>
              <a:xfrm>
                <a:off x="1036673" y="3207026"/>
                <a:ext cx="6916479" cy="721801"/>
              </a:xfrm>
              <a:prstGeom prst="rect">
                <a:avLst/>
              </a:prstGeom>
              <a:solidFill>
                <a:srgbClr val="E1DFE2"/>
              </a:solidFill>
            </p:spPr>
            <p:txBody>
              <a:bodyPr wrap="square" rtlCol="0">
                <a:spAutoFit/>
              </a:bodyPr>
              <a:lstStyle/>
              <a:p>
                <a:r>
                  <a:rPr lang="en-US" altLang="zh-CN" b="1" dirty="0">
                    <a:solidFill>
                      <a:srgbClr val="660874"/>
                    </a:solidFill>
                  </a:rPr>
                  <a:t>Theorem</a:t>
                </a:r>
                <a:r>
                  <a:rPr lang="en-US" altLang="zh-CN" dirty="0"/>
                  <a:t> (this work):  For any </a:t>
                </a:r>
                <a14:m>
                  <m:oMath xmlns:m="http://schemas.openxmlformats.org/officeDocument/2006/math">
                    <m:r>
                      <a:rPr lang="en-US" altLang="zh-CN" b="0" i="1" smtClean="0">
                        <a:latin typeface="Cambria Math" panose="02040503050406030204" pitchFamily="18" charset="0"/>
                      </a:rPr>
                      <m:t>𝜖</m:t>
                    </m:r>
                    <m:r>
                      <a:rPr lang="en-US" altLang="zh-CN" b="0" i="1" smtClean="0">
                        <a:latin typeface="Cambria Math" panose="02040503050406030204" pitchFamily="18" charset="0"/>
                      </a:rPr>
                      <m:t>∈</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0,1</m:t>
                        </m:r>
                      </m:e>
                    </m:d>
                  </m:oMath>
                </a14:m>
                <a:r>
                  <a:rPr lang="en-US" altLang="zh-CN" dirty="0"/>
                  <a:t>,</a:t>
                </a:r>
              </a:p>
              <a:p>
                <a:pPr/>
                <a14:m>
                  <m:oMathPara xmlns:m="http://schemas.openxmlformats.org/officeDocument/2006/math">
                    <m:oMathParaPr>
                      <m:jc m:val="centerGroup"/>
                    </m:oMathParaPr>
                    <m:oMath xmlns:m="http://schemas.openxmlformats.org/officeDocument/2006/math">
                      <m:sSub>
                        <m:sSubPr>
                          <m:ctrlPr>
                            <a:rPr lang="en-US" altLang="zh-CN" b="0" i="1" smtClean="0">
                              <a:latin typeface="Cambria Math" panose="02040503050406030204" pitchFamily="18" charset="0"/>
                            </a:rPr>
                          </m:ctrlPr>
                        </m:sSubPr>
                        <m:e>
                          <m:d>
                            <m:dPr>
                              <m:ctrlPr>
                                <a:rPr lang="en-US" altLang="zh-CN" b="0" i="1" smtClean="0">
                                  <a:latin typeface="Cambria Math" panose="02040503050406030204" pitchFamily="18" charset="0"/>
                                </a:rPr>
                              </m:ctrlPr>
                            </m:dPr>
                            <m:e>
                              <m:r>
                                <m:rPr>
                                  <m:nor/>
                                </m:rPr>
                                <a:rPr lang="en-US" altLang="zh-CN" b="0" i="0" smtClean="0">
                                  <a:latin typeface="Cambria Math" panose="02040503050406030204" pitchFamily="18" charset="0"/>
                                </a:rPr>
                                <m:t>AMEXP</m:t>
                              </m:r>
                              <m:r>
                                <a:rPr lang="en-US" altLang="zh-CN" b="0" i="1" smtClean="0">
                                  <a:latin typeface="Cambria Math" panose="02040503050406030204" pitchFamily="18" charset="0"/>
                                </a:rPr>
                                <m:t>∩</m:t>
                              </m:r>
                              <m:r>
                                <m:rPr>
                                  <m:nor/>
                                </m:rPr>
                                <a:rPr lang="en-US" altLang="zh-CN" b="0" i="0" smtClean="0">
                                  <a:latin typeface="Cambria Math" panose="02040503050406030204" pitchFamily="18" charset="0"/>
                                </a:rPr>
                                <m:t>coAMEXP</m:t>
                              </m:r>
                            </m:e>
                          </m:d>
                        </m:e>
                        <m:sub>
                          <m:r>
                            <a:rPr lang="en-US" altLang="zh-CN" b="0" i="1" smtClean="0">
                              <a:latin typeface="Cambria Math" panose="02040503050406030204" pitchFamily="18" charset="0"/>
                            </a:rPr>
                            <m:t>/</m:t>
                          </m:r>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2</m:t>
                              </m:r>
                            </m:e>
                            <m:sup>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𝑛</m:t>
                                  </m:r>
                                </m:e>
                                <m:sup>
                                  <m:r>
                                    <a:rPr lang="en-US" altLang="zh-CN" b="0" i="1" smtClean="0">
                                      <a:latin typeface="Cambria Math" panose="02040503050406030204" pitchFamily="18" charset="0"/>
                                    </a:rPr>
                                    <m:t>𝜖</m:t>
                                  </m:r>
                                </m:sup>
                              </m:sSup>
                            </m:sup>
                          </m:sSup>
                        </m:sub>
                      </m:sSub>
                      <m:r>
                        <a:rPr lang="en-US" altLang="zh-CN" b="0" i="1" smtClean="0">
                          <a:latin typeface="Cambria Math" panose="02040503050406030204" pitchFamily="18" charset="0"/>
                        </a:rPr>
                        <m:t>⊄</m:t>
                      </m:r>
                      <m:r>
                        <m:rPr>
                          <m:nor/>
                        </m:rPr>
                        <a:rPr lang="en-US" altLang="zh-CN" b="0" i="0" smtClean="0">
                          <a:latin typeface="Cambria Math" panose="02040503050406030204" pitchFamily="18" charset="0"/>
                        </a:rPr>
                        <m:t>SIZE</m:t>
                      </m:r>
                      <m:r>
                        <a:rPr lang="en-US" altLang="zh-CN" b="0" i="1" smtClean="0">
                          <a:latin typeface="Cambria Math" panose="02040503050406030204" pitchFamily="18" charset="0"/>
                        </a:rPr>
                        <m:t>[</m:t>
                      </m:r>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2</m:t>
                          </m:r>
                        </m:e>
                        <m:sup>
                          <m:r>
                            <a:rPr lang="en-US" altLang="zh-CN" b="0" i="1" smtClean="0">
                              <a:latin typeface="Cambria Math" panose="02040503050406030204" pitchFamily="18" charset="0"/>
                            </a:rPr>
                            <m:t>𝑛</m:t>
                          </m:r>
                        </m:sup>
                      </m:sSup>
                      <m:r>
                        <a:rPr lang="en-US" altLang="zh-CN" b="0" i="1" smtClean="0">
                          <a:latin typeface="Cambria Math" panose="02040503050406030204" pitchFamily="18" charset="0"/>
                        </a:rPr>
                        <m:t>/</m:t>
                      </m:r>
                      <m:r>
                        <a:rPr lang="en-US" altLang="zh-CN" b="0" i="1" smtClean="0">
                          <a:latin typeface="Cambria Math" panose="02040503050406030204" pitchFamily="18" charset="0"/>
                        </a:rPr>
                        <m:t>𝑛</m:t>
                      </m:r>
                      <m:r>
                        <a:rPr lang="en-US" altLang="zh-CN" b="0" i="1" smtClean="0">
                          <a:latin typeface="Cambria Math" panose="02040503050406030204" pitchFamily="18" charset="0"/>
                        </a:rPr>
                        <m:t>]</m:t>
                      </m:r>
                    </m:oMath>
                  </m:oMathPara>
                </a14:m>
                <a:endParaRPr lang="zh-CN" altLang="en-US" dirty="0"/>
              </a:p>
            </p:txBody>
          </p:sp>
        </mc:Choice>
        <mc:Fallback xmlns="">
          <p:sp>
            <p:nvSpPr>
              <p:cNvPr id="2" name="TextBox 1">
                <a:extLst>
                  <a:ext uri="{FF2B5EF4-FFF2-40B4-BE49-F238E27FC236}">
                    <a16:creationId xmlns:a16="http://schemas.microsoft.com/office/drawing/2014/main" id="{7FACD02A-FEF0-4FFD-AE99-B81D2D30B552}"/>
                  </a:ext>
                </a:extLst>
              </p:cNvPr>
              <p:cNvSpPr txBox="1">
                <a:spLocks noRot="1" noChangeAspect="1" noMove="1" noResize="1" noEditPoints="1" noAdjustHandles="1" noChangeArrowheads="1" noChangeShapeType="1" noTextEdit="1"/>
              </p:cNvSpPr>
              <p:nvPr/>
            </p:nvSpPr>
            <p:spPr>
              <a:xfrm>
                <a:off x="1036673" y="3207026"/>
                <a:ext cx="6916479" cy="721801"/>
              </a:xfrm>
              <a:prstGeom prst="rect">
                <a:avLst/>
              </a:prstGeom>
              <a:blipFill>
                <a:blip r:embed="rId5"/>
                <a:stretch>
                  <a:fillRect l="-705" t="-4237" b="-5085"/>
                </a:stretch>
              </a:blipFill>
            </p:spPr>
            <p:txBody>
              <a:bodyPr/>
              <a:lstStyle/>
              <a:p>
                <a:r>
                  <a:rPr lang="zh-CN" altLang="en-US">
                    <a:noFill/>
                  </a:rPr>
                  <a:t> </a:t>
                </a:r>
              </a:p>
            </p:txBody>
          </p:sp>
        </mc:Fallback>
      </mc:AlternateContent>
      <p:sp>
        <p:nvSpPr>
          <p:cNvPr id="30" name="Arrow: Right 29">
            <a:extLst>
              <a:ext uri="{FF2B5EF4-FFF2-40B4-BE49-F238E27FC236}">
                <a16:creationId xmlns:a16="http://schemas.microsoft.com/office/drawing/2014/main" id="{83382D79-60E1-437C-9CEC-2ED1E010ADEA}"/>
              </a:ext>
            </a:extLst>
          </p:cNvPr>
          <p:cNvSpPr/>
          <p:nvPr/>
        </p:nvSpPr>
        <p:spPr>
          <a:xfrm rot="10800000">
            <a:off x="4040162" y="2583126"/>
            <a:ext cx="830180" cy="1582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TextBox 30">
            <a:extLst>
              <a:ext uri="{FF2B5EF4-FFF2-40B4-BE49-F238E27FC236}">
                <a16:creationId xmlns:a16="http://schemas.microsoft.com/office/drawing/2014/main" id="{2D1A7796-2F9E-4076-86A6-3D4005A7B1CE}"/>
              </a:ext>
            </a:extLst>
          </p:cNvPr>
          <p:cNvSpPr txBox="1"/>
          <p:nvPr/>
        </p:nvSpPr>
        <p:spPr>
          <a:xfrm>
            <a:off x="4072375" y="2242884"/>
            <a:ext cx="765755" cy="338554"/>
          </a:xfrm>
          <a:prstGeom prst="rect">
            <a:avLst/>
          </a:prstGeom>
          <a:noFill/>
        </p:spPr>
        <p:txBody>
          <a:bodyPr wrap="square" rtlCol="0">
            <a:spAutoFit/>
          </a:bodyPr>
          <a:lstStyle/>
          <a:p>
            <a:r>
              <a:rPr lang="en-US" altLang="zh-CN" sz="1600" dirty="0">
                <a:solidFill>
                  <a:srgbClr val="660874"/>
                </a:solidFill>
              </a:rPr>
              <a:t>implies</a:t>
            </a:r>
            <a:endParaRPr lang="zh-CN" altLang="en-US" sz="1600" dirty="0">
              <a:solidFill>
                <a:srgbClr val="660874"/>
              </a:solidFill>
            </a:endParaRPr>
          </a:p>
        </p:txBody>
      </p:sp>
    </p:spTree>
    <p:extLst>
      <p:ext uri="{BB962C8B-B14F-4D97-AF65-F5344CB8AC3E}">
        <p14:creationId xmlns:p14="http://schemas.microsoft.com/office/powerpoint/2010/main" val="3999032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C1346A4-C05D-480E-BC28-8FE2583ED803}"/>
              </a:ext>
            </a:extLst>
          </p:cNvPr>
          <p:cNvSpPr>
            <a:spLocks noGrp="1"/>
          </p:cNvSpPr>
          <p:nvPr>
            <p:ph type="title"/>
          </p:nvPr>
        </p:nvSpPr>
        <p:spPr/>
        <p:txBody>
          <a:bodyPr/>
          <a:lstStyle/>
          <a:p>
            <a:r>
              <a:rPr lang="en-US" altLang="zh-CN" dirty="0"/>
              <a:t>Our Results</a:t>
            </a:r>
            <a:endParaRPr lang="zh-CN" altLang="en-US" dirty="0"/>
          </a:p>
        </p:txBody>
      </p:sp>
      <p:sp>
        <p:nvSpPr>
          <p:cNvPr id="4" name="TextBox 3">
            <a:extLst>
              <a:ext uri="{FF2B5EF4-FFF2-40B4-BE49-F238E27FC236}">
                <a16:creationId xmlns:a16="http://schemas.microsoft.com/office/drawing/2014/main" id="{964DB66D-08FC-4317-A0E7-E3D0757D8148}"/>
              </a:ext>
            </a:extLst>
          </p:cNvPr>
          <p:cNvSpPr txBox="1"/>
          <p:nvPr/>
        </p:nvSpPr>
        <p:spPr>
          <a:xfrm>
            <a:off x="1036674" y="1914026"/>
            <a:ext cx="2823785" cy="400110"/>
          </a:xfrm>
          <a:prstGeom prst="rect">
            <a:avLst/>
          </a:prstGeom>
          <a:noFill/>
        </p:spPr>
        <p:txBody>
          <a:bodyPr wrap="square" rtlCol="0">
            <a:spAutoFit/>
          </a:bodyPr>
          <a:lstStyle/>
          <a:p>
            <a:r>
              <a:rPr lang="en-US" altLang="zh-CN" sz="2000" b="1" dirty="0"/>
              <a:t>Circuit lower bounds</a:t>
            </a:r>
            <a:endParaRPr lang="zh-CN" altLang="en-US" sz="2000" b="1" dirty="0"/>
          </a:p>
        </p:txBody>
      </p:sp>
      <p:sp>
        <p:nvSpPr>
          <p:cNvPr id="9" name="TextBox 8">
            <a:extLst>
              <a:ext uri="{FF2B5EF4-FFF2-40B4-BE49-F238E27FC236}">
                <a16:creationId xmlns:a16="http://schemas.microsoft.com/office/drawing/2014/main" id="{FDAFBD73-8602-4A59-B1EE-A691DB77D907}"/>
              </a:ext>
            </a:extLst>
          </p:cNvPr>
          <p:cNvSpPr txBox="1"/>
          <p:nvPr/>
        </p:nvSpPr>
        <p:spPr>
          <a:xfrm>
            <a:off x="4882115" y="1917675"/>
            <a:ext cx="2862771" cy="400110"/>
          </a:xfrm>
          <a:prstGeom prst="rect">
            <a:avLst/>
          </a:prstGeom>
          <a:noFill/>
        </p:spPr>
        <p:txBody>
          <a:bodyPr wrap="square" rtlCol="0">
            <a:spAutoFit/>
          </a:bodyPr>
          <a:lstStyle/>
          <a:p>
            <a:r>
              <a:rPr lang="en-US" altLang="zh-CN" sz="2000" b="1" dirty="0">
                <a:solidFill>
                  <a:schemeClr val="tx1">
                    <a:lumMod val="95000"/>
                    <a:lumOff val="5000"/>
                  </a:schemeClr>
                </a:solidFill>
              </a:rPr>
              <a:t>Explicit constructions</a:t>
            </a:r>
            <a:endParaRPr lang="zh-CN" altLang="en-US" sz="2000" b="1" dirty="0"/>
          </a:p>
        </p:txBody>
      </p: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21639279-B7A9-4D23-B015-9950364D51E8}"/>
                  </a:ext>
                </a:extLst>
              </p:cNvPr>
              <p:cNvSpPr txBox="1"/>
              <p:nvPr/>
            </p:nvSpPr>
            <p:spPr>
              <a:xfrm>
                <a:off x="1255061" y="2445802"/>
                <a:ext cx="2679091" cy="444802"/>
              </a:xfrm>
              <a:prstGeom prst="rect">
                <a:avLst/>
              </a:prstGeom>
              <a:solidFill>
                <a:srgbClr val="F6F4F7"/>
              </a:solidFill>
              <a:ln>
                <a:solidFill>
                  <a:schemeClr val="accent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m:rPr>
                          <m:nor/>
                        </m:rPr>
                        <a:rPr lang="en-US" altLang="zh-CN" b="0" i="0" smtClean="0">
                          <a:solidFill>
                            <a:schemeClr val="tx1"/>
                          </a:solidFill>
                          <a:latin typeface="Cambria Math" panose="02040503050406030204" pitchFamily="18" charset="0"/>
                        </a:rPr>
                        <m:t>AMEX</m:t>
                      </m:r>
                      <m:sSub>
                        <m:sSubPr>
                          <m:ctrlPr>
                            <a:rPr lang="en-US" altLang="zh-CN" b="0" i="1" smtClean="0">
                              <a:solidFill>
                                <a:schemeClr val="tx1"/>
                              </a:solidFill>
                              <a:latin typeface="Cambria Math" panose="02040503050406030204" pitchFamily="18" charset="0"/>
                            </a:rPr>
                          </m:ctrlPr>
                        </m:sSubPr>
                        <m:e>
                          <m:r>
                            <m:rPr>
                              <m:nor/>
                            </m:rPr>
                            <a:rPr lang="en-US" altLang="zh-CN" b="0" i="0" smtClean="0">
                              <a:solidFill>
                                <a:schemeClr val="tx1"/>
                              </a:solidFill>
                              <a:latin typeface="Cambria Math" panose="02040503050406030204" pitchFamily="18" charset="0"/>
                            </a:rPr>
                            <m:t>P</m:t>
                          </m:r>
                        </m:e>
                        <m:sub>
                          <m:r>
                            <a:rPr lang="en-US" altLang="zh-CN" b="0" i="1" smtClean="0">
                              <a:solidFill>
                                <a:schemeClr val="tx1"/>
                              </a:solidFill>
                              <a:latin typeface="Cambria Math" panose="02040503050406030204" pitchFamily="18" charset="0"/>
                            </a:rPr>
                            <m:t>/</m:t>
                          </m:r>
                          <m:sSup>
                            <m:sSupPr>
                              <m:ctrlPr>
                                <a:rPr lang="en-US" altLang="zh-CN" b="0" i="1" smtClean="0">
                                  <a:solidFill>
                                    <a:schemeClr val="tx1"/>
                                  </a:solidFill>
                                  <a:latin typeface="Cambria Math" panose="02040503050406030204" pitchFamily="18" charset="0"/>
                                </a:rPr>
                              </m:ctrlPr>
                            </m:sSupPr>
                            <m:e>
                              <m:r>
                                <a:rPr lang="en-US" altLang="zh-CN" b="0" i="1" smtClean="0">
                                  <a:solidFill>
                                    <a:schemeClr val="tx1"/>
                                  </a:solidFill>
                                  <a:latin typeface="Cambria Math" panose="02040503050406030204" pitchFamily="18" charset="0"/>
                                </a:rPr>
                                <m:t>2</m:t>
                              </m:r>
                            </m:e>
                            <m:sup>
                              <m:sSup>
                                <m:sSupPr>
                                  <m:ctrlPr>
                                    <a:rPr lang="en-US" altLang="zh-CN" b="0" i="1" smtClean="0">
                                      <a:solidFill>
                                        <a:schemeClr val="tx1"/>
                                      </a:solidFill>
                                      <a:latin typeface="Cambria Math" panose="02040503050406030204" pitchFamily="18" charset="0"/>
                                    </a:rPr>
                                  </m:ctrlPr>
                                </m:sSupPr>
                                <m:e>
                                  <m:r>
                                    <a:rPr lang="en-US" altLang="zh-CN" b="0" i="1" smtClean="0">
                                      <a:solidFill>
                                        <a:schemeClr val="tx1"/>
                                      </a:solidFill>
                                      <a:latin typeface="Cambria Math" panose="02040503050406030204" pitchFamily="18" charset="0"/>
                                    </a:rPr>
                                    <m:t>𝑛</m:t>
                                  </m:r>
                                </m:e>
                                <m:sup>
                                  <m:r>
                                    <a:rPr lang="en-US" altLang="zh-CN" b="0" i="1" smtClean="0">
                                      <a:solidFill>
                                        <a:schemeClr val="tx1"/>
                                      </a:solidFill>
                                      <a:latin typeface="Cambria Math" panose="02040503050406030204" pitchFamily="18" charset="0"/>
                                    </a:rPr>
                                    <m:t>𝜖</m:t>
                                  </m:r>
                                </m:sup>
                              </m:sSup>
                            </m:sup>
                          </m:sSup>
                        </m:sub>
                      </m:sSub>
                      <m:r>
                        <a:rPr lang="en-US" altLang="zh-CN" b="0" i="1" smtClean="0">
                          <a:solidFill>
                            <a:schemeClr val="tx1"/>
                          </a:solidFill>
                          <a:latin typeface="Cambria Math" panose="02040503050406030204" pitchFamily="18" charset="0"/>
                        </a:rPr>
                        <m:t>⊄</m:t>
                      </m:r>
                      <m:r>
                        <m:rPr>
                          <m:nor/>
                        </m:rPr>
                        <a:rPr lang="en-US" altLang="zh-CN" b="0" i="0" smtClean="0">
                          <a:solidFill>
                            <a:schemeClr val="tx1"/>
                          </a:solidFill>
                          <a:latin typeface="Cambria Math" panose="02040503050406030204" pitchFamily="18" charset="0"/>
                        </a:rPr>
                        <m:t>SIZE</m:t>
                      </m:r>
                      <m:r>
                        <a:rPr lang="en-US" altLang="zh-CN" b="0" i="1" smtClean="0">
                          <a:solidFill>
                            <a:schemeClr val="tx1"/>
                          </a:solidFill>
                          <a:latin typeface="Cambria Math" panose="02040503050406030204" pitchFamily="18" charset="0"/>
                        </a:rPr>
                        <m:t>[</m:t>
                      </m:r>
                      <m:sSup>
                        <m:sSupPr>
                          <m:ctrlPr>
                            <a:rPr lang="en-US" altLang="zh-CN" b="0" i="1" smtClean="0">
                              <a:solidFill>
                                <a:schemeClr val="tx1"/>
                              </a:solidFill>
                              <a:latin typeface="Cambria Math" panose="02040503050406030204" pitchFamily="18" charset="0"/>
                            </a:rPr>
                          </m:ctrlPr>
                        </m:sSupPr>
                        <m:e>
                          <m:r>
                            <a:rPr lang="en-US" altLang="zh-CN" b="0" i="1" smtClean="0">
                              <a:solidFill>
                                <a:schemeClr val="tx1"/>
                              </a:solidFill>
                              <a:latin typeface="Cambria Math" panose="02040503050406030204" pitchFamily="18" charset="0"/>
                            </a:rPr>
                            <m:t>2</m:t>
                          </m:r>
                        </m:e>
                        <m:sup>
                          <m:r>
                            <a:rPr lang="en-US" altLang="zh-CN" b="0" i="1" smtClean="0">
                              <a:solidFill>
                                <a:schemeClr val="tx1"/>
                              </a:solidFill>
                              <a:latin typeface="Cambria Math" panose="02040503050406030204" pitchFamily="18" charset="0"/>
                            </a:rPr>
                            <m:t>𝑛</m:t>
                          </m:r>
                        </m:sup>
                      </m:sSup>
                      <m:r>
                        <a:rPr lang="en-US" altLang="zh-CN" b="0" i="1" smtClean="0">
                          <a:solidFill>
                            <a:schemeClr val="tx1"/>
                          </a:solidFill>
                          <a:latin typeface="Cambria Math" panose="02040503050406030204" pitchFamily="18" charset="0"/>
                        </a:rPr>
                        <m:t>/</m:t>
                      </m:r>
                      <m:r>
                        <a:rPr lang="en-US" altLang="zh-CN" b="0" i="1" smtClean="0">
                          <a:solidFill>
                            <a:schemeClr val="tx1"/>
                          </a:solidFill>
                          <a:latin typeface="Cambria Math" panose="02040503050406030204" pitchFamily="18" charset="0"/>
                        </a:rPr>
                        <m:t>𝑛</m:t>
                      </m:r>
                      <m:r>
                        <a:rPr lang="en-US" altLang="zh-CN" b="0" i="1" smtClean="0">
                          <a:solidFill>
                            <a:schemeClr val="tx1"/>
                          </a:solidFill>
                          <a:latin typeface="Cambria Math" panose="02040503050406030204" pitchFamily="18" charset="0"/>
                        </a:rPr>
                        <m:t>]</m:t>
                      </m:r>
                    </m:oMath>
                  </m:oMathPara>
                </a14:m>
                <a:endParaRPr lang="en-US" altLang="zh-CN" dirty="0">
                  <a:solidFill>
                    <a:srgbClr val="660874"/>
                  </a:solidFill>
                </a:endParaRPr>
              </a:p>
            </p:txBody>
          </p:sp>
        </mc:Choice>
        <mc:Fallback xmlns="">
          <p:sp>
            <p:nvSpPr>
              <p:cNvPr id="24" name="TextBox 23">
                <a:extLst>
                  <a:ext uri="{FF2B5EF4-FFF2-40B4-BE49-F238E27FC236}">
                    <a16:creationId xmlns:a16="http://schemas.microsoft.com/office/drawing/2014/main" id="{21639279-B7A9-4D23-B015-9950364D51E8}"/>
                  </a:ext>
                </a:extLst>
              </p:cNvPr>
              <p:cNvSpPr txBox="1">
                <a:spLocks noRot="1" noChangeAspect="1" noMove="1" noResize="1" noEditPoints="1" noAdjustHandles="1" noChangeArrowheads="1" noChangeShapeType="1" noTextEdit="1"/>
              </p:cNvSpPr>
              <p:nvPr/>
            </p:nvSpPr>
            <p:spPr>
              <a:xfrm>
                <a:off x="1255061" y="2445802"/>
                <a:ext cx="2679091" cy="444802"/>
              </a:xfrm>
              <a:prstGeom prst="rect">
                <a:avLst/>
              </a:prstGeom>
              <a:blipFill>
                <a:blip r:embed="rId3"/>
                <a:stretch>
                  <a:fillRect r="-454" b="-6667"/>
                </a:stretch>
              </a:blipFill>
              <a:ln>
                <a:solidFill>
                  <a:schemeClr val="accent1"/>
                </a:solid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DA86B3DA-DD90-40F1-9459-52194BCFB772}"/>
                  </a:ext>
                </a:extLst>
              </p:cNvPr>
              <p:cNvSpPr txBox="1"/>
              <p:nvPr/>
            </p:nvSpPr>
            <p:spPr>
              <a:xfrm>
                <a:off x="5093416" y="2483537"/>
                <a:ext cx="2440171" cy="369332"/>
              </a:xfrm>
              <a:prstGeom prst="rect">
                <a:avLst/>
              </a:prstGeom>
              <a:solidFill>
                <a:srgbClr val="F6F4F7"/>
              </a:solidFill>
              <a:ln>
                <a:solidFill>
                  <a:schemeClr val="accent1"/>
                </a:solidFill>
              </a:ln>
            </p:spPr>
            <p:txBody>
              <a:bodyPr wrap="square" rtlCol="0">
                <a:spAutoFit/>
              </a:bodyPr>
              <a:lstStyle/>
              <a:p>
                <a:pPr algn="ctr"/>
                <a:r>
                  <a:rPr lang="en-US" altLang="zh-CN" dirty="0"/>
                  <a:t>Dense </a:t>
                </a:r>
                <a14:m>
                  <m:oMath xmlns:m="http://schemas.openxmlformats.org/officeDocument/2006/math">
                    <m:r>
                      <m:rPr>
                        <m:sty m:val="p"/>
                      </m:rPr>
                      <a:rPr lang="en-US" altLang="zh-CN" b="0" i="0" smtClean="0">
                        <a:latin typeface="Cambria Math" panose="02040503050406030204" pitchFamily="18" charset="0"/>
                      </a:rPr>
                      <m:t>co</m:t>
                    </m:r>
                    <m:r>
                      <m:rPr>
                        <m:nor/>
                      </m:rPr>
                      <a:rPr lang="en-US" altLang="zh-CN" b="0" i="0" smtClean="0">
                        <a:latin typeface="Cambria Math" panose="02040503050406030204" pitchFamily="18" charset="0"/>
                      </a:rPr>
                      <m:t>AM</m:t>
                    </m:r>
                  </m:oMath>
                </a14:m>
                <a:r>
                  <a:rPr lang="en-US" altLang="zh-CN" dirty="0"/>
                  <a:t> properties</a:t>
                </a:r>
                <a:endParaRPr lang="zh-CN" altLang="en-US" dirty="0"/>
              </a:p>
            </p:txBody>
          </p:sp>
        </mc:Choice>
        <mc:Fallback xmlns="">
          <p:sp>
            <p:nvSpPr>
              <p:cNvPr id="27" name="TextBox 26">
                <a:extLst>
                  <a:ext uri="{FF2B5EF4-FFF2-40B4-BE49-F238E27FC236}">
                    <a16:creationId xmlns:a16="http://schemas.microsoft.com/office/drawing/2014/main" id="{DA86B3DA-DD90-40F1-9459-52194BCFB772}"/>
                  </a:ext>
                </a:extLst>
              </p:cNvPr>
              <p:cNvSpPr txBox="1">
                <a:spLocks noRot="1" noChangeAspect="1" noMove="1" noResize="1" noEditPoints="1" noAdjustHandles="1" noChangeArrowheads="1" noChangeShapeType="1" noTextEdit="1"/>
              </p:cNvSpPr>
              <p:nvPr/>
            </p:nvSpPr>
            <p:spPr>
              <a:xfrm>
                <a:off x="5093416" y="2483537"/>
                <a:ext cx="2440171" cy="369332"/>
              </a:xfrm>
              <a:prstGeom prst="rect">
                <a:avLst/>
              </a:prstGeom>
              <a:blipFill>
                <a:blip r:embed="rId4"/>
                <a:stretch>
                  <a:fillRect l="-1990" t="-6349" r="-1741" b="-22222"/>
                </a:stretch>
              </a:blipFill>
              <a:ln>
                <a:solidFill>
                  <a:schemeClr val="accent1"/>
                </a:solid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7FACD02A-FEF0-4FFD-AE99-B81D2D30B552}"/>
                  </a:ext>
                </a:extLst>
              </p:cNvPr>
              <p:cNvSpPr txBox="1"/>
              <p:nvPr/>
            </p:nvSpPr>
            <p:spPr>
              <a:xfrm>
                <a:off x="1036673" y="3207026"/>
                <a:ext cx="6916479" cy="751809"/>
              </a:xfrm>
              <a:prstGeom prst="rect">
                <a:avLst/>
              </a:prstGeom>
              <a:solidFill>
                <a:srgbClr val="E1DFE2"/>
              </a:solidFill>
            </p:spPr>
            <p:txBody>
              <a:bodyPr wrap="square" rtlCol="0">
                <a:spAutoFit/>
              </a:bodyPr>
              <a:lstStyle/>
              <a:p>
                <a:r>
                  <a:rPr lang="en-US" altLang="zh-CN" b="1" dirty="0">
                    <a:solidFill>
                      <a:srgbClr val="660874"/>
                    </a:solidFill>
                  </a:rPr>
                  <a:t>Theorem</a:t>
                </a:r>
                <a:r>
                  <a:rPr lang="en-US" altLang="zh-CN" dirty="0"/>
                  <a:t> (this work):  For any </a:t>
                </a:r>
                <a14:m>
                  <m:oMath xmlns:m="http://schemas.openxmlformats.org/officeDocument/2006/math">
                    <m:r>
                      <a:rPr lang="en-US" altLang="zh-CN" b="0" i="1" smtClean="0">
                        <a:latin typeface="Cambria Math" panose="02040503050406030204" pitchFamily="18" charset="0"/>
                      </a:rPr>
                      <m:t>𝜖</m:t>
                    </m:r>
                    <m:r>
                      <a:rPr lang="en-US" altLang="zh-CN" b="0" i="1" smtClean="0">
                        <a:latin typeface="Cambria Math" panose="02040503050406030204" pitchFamily="18" charset="0"/>
                      </a:rPr>
                      <m:t>∈</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0,1</m:t>
                        </m:r>
                      </m:e>
                    </m:d>
                  </m:oMath>
                </a14:m>
                <a:r>
                  <a:rPr lang="en-US" altLang="zh-CN" dirty="0"/>
                  <a:t> and </a:t>
                </a:r>
                <a14:m>
                  <m:oMath xmlns:m="http://schemas.openxmlformats.org/officeDocument/2006/math">
                    <m:r>
                      <a:rPr lang="en-US" altLang="zh-CN" b="0" i="1" smtClean="0">
                        <a:solidFill>
                          <a:srgbClr val="660874"/>
                        </a:solidFill>
                        <a:latin typeface="Cambria Math" panose="02040503050406030204" pitchFamily="18" charset="0"/>
                      </a:rPr>
                      <m:t>𝐿</m:t>
                    </m:r>
                    <m:r>
                      <a:rPr lang="en-US" altLang="zh-CN" b="0" i="1" smtClean="0">
                        <a:solidFill>
                          <a:srgbClr val="660874"/>
                        </a:solidFill>
                        <a:latin typeface="Cambria Math" panose="02040503050406030204" pitchFamily="18" charset="0"/>
                      </a:rPr>
                      <m:t>∈</m:t>
                    </m:r>
                    <m:r>
                      <m:rPr>
                        <m:nor/>
                      </m:rPr>
                      <a:rPr lang="en-US" altLang="zh-CN" b="0" i="0" smtClean="0">
                        <a:solidFill>
                          <a:srgbClr val="660874"/>
                        </a:solidFill>
                        <a:latin typeface="Cambria Math" panose="02040503050406030204" pitchFamily="18" charset="0"/>
                      </a:rPr>
                      <m:t>AM</m:t>
                    </m:r>
                    <m:r>
                      <a:rPr lang="en-US" altLang="zh-CN" b="0" i="1" smtClean="0">
                        <a:solidFill>
                          <a:srgbClr val="660874"/>
                        </a:solidFill>
                        <a:latin typeface="Cambria Math" panose="02040503050406030204" pitchFamily="18" charset="0"/>
                      </a:rPr>
                      <m:t>∩</m:t>
                    </m:r>
                    <m:r>
                      <m:rPr>
                        <m:nor/>
                      </m:rPr>
                      <a:rPr lang="en-US" altLang="zh-CN" b="0" i="0" smtClean="0">
                        <a:solidFill>
                          <a:srgbClr val="660874"/>
                        </a:solidFill>
                        <a:latin typeface="Cambria Math" panose="02040503050406030204" pitchFamily="18" charset="0"/>
                      </a:rPr>
                      <m:t>coAM</m:t>
                    </m:r>
                  </m:oMath>
                </a14:m>
                <a:r>
                  <a:rPr lang="en-US" altLang="zh-CN" dirty="0"/>
                  <a:t>,</a:t>
                </a:r>
              </a:p>
              <a:p>
                <a:pPr/>
                <a14:m>
                  <m:oMathPara xmlns:m="http://schemas.openxmlformats.org/officeDocument/2006/math">
                    <m:oMathParaPr>
                      <m:jc m:val="centerGroup"/>
                    </m:oMathParaPr>
                    <m:oMath xmlns:m="http://schemas.openxmlformats.org/officeDocument/2006/math">
                      <m:sSub>
                        <m:sSubPr>
                          <m:ctrlPr>
                            <a:rPr lang="en-US" altLang="zh-CN" b="0" i="1" smtClean="0">
                              <a:latin typeface="Cambria Math" panose="02040503050406030204" pitchFamily="18" charset="0"/>
                            </a:rPr>
                          </m:ctrlPr>
                        </m:sSubPr>
                        <m:e>
                          <m:d>
                            <m:dPr>
                              <m:ctrlPr>
                                <a:rPr lang="en-US" altLang="zh-CN" b="0" i="1" smtClean="0">
                                  <a:latin typeface="Cambria Math" panose="02040503050406030204" pitchFamily="18" charset="0"/>
                                </a:rPr>
                              </m:ctrlPr>
                            </m:dPr>
                            <m:e>
                              <m:r>
                                <m:rPr>
                                  <m:nor/>
                                </m:rPr>
                                <a:rPr lang="en-US" altLang="zh-CN" b="0" i="0" smtClean="0">
                                  <a:latin typeface="Cambria Math" panose="02040503050406030204" pitchFamily="18" charset="0"/>
                                </a:rPr>
                                <m:t>AMEXP</m:t>
                              </m:r>
                              <m:r>
                                <a:rPr lang="en-US" altLang="zh-CN" b="0" i="1" smtClean="0">
                                  <a:latin typeface="Cambria Math" panose="02040503050406030204" pitchFamily="18" charset="0"/>
                                </a:rPr>
                                <m:t>∩</m:t>
                              </m:r>
                              <m:r>
                                <m:rPr>
                                  <m:nor/>
                                </m:rPr>
                                <a:rPr lang="en-US" altLang="zh-CN" b="0" i="0" smtClean="0">
                                  <a:latin typeface="Cambria Math" panose="02040503050406030204" pitchFamily="18" charset="0"/>
                                </a:rPr>
                                <m:t>coAMEXP</m:t>
                              </m:r>
                            </m:e>
                          </m:d>
                        </m:e>
                        <m:sub>
                          <m:r>
                            <a:rPr lang="en-US" altLang="zh-CN" b="0" i="1" smtClean="0">
                              <a:latin typeface="Cambria Math" panose="02040503050406030204" pitchFamily="18" charset="0"/>
                            </a:rPr>
                            <m:t>/</m:t>
                          </m:r>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2</m:t>
                              </m:r>
                            </m:e>
                            <m:sup>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𝑛</m:t>
                                  </m:r>
                                </m:e>
                                <m:sup>
                                  <m:r>
                                    <a:rPr lang="en-US" altLang="zh-CN" b="0" i="1" smtClean="0">
                                      <a:latin typeface="Cambria Math" panose="02040503050406030204" pitchFamily="18" charset="0"/>
                                    </a:rPr>
                                    <m:t>𝜖</m:t>
                                  </m:r>
                                </m:sup>
                              </m:sSup>
                            </m:sup>
                          </m:sSup>
                        </m:sub>
                      </m:sSub>
                      <m:r>
                        <a:rPr lang="en-US" altLang="zh-CN" b="0" i="1" smtClean="0">
                          <a:latin typeface="Cambria Math" panose="02040503050406030204" pitchFamily="18" charset="0"/>
                        </a:rPr>
                        <m:t>⊄</m:t>
                      </m:r>
                      <m:sSup>
                        <m:sSupPr>
                          <m:ctrlPr>
                            <a:rPr lang="en-US" altLang="zh-CN" b="0" i="1" smtClean="0">
                              <a:latin typeface="Cambria Math" panose="02040503050406030204" pitchFamily="18" charset="0"/>
                            </a:rPr>
                          </m:ctrlPr>
                        </m:sSupPr>
                        <m:e>
                          <m:r>
                            <m:rPr>
                              <m:nor/>
                            </m:rPr>
                            <a:rPr lang="en-US" altLang="zh-CN" b="0" i="0" smtClean="0">
                              <a:latin typeface="Cambria Math" panose="02040503050406030204" pitchFamily="18" charset="0"/>
                            </a:rPr>
                            <m:t>SIZE</m:t>
                          </m:r>
                        </m:e>
                        <m:sup>
                          <m:r>
                            <a:rPr lang="en-US" altLang="zh-CN" b="1" i="1" smtClean="0">
                              <a:solidFill>
                                <a:srgbClr val="660874"/>
                              </a:solidFill>
                              <a:latin typeface="Cambria Math" panose="02040503050406030204" pitchFamily="18" charset="0"/>
                            </a:rPr>
                            <m:t>𝑳</m:t>
                          </m:r>
                        </m:sup>
                      </m:sSup>
                      <m:r>
                        <a:rPr lang="en-US" altLang="zh-CN" b="0" i="1" smtClean="0">
                          <a:latin typeface="Cambria Math" panose="02040503050406030204" pitchFamily="18" charset="0"/>
                        </a:rPr>
                        <m:t>[</m:t>
                      </m:r>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2</m:t>
                          </m:r>
                        </m:e>
                        <m:sup>
                          <m:r>
                            <a:rPr lang="en-US" altLang="zh-CN" b="0" i="1" smtClean="0">
                              <a:latin typeface="Cambria Math" panose="02040503050406030204" pitchFamily="18" charset="0"/>
                            </a:rPr>
                            <m:t>𝑛</m:t>
                          </m:r>
                        </m:sup>
                      </m:sSup>
                      <m:r>
                        <a:rPr lang="en-US" altLang="zh-CN" b="0" i="1" smtClean="0">
                          <a:latin typeface="Cambria Math" panose="02040503050406030204" pitchFamily="18" charset="0"/>
                        </a:rPr>
                        <m:t>/</m:t>
                      </m:r>
                      <m:r>
                        <a:rPr lang="en-US" altLang="zh-CN" b="0" i="1" smtClean="0">
                          <a:latin typeface="Cambria Math" panose="02040503050406030204" pitchFamily="18" charset="0"/>
                        </a:rPr>
                        <m:t>𝑛</m:t>
                      </m:r>
                      <m:r>
                        <a:rPr lang="en-US" altLang="zh-CN" b="0" i="1" smtClean="0">
                          <a:latin typeface="Cambria Math" panose="02040503050406030204" pitchFamily="18" charset="0"/>
                        </a:rPr>
                        <m:t>]</m:t>
                      </m:r>
                    </m:oMath>
                  </m:oMathPara>
                </a14:m>
                <a:endParaRPr lang="zh-CN" altLang="en-US" dirty="0"/>
              </a:p>
            </p:txBody>
          </p:sp>
        </mc:Choice>
        <mc:Fallback xmlns="">
          <p:sp>
            <p:nvSpPr>
              <p:cNvPr id="2" name="TextBox 1">
                <a:extLst>
                  <a:ext uri="{FF2B5EF4-FFF2-40B4-BE49-F238E27FC236}">
                    <a16:creationId xmlns:a16="http://schemas.microsoft.com/office/drawing/2014/main" id="{7FACD02A-FEF0-4FFD-AE99-B81D2D30B552}"/>
                  </a:ext>
                </a:extLst>
              </p:cNvPr>
              <p:cNvSpPr txBox="1">
                <a:spLocks noRot="1" noChangeAspect="1" noMove="1" noResize="1" noEditPoints="1" noAdjustHandles="1" noChangeArrowheads="1" noChangeShapeType="1" noTextEdit="1"/>
              </p:cNvSpPr>
              <p:nvPr/>
            </p:nvSpPr>
            <p:spPr>
              <a:xfrm>
                <a:off x="1036673" y="3207026"/>
                <a:ext cx="6916479" cy="751809"/>
              </a:xfrm>
              <a:prstGeom prst="rect">
                <a:avLst/>
              </a:prstGeom>
              <a:blipFill>
                <a:blip r:embed="rId5"/>
                <a:stretch>
                  <a:fillRect l="-705" t="-4065" b="-162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C7AD7563-FAE2-409E-91BB-1B6D5322C601}"/>
                  </a:ext>
                </a:extLst>
              </p:cNvPr>
              <p:cNvSpPr txBox="1"/>
              <p:nvPr/>
            </p:nvSpPr>
            <p:spPr>
              <a:xfrm>
                <a:off x="1036674" y="4324867"/>
                <a:ext cx="6916478" cy="853311"/>
              </a:xfrm>
              <a:prstGeom prst="rect">
                <a:avLst/>
              </a:prstGeom>
              <a:solidFill>
                <a:srgbClr val="E1DFE2"/>
              </a:solidFill>
            </p:spPr>
            <p:txBody>
              <a:bodyPr wrap="square" rtlCol="0">
                <a:spAutoFit/>
              </a:bodyPr>
              <a:lstStyle/>
              <a:p>
                <a:r>
                  <a:rPr lang="en-US" altLang="zh-CN" b="1" dirty="0">
                    <a:solidFill>
                      <a:srgbClr val="660874"/>
                    </a:solidFill>
                  </a:rPr>
                  <a:t>Theorem</a:t>
                </a:r>
                <a:r>
                  <a:rPr lang="en-US" altLang="zh-CN" dirty="0"/>
                  <a:t> (this work):  For any </a:t>
                </a:r>
                <a14:m>
                  <m:oMath xmlns:m="http://schemas.openxmlformats.org/officeDocument/2006/math">
                    <m:r>
                      <a:rPr lang="en-US" altLang="zh-CN" b="0" i="1" smtClean="0">
                        <a:latin typeface="Cambria Math" panose="02040503050406030204" pitchFamily="18" charset="0"/>
                      </a:rPr>
                      <m:t>𝑘</m:t>
                    </m:r>
                    <m:r>
                      <a:rPr lang="en-US" altLang="zh-CN" b="0" i="1" smtClean="0">
                        <a:latin typeface="Cambria Math" panose="02040503050406030204" pitchFamily="18" charset="0"/>
                      </a:rPr>
                      <m:t>&gt;1</m:t>
                    </m:r>
                  </m:oMath>
                </a14:m>
                <a:r>
                  <a:rPr lang="en-US" altLang="zh-CN" dirty="0"/>
                  <a:t> and dense </a:t>
                </a:r>
                <a14:m>
                  <m:oMath xmlns:m="http://schemas.openxmlformats.org/officeDocument/2006/math">
                    <m:r>
                      <m:rPr>
                        <m:nor/>
                      </m:rPr>
                      <a:rPr lang="en-US" altLang="zh-CN" b="0" i="0" smtClean="0">
                        <a:latin typeface="Cambria Math" panose="02040503050406030204" pitchFamily="18" charset="0"/>
                      </a:rPr>
                      <m:t>coAM</m:t>
                    </m:r>
                  </m:oMath>
                </a14:m>
                <a:r>
                  <a:rPr lang="en-US" altLang="zh-CN" dirty="0"/>
                  <a:t> property </a:t>
                </a:r>
                <a14:m>
                  <m:oMath xmlns:m="http://schemas.openxmlformats.org/officeDocument/2006/math">
                    <m:r>
                      <a:rPr lang="en-US" altLang="zh-CN" b="0" i="1" smtClean="0">
                        <a:latin typeface="Cambria Math" panose="02040503050406030204" pitchFamily="18" charset="0"/>
                      </a:rPr>
                      <m:t>𝑃</m:t>
                    </m:r>
                  </m:oMath>
                </a14:m>
                <a:r>
                  <a:rPr lang="en-US" altLang="zh-CN" b="0" dirty="0">
                    <a:latin typeface="Cambria Math" panose="02040503050406030204" pitchFamily="18" charset="0"/>
                  </a:rPr>
                  <a:t>,</a:t>
                </a:r>
                <a:r>
                  <a:rPr lang="en-US" altLang="zh-CN" b="0" i="1" dirty="0">
                    <a:latin typeface="Cambria Math" panose="02040503050406030204" pitchFamily="18" charset="0"/>
                  </a:rPr>
                  <a:t> </a:t>
                </a:r>
                <a:r>
                  <a:rPr lang="en-US" altLang="zh-CN" dirty="0">
                    <a:latin typeface="Cambria Math" panose="02040503050406030204" pitchFamily="18" charset="0"/>
                  </a:rPr>
                  <a:t>t</a:t>
                </a:r>
                <a:r>
                  <a:rPr lang="en-US" altLang="zh-CN" b="0" dirty="0">
                    <a:latin typeface="Cambria Math" panose="02040503050406030204" pitchFamily="18" charset="0"/>
                  </a:rPr>
                  <a:t>here is an </a:t>
                </a:r>
                <a14:m>
                  <m:oMath xmlns:m="http://schemas.openxmlformats.org/officeDocument/2006/math">
                    <m:r>
                      <m:rPr>
                        <m:nor/>
                      </m:rPr>
                      <a:rPr lang="en-US" altLang="zh-CN" b="0" i="0" smtClean="0">
                        <a:latin typeface="Cambria Math" panose="02040503050406030204" pitchFamily="18" charset="0"/>
                      </a:rPr>
                      <m:t>AMTIME</m:t>
                    </m:r>
                    <m:sSub>
                      <m:sSubPr>
                        <m:ctrlPr>
                          <a:rPr lang="en-US" altLang="zh-CN" b="0" i="1" smtClean="0">
                            <a:latin typeface="Cambria Math" panose="02040503050406030204" pitchFamily="18" charset="0"/>
                          </a:rPr>
                        </m:ctrlPr>
                      </m:sSubPr>
                      <m:e>
                        <m:d>
                          <m:dPr>
                            <m:begChr m:val="["/>
                            <m:endChr m:val="]"/>
                            <m:ctrlPr>
                              <a:rPr lang="en-US" altLang="zh-CN" b="0" i="1" smtClean="0">
                                <a:latin typeface="Cambria Math" panose="02040503050406030204" pitchFamily="18" charset="0"/>
                              </a:rPr>
                            </m:ctrlPr>
                          </m:dPr>
                          <m:e>
                            <m:sSup>
                              <m:sSupPr>
                                <m:ctrlPr>
                                  <a:rPr lang="en-US" altLang="zh-CN" i="1">
                                    <a:latin typeface="Cambria Math" panose="02040503050406030204" pitchFamily="18" charset="0"/>
                                  </a:rPr>
                                </m:ctrlPr>
                              </m:sSupPr>
                              <m:e>
                                <m:r>
                                  <a:rPr lang="en-US" altLang="zh-CN" i="1">
                                    <a:latin typeface="Cambria Math" panose="02040503050406030204" pitchFamily="18" charset="0"/>
                                  </a:rPr>
                                  <m:t>2</m:t>
                                </m:r>
                              </m:e>
                              <m:sup>
                                <m:func>
                                  <m:funcPr>
                                    <m:ctrlPr>
                                      <a:rPr lang="en-US" altLang="zh-CN" i="1">
                                        <a:latin typeface="Cambria Math" panose="02040503050406030204" pitchFamily="18" charset="0"/>
                                      </a:rPr>
                                    </m:ctrlPr>
                                  </m:funcPr>
                                  <m:fName>
                                    <m:sSup>
                                      <m:sSupPr>
                                        <m:ctrlPr>
                                          <a:rPr lang="en-US" altLang="zh-CN" i="1">
                                            <a:latin typeface="Cambria Math" panose="02040503050406030204" pitchFamily="18" charset="0"/>
                                          </a:rPr>
                                        </m:ctrlPr>
                                      </m:sSupPr>
                                      <m:e>
                                        <m:r>
                                          <m:rPr>
                                            <m:sty m:val="p"/>
                                          </m:rPr>
                                          <a:rPr lang="en-US" altLang="zh-CN">
                                            <a:latin typeface="Cambria Math" panose="02040503050406030204" pitchFamily="18" charset="0"/>
                                          </a:rPr>
                                          <m:t>log</m:t>
                                        </m:r>
                                      </m:e>
                                      <m:sup>
                                        <m:r>
                                          <a:rPr lang="en-US" altLang="zh-CN" i="1">
                                            <a:latin typeface="Cambria Math" panose="02040503050406030204" pitchFamily="18" charset="0"/>
                                          </a:rPr>
                                          <m:t>𝑂</m:t>
                                        </m:r>
                                        <m:d>
                                          <m:dPr>
                                            <m:ctrlPr>
                                              <a:rPr lang="en-US" altLang="zh-CN" i="1">
                                                <a:latin typeface="Cambria Math" panose="02040503050406030204" pitchFamily="18" charset="0"/>
                                              </a:rPr>
                                            </m:ctrlPr>
                                          </m:dPr>
                                          <m:e>
                                            <m:r>
                                              <a:rPr lang="en-US" altLang="zh-CN" i="1">
                                                <a:latin typeface="Cambria Math" panose="02040503050406030204" pitchFamily="18" charset="0"/>
                                              </a:rPr>
                                              <m:t>𝑘</m:t>
                                            </m:r>
                                          </m:e>
                                        </m:d>
                                      </m:sup>
                                    </m:sSup>
                                  </m:fName>
                                  <m:e>
                                    <m:r>
                                      <a:rPr lang="en-US" altLang="zh-CN" i="1">
                                        <a:latin typeface="Cambria Math" panose="02040503050406030204" pitchFamily="18" charset="0"/>
                                      </a:rPr>
                                      <m:t>𝑛</m:t>
                                    </m:r>
                                  </m:e>
                                </m:func>
                              </m:sup>
                            </m:sSup>
                          </m:e>
                        </m:d>
                      </m:e>
                      <m:sub>
                        <m:r>
                          <a:rPr lang="en-US" altLang="zh-CN" b="0" i="1" smtClean="0">
                            <a:latin typeface="Cambria Math" panose="02040503050406030204" pitchFamily="18" charset="0"/>
                          </a:rPr>
                          <m:t>/</m:t>
                        </m:r>
                        <m:sSup>
                          <m:sSupPr>
                            <m:ctrlPr>
                              <a:rPr lang="en-US" altLang="zh-CN" i="1">
                                <a:latin typeface="Cambria Math" panose="02040503050406030204" pitchFamily="18" charset="0"/>
                              </a:rPr>
                            </m:ctrlPr>
                          </m:sSupPr>
                          <m:e>
                            <m:r>
                              <a:rPr lang="en-US" altLang="zh-CN" i="1">
                                <a:latin typeface="Cambria Math" panose="02040503050406030204" pitchFamily="18" charset="0"/>
                              </a:rPr>
                              <m:t>2</m:t>
                            </m:r>
                          </m:e>
                          <m:sup>
                            <m:func>
                              <m:funcPr>
                                <m:ctrlPr>
                                  <a:rPr lang="en-US" altLang="zh-CN" i="1">
                                    <a:latin typeface="Cambria Math" panose="02040503050406030204" pitchFamily="18" charset="0"/>
                                  </a:rPr>
                                </m:ctrlPr>
                              </m:funcPr>
                              <m:fName>
                                <m:sSup>
                                  <m:sSupPr>
                                    <m:ctrlPr>
                                      <a:rPr lang="en-US" altLang="zh-CN" i="1">
                                        <a:latin typeface="Cambria Math" panose="02040503050406030204" pitchFamily="18" charset="0"/>
                                      </a:rPr>
                                    </m:ctrlPr>
                                  </m:sSupPr>
                                  <m:e>
                                    <m:r>
                                      <m:rPr>
                                        <m:sty m:val="p"/>
                                      </m:rPr>
                                      <a:rPr lang="en-US" altLang="zh-CN">
                                        <a:latin typeface="Cambria Math" panose="02040503050406030204" pitchFamily="18" charset="0"/>
                                      </a:rPr>
                                      <m:t>log</m:t>
                                    </m:r>
                                  </m:e>
                                  <m:sup>
                                    <m:r>
                                      <a:rPr lang="en-US" altLang="zh-CN" i="1">
                                        <a:latin typeface="Cambria Math" panose="02040503050406030204" pitchFamily="18" charset="0"/>
                                      </a:rPr>
                                      <m:t>1/</m:t>
                                    </m:r>
                                    <m:r>
                                      <a:rPr lang="en-US" altLang="zh-CN" i="1">
                                        <a:latin typeface="Cambria Math" panose="02040503050406030204" pitchFamily="18" charset="0"/>
                                      </a:rPr>
                                      <m:t>𝑘</m:t>
                                    </m:r>
                                  </m:sup>
                                </m:sSup>
                              </m:fName>
                              <m:e>
                                <m:r>
                                  <a:rPr lang="en-US" altLang="zh-CN" i="1">
                                    <a:latin typeface="Cambria Math" panose="02040503050406030204" pitchFamily="18" charset="0"/>
                                  </a:rPr>
                                  <m:t>𝑛</m:t>
                                </m:r>
                              </m:e>
                            </m:func>
                          </m:sup>
                        </m:sSup>
                      </m:sub>
                    </m:sSub>
                  </m:oMath>
                </a14:m>
                <a:r>
                  <a:rPr lang="en-US" altLang="zh-CN" b="0" dirty="0">
                    <a:latin typeface="Cambria Math" panose="02040503050406030204" pitchFamily="18" charset="0"/>
                  </a:rPr>
                  <a:t> algorithm hits </a:t>
                </a:r>
                <a14:m>
                  <m:oMath xmlns:m="http://schemas.openxmlformats.org/officeDocument/2006/math">
                    <m:r>
                      <a:rPr lang="en-US" altLang="zh-CN" b="0" i="1" smtClean="0">
                        <a:latin typeface="Cambria Math" panose="02040503050406030204" pitchFamily="18" charset="0"/>
                      </a:rPr>
                      <m:t>𝑃</m:t>
                    </m:r>
                  </m:oMath>
                </a14:m>
                <a:r>
                  <a:rPr lang="en-US" altLang="zh-CN" b="0" dirty="0">
                    <a:latin typeface="Cambria Math" panose="02040503050406030204" pitchFamily="18" charset="0"/>
                  </a:rPr>
                  <a:t> on infinite </a:t>
                </a:r>
                <a14:m>
                  <m:oMath xmlns:m="http://schemas.openxmlformats.org/officeDocument/2006/math">
                    <m:r>
                      <a:rPr lang="en-US" altLang="zh-CN" b="0" i="1" smtClean="0">
                        <a:latin typeface="Cambria Math" panose="02040503050406030204" pitchFamily="18" charset="0"/>
                      </a:rPr>
                      <m:t>𝑛</m:t>
                    </m:r>
                  </m:oMath>
                </a14:m>
                <a:endParaRPr lang="en-US" altLang="zh-CN" b="0" dirty="0">
                  <a:latin typeface="Cambria Math" panose="02040503050406030204" pitchFamily="18" charset="0"/>
                </a:endParaRPr>
              </a:p>
            </p:txBody>
          </p:sp>
        </mc:Choice>
        <mc:Fallback xmlns="">
          <p:sp>
            <p:nvSpPr>
              <p:cNvPr id="29" name="TextBox 28">
                <a:extLst>
                  <a:ext uri="{FF2B5EF4-FFF2-40B4-BE49-F238E27FC236}">
                    <a16:creationId xmlns:a16="http://schemas.microsoft.com/office/drawing/2014/main" id="{C7AD7563-FAE2-409E-91BB-1B6D5322C601}"/>
                  </a:ext>
                </a:extLst>
              </p:cNvPr>
              <p:cNvSpPr txBox="1">
                <a:spLocks noRot="1" noChangeAspect="1" noMove="1" noResize="1" noEditPoints="1" noAdjustHandles="1" noChangeArrowheads="1" noChangeShapeType="1" noTextEdit="1"/>
              </p:cNvSpPr>
              <p:nvPr/>
            </p:nvSpPr>
            <p:spPr>
              <a:xfrm>
                <a:off x="1036674" y="4324867"/>
                <a:ext cx="6916478" cy="853311"/>
              </a:xfrm>
              <a:prstGeom prst="rect">
                <a:avLst/>
              </a:prstGeom>
              <a:blipFill>
                <a:blip r:embed="rId6"/>
                <a:stretch>
                  <a:fillRect l="-705" t="-4286" b="-3571"/>
                </a:stretch>
              </a:blipFill>
            </p:spPr>
            <p:txBody>
              <a:bodyPr/>
              <a:lstStyle/>
              <a:p>
                <a:r>
                  <a:rPr lang="zh-CN" altLang="en-US">
                    <a:noFill/>
                  </a:rPr>
                  <a:t> </a:t>
                </a:r>
              </a:p>
            </p:txBody>
          </p:sp>
        </mc:Fallback>
      </mc:AlternateContent>
      <p:sp>
        <p:nvSpPr>
          <p:cNvPr id="5" name="TextBox 4">
            <a:extLst>
              <a:ext uri="{FF2B5EF4-FFF2-40B4-BE49-F238E27FC236}">
                <a16:creationId xmlns:a16="http://schemas.microsoft.com/office/drawing/2014/main" id="{9622638D-D6DE-4C32-BCC9-2024E00158CD}"/>
              </a:ext>
            </a:extLst>
          </p:cNvPr>
          <p:cNvSpPr txBox="1"/>
          <p:nvPr/>
        </p:nvSpPr>
        <p:spPr>
          <a:xfrm>
            <a:off x="1169581" y="5359544"/>
            <a:ext cx="6422066" cy="369332"/>
          </a:xfrm>
          <a:prstGeom prst="rect">
            <a:avLst/>
          </a:prstGeom>
          <a:noFill/>
        </p:spPr>
        <p:txBody>
          <a:bodyPr wrap="square" rtlCol="0">
            <a:spAutoFit/>
          </a:bodyPr>
          <a:lstStyle/>
          <a:p>
            <a:r>
              <a:rPr lang="en-US" altLang="zh-CN" dirty="0">
                <a:solidFill>
                  <a:srgbClr val="660874"/>
                </a:solidFill>
              </a:rPr>
              <a:t>Single-valued:  </a:t>
            </a:r>
            <a:r>
              <a:rPr lang="en-US" altLang="zh-CN" dirty="0"/>
              <a:t>Output a canonical solution when accept</a:t>
            </a:r>
            <a:endParaRPr lang="zh-CN" altLang="en-US" dirty="0"/>
          </a:p>
        </p:txBody>
      </p:sp>
      <p:sp>
        <p:nvSpPr>
          <p:cNvPr id="30" name="Arrow: Right 29">
            <a:extLst>
              <a:ext uri="{FF2B5EF4-FFF2-40B4-BE49-F238E27FC236}">
                <a16:creationId xmlns:a16="http://schemas.microsoft.com/office/drawing/2014/main" id="{83382D79-60E1-437C-9CEC-2ED1E010ADEA}"/>
              </a:ext>
            </a:extLst>
          </p:cNvPr>
          <p:cNvSpPr/>
          <p:nvPr/>
        </p:nvSpPr>
        <p:spPr>
          <a:xfrm rot="10800000">
            <a:off x="4040162" y="2583126"/>
            <a:ext cx="830180" cy="1582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TextBox 30">
            <a:extLst>
              <a:ext uri="{FF2B5EF4-FFF2-40B4-BE49-F238E27FC236}">
                <a16:creationId xmlns:a16="http://schemas.microsoft.com/office/drawing/2014/main" id="{2D1A7796-2F9E-4076-86A6-3D4005A7B1CE}"/>
              </a:ext>
            </a:extLst>
          </p:cNvPr>
          <p:cNvSpPr txBox="1"/>
          <p:nvPr/>
        </p:nvSpPr>
        <p:spPr>
          <a:xfrm>
            <a:off x="4072375" y="2242884"/>
            <a:ext cx="765755" cy="338554"/>
          </a:xfrm>
          <a:prstGeom prst="rect">
            <a:avLst/>
          </a:prstGeom>
          <a:noFill/>
        </p:spPr>
        <p:txBody>
          <a:bodyPr wrap="square" rtlCol="0">
            <a:spAutoFit/>
          </a:bodyPr>
          <a:lstStyle/>
          <a:p>
            <a:r>
              <a:rPr lang="en-US" altLang="zh-CN" sz="1600" dirty="0">
                <a:solidFill>
                  <a:srgbClr val="660874"/>
                </a:solidFill>
              </a:rPr>
              <a:t>implies</a:t>
            </a:r>
            <a:endParaRPr lang="zh-CN" altLang="en-US" sz="1600" dirty="0">
              <a:solidFill>
                <a:srgbClr val="660874"/>
              </a:solidFill>
            </a:endParaRPr>
          </a:p>
        </p:txBody>
      </p:sp>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93AAFCBB-0D1E-4775-8EAF-B318E317B46C}"/>
                  </a:ext>
                </a:extLst>
              </p:cNvPr>
              <p:cNvSpPr txBox="1"/>
              <p:nvPr/>
            </p:nvSpPr>
            <p:spPr>
              <a:xfrm>
                <a:off x="1169580" y="5788391"/>
                <a:ext cx="6873949" cy="369332"/>
              </a:xfrm>
              <a:prstGeom prst="rect">
                <a:avLst/>
              </a:prstGeom>
              <a:noFill/>
            </p:spPr>
            <p:txBody>
              <a:bodyPr wrap="square" rtlCol="0">
                <a:spAutoFit/>
              </a:bodyPr>
              <a:lstStyle/>
              <a:p>
                <a:r>
                  <a:rPr lang="en-US" altLang="zh-CN" dirty="0">
                    <a:solidFill>
                      <a:srgbClr val="660874"/>
                    </a:solidFill>
                  </a:rPr>
                  <a:t>Advice bits:  </a:t>
                </a:r>
                <a:r>
                  <a:rPr lang="en-US" altLang="zh-CN" dirty="0"/>
                  <a:t>Technically needed as hard to verify </a:t>
                </a:r>
                <a14:m>
                  <m:oMath xmlns:m="http://schemas.openxmlformats.org/officeDocument/2006/math">
                    <m:r>
                      <m:rPr>
                        <m:nor/>
                      </m:rPr>
                      <a:rPr lang="en-US" altLang="zh-CN" b="0" i="0" smtClean="0">
                        <a:latin typeface="Cambria Math" panose="02040503050406030204" pitchFamily="18" charset="0"/>
                      </a:rPr>
                      <m:t>coAM</m:t>
                    </m:r>
                  </m:oMath>
                </a14:m>
                <a:r>
                  <a:rPr lang="zh-CN" altLang="en-US" dirty="0"/>
                  <a:t> </a:t>
                </a:r>
                <a:r>
                  <a:rPr lang="en-US" altLang="zh-CN" dirty="0"/>
                  <a:t>property in </a:t>
                </a:r>
                <a14:m>
                  <m:oMath xmlns:m="http://schemas.openxmlformats.org/officeDocument/2006/math">
                    <m:r>
                      <m:rPr>
                        <m:nor/>
                      </m:rPr>
                      <a:rPr lang="en-US" altLang="zh-CN" b="0" i="0" smtClean="0">
                        <a:latin typeface="Cambria Math" panose="02040503050406030204" pitchFamily="18" charset="0"/>
                      </a:rPr>
                      <m:t>AM</m:t>
                    </m:r>
                  </m:oMath>
                </a14:m>
                <a:endParaRPr lang="zh-CN" altLang="en-US" dirty="0"/>
              </a:p>
            </p:txBody>
          </p:sp>
        </mc:Choice>
        <mc:Fallback xmlns="">
          <p:sp>
            <p:nvSpPr>
              <p:cNvPr id="32" name="TextBox 31">
                <a:extLst>
                  <a:ext uri="{FF2B5EF4-FFF2-40B4-BE49-F238E27FC236}">
                    <a16:creationId xmlns:a16="http://schemas.microsoft.com/office/drawing/2014/main" id="{93AAFCBB-0D1E-4775-8EAF-B318E317B46C}"/>
                  </a:ext>
                </a:extLst>
              </p:cNvPr>
              <p:cNvSpPr txBox="1">
                <a:spLocks noRot="1" noChangeAspect="1" noMove="1" noResize="1" noEditPoints="1" noAdjustHandles="1" noChangeArrowheads="1" noChangeShapeType="1" noTextEdit="1"/>
              </p:cNvSpPr>
              <p:nvPr/>
            </p:nvSpPr>
            <p:spPr>
              <a:xfrm>
                <a:off x="1169580" y="5788391"/>
                <a:ext cx="6873949" cy="369332"/>
              </a:xfrm>
              <a:prstGeom prst="rect">
                <a:avLst/>
              </a:prstGeom>
              <a:blipFill>
                <a:blip r:embed="rId7"/>
                <a:stretch>
                  <a:fillRect l="-799" t="-10000" b="-26667"/>
                </a:stretch>
              </a:blipFill>
            </p:spPr>
            <p:txBody>
              <a:bodyPr/>
              <a:lstStyle/>
              <a:p>
                <a:r>
                  <a:rPr lang="en-US">
                    <a:noFill/>
                  </a:rPr>
                  <a:t> </a:t>
                </a:r>
              </a:p>
            </p:txBody>
          </p:sp>
        </mc:Fallback>
      </mc:AlternateContent>
    </p:spTree>
    <p:extLst>
      <p:ext uri="{BB962C8B-B14F-4D97-AF65-F5344CB8AC3E}">
        <p14:creationId xmlns:p14="http://schemas.microsoft.com/office/powerpoint/2010/main" val="13718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25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5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fade">
                                      <p:cBhvr>
                                        <p:cTn id="17" dur="25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5" grpId="0"/>
      <p:bldP spid="3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CF929B4-E966-4567-8FD1-8AD42D09B2A0}"/>
              </a:ext>
            </a:extLst>
          </p:cNvPr>
          <p:cNvSpPr>
            <a:spLocks noGrp="1"/>
          </p:cNvSpPr>
          <p:nvPr>
            <p:ph type="ctrTitle"/>
          </p:nvPr>
        </p:nvSpPr>
        <p:spPr/>
        <p:txBody>
          <a:bodyPr/>
          <a:lstStyle/>
          <a:p>
            <a:r>
              <a:rPr lang="en-US" altLang="zh-CN" dirty="0"/>
              <a:t>Part 2: Techniques</a:t>
            </a:r>
            <a:endParaRPr lang="zh-CN" altLang="en-US" dirty="0"/>
          </a:p>
        </p:txBody>
      </p:sp>
      <p:sp>
        <p:nvSpPr>
          <p:cNvPr id="4" name="Subtitle 3">
            <a:extLst>
              <a:ext uri="{FF2B5EF4-FFF2-40B4-BE49-F238E27FC236}">
                <a16:creationId xmlns:a16="http://schemas.microsoft.com/office/drawing/2014/main" id="{A849D625-8A70-4AD4-A956-7F54024C4B35}"/>
              </a:ext>
            </a:extLst>
          </p:cNvPr>
          <p:cNvSpPr>
            <a:spLocks noGrp="1"/>
          </p:cNvSpPr>
          <p:nvPr>
            <p:ph type="subTitle" idx="1"/>
          </p:nvPr>
        </p:nvSpPr>
        <p:spPr/>
        <p:txBody>
          <a:bodyPr/>
          <a:lstStyle/>
          <a:p>
            <a:endParaRPr lang="zh-CN" altLang="en-US" dirty="0"/>
          </a:p>
        </p:txBody>
      </p:sp>
    </p:spTree>
    <p:extLst>
      <p:ext uri="{BB962C8B-B14F-4D97-AF65-F5344CB8AC3E}">
        <p14:creationId xmlns:p14="http://schemas.microsoft.com/office/powerpoint/2010/main" val="15586666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EDB691A-3F95-4A85-A8EA-AEC9A8D4BCCF}"/>
              </a:ext>
            </a:extLst>
          </p:cNvPr>
          <p:cNvSpPr>
            <a:spLocks noGrp="1"/>
          </p:cNvSpPr>
          <p:nvPr>
            <p:ph type="title"/>
          </p:nvPr>
        </p:nvSpPr>
        <p:spPr/>
        <p:txBody>
          <a:bodyPr/>
          <a:lstStyle/>
          <a:p>
            <a:r>
              <a:rPr lang="en-US" altLang="zh-CN" dirty="0"/>
              <a:t>Win-Win using Hardness vs Randomness</a:t>
            </a:r>
            <a:endParaRPr lang="zh-CN" altLang="en-US" dirty="0"/>
          </a:p>
        </p:txBody>
      </p:sp>
      <p:sp>
        <p:nvSpPr>
          <p:cNvPr id="26" name="Rectangle 25">
            <a:extLst>
              <a:ext uri="{FF2B5EF4-FFF2-40B4-BE49-F238E27FC236}">
                <a16:creationId xmlns:a16="http://schemas.microsoft.com/office/drawing/2014/main" id="{8972C7A2-D3B7-481A-9D07-F77850D19BDF}"/>
              </a:ext>
            </a:extLst>
          </p:cNvPr>
          <p:cNvSpPr/>
          <p:nvPr/>
        </p:nvSpPr>
        <p:spPr>
          <a:xfrm>
            <a:off x="776176" y="2759149"/>
            <a:ext cx="7634176" cy="3322674"/>
          </a:xfrm>
          <a:prstGeom prst="rect">
            <a:avLst/>
          </a:prstGeom>
          <a:solidFill>
            <a:srgbClr val="F6F4F7"/>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extBox 3">
            <a:extLst>
              <a:ext uri="{FF2B5EF4-FFF2-40B4-BE49-F238E27FC236}">
                <a16:creationId xmlns:a16="http://schemas.microsoft.com/office/drawing/2014/main" id="{32D6CD03-5ACA-4D4C-BFA5-307BBDB1BECD}"/>
              </a:ext>
            </a:extLst>
          </p:cNvPr>
          <p:cNvSpPr txBox="1"/>
          <p:nvPr/>
        </p:nvSpPr>
        <p:spPr>
          <a:xfrm>
            <a:off x="2397641" y="2807551"/>
            <a:ext cx="1578934" cy="400110"/>
          </a:xfrm>
          <a:prstGeom prst="rect">
            <a:avLst/>
          </a:prstGeom>
          <a:noFill/>
        </p:spPr>
        <p:txBody>
          <a:bodyPr wrap="square" rtlCol="0">
            <a:spAutoFit/>
          </a:bodyPr>
          <a:lstStyle/>
          <a:p>
            <a:pPr algn="ctr"/>
            <a:r>
              <a:rPr lang="en-US" altLang="zh-CN" sz="2000" b="1" dirty="0"/>
              <a:t>Problem 1</a:t>
            </a:r>
            <a:endParaRPr lang="zh-CN" altLang="en-US" sz="2000" b="1" dirty="0"/>
          </a:p>
        </p:txBody>
      </p:sp>
      <p:sp>
        <p:nvSpPr>
          <p:cNvPr id="5" name="TextBox 4">
            <a:extLst>
              <a:ext uri="{FF2B5EF4-FFF2-40B4-BE49-F238E27FC236}">
                <a16:creationId xmlns:a16="http://schemas.microsoft.com/office/drawing/2014/main" id="{82B992EA-3E8A-42FB-9C61-A3D6C1B6C3DD}"/>
              </a:ext>
            </a:extLst>
          </p:cNvPr>
          <p:cNvSpPr txBox="1"/>
          <p:nvPr/>
        </p:nvSpPr>
        <p:spPr>
          <a:xfrm>
            <a:off x="5691961" y="2806992"/>
            <a:ext cx="1532860" cy="400110"/>
          </a:xfrm>
          <a:prstGeom prst="rect">
            <a:avLst/>
          </a:prstGeom>
          <a:noFill/>
        </p:spPr>
        <p:txBody>
          <a:bodyPr wrap="square" rtlCol="0">
            <a:spAutoFit/>
          </a:bodyPr>
          <a:lstStyle/>
          <a:p>
            <a:pPr algn="ctr"/>
            <a:r>
              <a:rPr lang="en-US" altLang="zh-CN" sz="2000" b="1" dirty="0"/>
              <a:t>Problem 2</a:t>
            </a:r>
            <a:endParaRPr lang="zh-CN" altLang="en-US" sz="2000" b="1" dirty="0"/>
          </a:p>
        </p:txBody>
      </p:sp>
      <p:sp>
        <p:nvSpPr>
          <p:cNvPr id="6" name="TextBox 5">
            <a:extLst>
              <a:ext uri="{FF2B5EF4-FFF2-40B4-BE49-F238E27FC236}">
                <a16:creationId xmlns:a16="http://schemas.microsoft.com/office/drawing/2014/main" id="{EF48870D-F7C4-4B1A-AC67-F528A34AC051}"/>
              </a:ext>
            </a:extLst>
          </p:cNvPr>
          <p:cNvSpPr txBox="1"/>
          <p:nvPr/>
        </p:nvSpPr>
        <p:spPr>
          <a:xfrm>
            <a:off x="1960079" y="3454241"/>
            <a:ext cx="2359543" cy="646331"/>
          </a:xfrm>
          <a:prstGeom prst="rect">
            <a:avLst/>
          </a:prstGeom>
          <a:noFill/>
        </p:spPr>
        <p:txBody>
          <a:bodyPr wrap="square" rtlCol="0">
            <a:spAutoFit/>
          </a:bodyPr>
          <a:lstStyle/>
          <a:p>
            <a:pPr algn="ctr"/>
            <a:r>
              <a:rPr lang="en-US" altLang="zh-CN" dirty="0"/>
              <a:t>“Brute-force computation history”</a:t>
            </a:r>
            <a:endParaRPr lang="zh-CN" altLang="en-US" dirty="0"/>
          </a:p>
        </p:txBody>
      </p:sp>
      <p:sp>
        <p:nvSpPr>
          <p:cNvPr id="7" name="TextBox 6">
            <a:extLst>
              <a:ext uri="{FF2B5EF4-FFF2-40B4-BE49-F238E27FC236}">
                <a16:creationId xmlns:a16="http://schemas.microsoft.com/office/drawing/2014/main" id="{975B1904-0618-4EFB-9E0B-68E24EA96756}"/>
              </a:ext>
            </a:extLst>
          </p:cNvPr>
          <p:cNvSpPr txBox="1"/>
          <p:nvPr/>
        </p:nvSpPr>
        <p:spPr>
          <a:xfrm>
            <a:off x="5736265" y="3598510"/>
            <a:ext cx="1492988" cy="369332"/>
          </a:xfrm>
          <a:prstGeom prst="rect">
            <a:avLst/>
          </a:prstGeom>
          <a:noFill/>
        </p:spPr>
        <p:txBody>
          <a:bodyPr wrap="square" rtlCol="0">
            <a:spAutoFit/>
          </a:bodyPr>
          <a:lstStyle/>
          <a:p>
            <a:r>
              <a:rPr lang="en-US" altLang="zh-CN" dirty="0"/>
              <a:t>“Randomness”</a:t>
            </a:r>
            <a:endParaRPr lang="zh-CN" altLang="en-US" dirty="0"/>
          </a:p>
        </p:txBody>
      </p:sp>
      <p:sp>
        <p:nvSpPr>
          <p:cNvPr id="8" name="TextBox 7">
            <a:extLst>
              <a:ext uri="{FF2B5EF4-FFF2-40B4-BE49-F238E27FC236}">
                <a16:creationId xmlns:a16="http://schemas.microsoft.com/office/drawing/2014/main" id="{7BA1C7E2-36C5-4C3F-98D6-19A1C0D02C4A}"/>
              </a:ext>
            </a:extLst>
          </p:cNvPr>
          <p:cNvSpPr txBox="1"/>
          <p:nvPr/>
        </p:nvSpPr>
        <p:spPr>
          <a:xfrm>
            <a:off x="2764463" y="3140144"/>
            <a:ext cx="845289" cy="338554"/>
          </a:xfrm>
          <a:prstGeom prst="rect">
            <a:avLst/>
          </a:prstGeom>
          <a:noFill/>
        </p:spPr>
        <p:txBody>
          <a:bodyPr wrap="square" rtlCol="0">
            <a:spAutoFit/>
          </a:bodyPr>
          <a:lstStyle/>
          <a:p>
            <a:pPr algn="ctr"/>
            <a:r>
              <a:rPr lang="en-US" altLang="zh-CN" sz="1600" dirty="0">
                <a:solidFill>
                  <a:srgbClr val="660874"/>
                </a:solidFill>
              </a:rPr>
              <a:t>“hard”</a:t>
            </a:r>
            <a:endParaRPr lang="zh-CN" altLang="en-US" sz="1600" dirty="0">
              <a:solidFill>
                <a:srgbClr val="660874"/>
              </a:solidFill>
            </a:endParaRP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7129F7CE-D74C-4B85-8FB4-5C78893500FD}"/>
                  </a:ext>
                </a:extLst>
              </p:cNvPr>
              <p:cNvSpPr txBox="1"/>
              <p:nvPr/>
            </p:nvSpPr>
            <p:spPr>
              <a:xfrm>
                <a:off x="5055781" y="3161587"/>
                <a:ext cx="2929270" cy="338554"/>
              </a:xfrm>
              <a:prstGeom prst="rect">
                <a:avLst/>
              </a:prstGeom>
              <a:noFill/>
            </p:spPr>
            <p:txBody>
              <a:bodyPr wrap="square" rtlCol="0">
                <a:spAutoFit/>
              </a:bodyPr>
              <a:lstStyle/>
              <a:p>
                <a:pPr algn="ctr"/>
                <a:r>
                  <a:rPr lang="en-US" altLang="zh-CN" sz="1600" dirty="0">
                    <a:solidFill>
                      <a:srgbClr val="660874"/>
                    </a:solidFill>
                  </a:rPr>
                  <a:t>with randomized algorithm </a:t>
                </a:r>
                <a14:m>
                  <m:oMath xmlns:m="http://schemas.openxmlformats.org/officeDocument/2006/math">
                    <m:r>
                      <a:rPr lang="en-US" altLang="zh-CN" sz="1600" b="0" i="1" smtClean="0">
                        <a:solidFill>
                          <a:srgbClr val="660874"/>
                        </a:solidFill>
                        <a:latin typeface="Cambria Math" panose="02040503050406030204" pitchFamily="18" charset="0"/>
                      </a:rPr>
                      <m:t>𝐴</m:t>
                    </m:r>
                  </m:oMath>
                </a14:m>
                <a:endParaRPr lang="zh-CN" altLang="en-US" sz="1600" dirty="0">
                  <a:solidFill>
                    <a:srgbClr val="660874"/>
                  </a:solidFill>
                </a:endParaRPr>
              </a:p>
            </p:txBody>
          </p:sp>
        </mc:Choice>
        <mc:Fallback xmlns="">
          <p:sp>
            <p:nvSpPr>
              <p:cNvPr id="9" name="TextBox 8">
                <a:extLst>
                  <a:ext uri="{FF2B5EF4-FFF2-40B4-BE49-F238E27FC236}">
                    <a16:creationId xmlns:a16="http://schemas.microsoft.com/office/drawing/2014/main" id="{7129F7CE-D74C-4B85-8FB4-5C78893500FD}"/>
                  </a:ext>
                </a:extLst>
              </p:cNvPr>
              <p:cNvSpPr txBox="1">
                <a:spLocks noRot="1" noChangeAspect="1" noMove="1" noResize="1" noEditPoints="1" noAdjustHandles="1" noChangeArrowheads="1" noChangeShapeType="1" noTextEdit="1"/>
              </p:cNvSpPr>
              <p:nvPr/>
            </p:nvSpPr>
            <p:spPr>
              <a:xfrm>
                <a:off x="5055781" y="3161587"/>
                <a:ext cx="2929270" cy="338554"/>
              </a:xfrm>
              <a:prstGeom prst="rect">
                <a:avLst/>
              </a:prstGeom>
              <a:blipFill>
                <a:blip r:embed="rId3"/>
                <a:stretch>
                  <a:fillRect t="-5455" b="-23636"/>
                </a:stretch>
              </a:blipFill>
            </p:spPr>
            <p:txBody>
              <a:bodyPr/>
              <a:lstStyle/>
              <a:p>
                <a:r>
                  <a:rPr lang="zh-CN" altLang="en-US">
                    <a:noFill/>
                  </a:rPr>
                  <a:t> </a:t>
                </a:r>
              </a:p>
            </p:txBody>
          </p:sp>
        </mc:Fallback>
      </mc:AlternateContent>
      <p:sp>
        <p:nvSpPr>
          <p:cNvPr id="10" name="Arrow: Right 9">
            <a:extLst>
              <a:ext uri="{FF2B5EF4-FFF2-40B4-BE49-F238E27FC236}">
                <a16:creationId xmlns:a16="http://schemas.microsoft.com/office/drawing/2014/main" id="{8705DE67-03FD-4A84-82F9-2F72335670BD}"/>
              </a:ext>
            </a:extLst>
          </p:cNvPr>
          <p:cNvSpPr/>
          <p:nvPr/>
        </p:nvSpPr>
        <p:spPr>
          <a:xfrm>
            <a:off x="4141379" y="3762018"/>
            <a:ext cx="1435395" cy="816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TextBox 10">
            <a:extLst>
              <a:ext uri="{FF2B5EF4-FFF2-40B4-BE49-F238E27FC236}">
                <a16:creationId xmlns:a16="http://schemas.microsoft.com/office/drawing/2014/main" id="{325854F1-C527-40D4-B7C2-94914C839CF0}"/>
              </a:ext>
            </a:extLst>
          </p:cNvPr>
          <p:cNvSpPr txBox="1"/>
          <p:nvPr/>
        </p:nvSpPr>
        <p:spPr>
          <a:xfrm>
            <a:off x="3764366" y="3454241"/>
            <a:ext cx="2157524" cy="276999"/>
          </a:xfrm>
          <a:prstGeom prst="rect">
            <a:avLst/>
          </a:prstGeom>
          <a:noFill/>
        </p:spPr>
        <p:txBody>
          <a:bodyPr wrap="square" rtlCol="0">
            <a:spAutoFit/>
          </a:bodyPr>
          <a:lstStyle/>
          <a:p>
            <a:pPr algn="ctr"/>
            <a:r>
              <a:rPr lang="en-US" altLang="zh-CN" sz="1200" dirty="0">
                <a:solidFill>
                  <a:srgbClr val="660874"/>
                </a:solidFill>
              </a:rPr>
              <a:t>“Hardness to Randomness”</a:t>
            </a:r>
            <a:endParaRPr lang="zh-CN" altLang="en-US" sz="1200" dirty="0">
              <a:solidFill>
                <a:srgbClr val="660874"/>
              </a:solidFill>
            </a:endParaRPr>
          </a:p>
        </p:txBody>
      </p:sp>
      <p:sp>
        <p:nvSpPr>
          <p:cNvPr id="13" name="TextBox 12">
            <a:extLst>
              <a:ext uri="{FF2B5EF4-FFF2-40B4-BE49-F238E27FC236}">
                <a16:creationId xmlns:a16="http://schemas.microsoft.com/office/drawing/2014/main" id="{64B5D90F-1F6E-4630-AACC-6812B32CE9BA}"/>
              </a:ext>
            </a:extLst>
          </p:cNvPr>
          <p:cNvSpPr txBox="1"/>
          <p:nvPr/>
        </p:nvSpPr>
        <p:spPr>
          <a:xfrm>
            <a:off x="4120115" y="3843670"/>
            <a:ext cx="1349449" cy="307777"/>
          </a:xfrm>
          <a:prstGeom prst="rect">
            <a:avLst/>
          </a:prstGeom>
          <a:noFill/>
        </p:spPr>
        <p:txBody>
          <a:bodyPr wrap="square" rtlCol="0">
            <a:spAutoFit/>
          </a:bodyPr>
          <a:lstStyle/>
          <a:p>
            <a:pPr algn="ctr"/>
            <a:r>
              <a:rPr lang="en-US" altLang="zh-CN" sz="1400" dirty="0">
                <a:solidFill>
                  <a:srgbClr val="660874"/>
                </a:solidFill>
              </a:rPr>
              <a:t>e.g. PRG, HSG</a:t>
            </a:r>
            <a:endParaRPr lang="zh-CN" altLang="en-US" sz="1400" dirty="0">
              <a:solidFill>
                <a:srgbClr val="660874"/>
              </a:solidFill>
            </a:endParaRPr>
          </a:p>
        </p:txBody>
      </p:sp>
      <p:sp>
        <p:nvSpPr>
          <p:cNvPr id="14" name="TextBox 13">
            <a:extLst>
              <a:ext uri="{FF2B5EF4-FFF2-40B4-BE49-F238E27FC236}">
                <a16:creationId xmlns:a16="http://schemas.microsoft.com/office/drawing/2014/main" id="{8A7238DA-D66C-4BE6-B711-A4F2AEE4DF53}"/>
              </a:ext>
            </a:extLst>
          </p:cNvPr>
          <p:cNvSpPr txBox="1"/>
          <p:nvPr/>
        </p:nvSpPr>
        <p:spPr>
          <a:xfrm>
            <a:off x="776176" y="4268972"/>
            <a:ext cx="1379573" cy="615553"/>
          </a:xfrm>
          <a:prstGeom prst="rect">
            <a:avLst/>
          </a:prstGeom>
          <a:noFill/>
        </p:spPr>
        <p:txBody>
          <a:bodyPr wrap="square" rtlCol="0">
            <a:spAutoFit/>
          </a:bodyPr>
          <a:lstStyle/>
          <a:p>
            <a:pPr algn="r"/>
            <a:r>
              <a:rPr lang="en-US" altLang="zh-CN" dirty="0"/>
              <a:t>Case 1:</a:t>
            </a:r>
          </a:p>
          <a:p>
            <a:pPr algn="r"/>
            <a:r>
              <a:rPr lang="en-US" altLang="zh-CN" sz="1600" dirty="0">
                <a:solidFill>
                  <a:srgbClr val="660874"/>
                </a:solidFill>
              </a:rPr>
              <a:t>(Derandomize)</a:t>
            </a:r>
            <a:endParaRPr lang="zh-CN" altLang="en-US" sz="1600" dirty="0">
              <a:solidFill>
                <a:srgbClr val="660874"/>
              </a:solidFill>
            </a:endParaRPr>
          </a:p>
        </p:txBody>
      </p:sp>
      <p:sp>
        <p:nvSpPr>
          <p:cNvPr id="15" name="TextBox 14">
            <a:extLst>
              <a:ext uri="{FF2B5EF4-FFF2-40B4-BE49-F238E27FC236}">
                <a16:creationId xmlns:a16="http://schemas.microsoft.com/office/drawing/2014/main" id="{B6D23DE6-C6A3-47DB-8D4D-A6A60EE72E24}"/>
              </a:ext>
            </a:extLst>
          </p:cNvPr>
          <p:cNvSpPr txBox="1"/>
          <p:nvPr/>
        </p:nvSpPr>
        <p:spPr>
          <a:xfrm>
            <a:off x="866553" y="5240080"/>
            <a:ext cx="1289196" cy="615553"/>
          </a:xfrm>
          <a:prstGeom prst="rect">
            <a:avLst/>
          </a:prstGeom>
          <a:noFill/>
        </p:spPr>
        <p:txBody>
          <a:bodyPr wrap="square" rtlCol="0">
            <a:spAutoFit/>
          </a:bodyPr>
          <a:lstStyle/>
          <a:p>
            <a:pPr algn="r"/>
            <a:r>
              <a:rPr lang="en-US" altLang="zh-CN" dirty="0"/>
              <a:t>Case 2:</a:t>
            </a:r>
          </a:p>
          <a:p>
            <a:pPr algn="r"/>
            <a:r>
              <a:rPr lang="en-US" altLang="zh-CN" sz="1600" dirty="0">
                <a:solidFill>
                  <a:srgbClr val="660874"/>
                </a:solidFill>
              </a:rPr>
              <a:t>(Reconstruct)</a:t>
            </a:r>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2168695D-A4E3-4951-8C98-A977DA19A8B8}"/>
                  </a:ext>
                </a:extLst>
              </p:cNvPr>
              <p:cNvSpPr txBox="1"/>
              <p:nvPr/>
            </p:nvSpPr>
            <p:spPr>
              <a:xfrm>
                <a:off x="5406654" y="4140078"/>
                <a:ext cx="2668773" cy="369332"/>
              </a:xfrm>
              <a:prstGeom prst="rect">
                <a:avLst/>
              </a:prstGeom>
              <a:noFill/>
            </p:spPr>
            <p:txBody>
              <a:bodyPr wrap="square" rtlCol="0">
                <a:spAutoFit/>
              </a:bodyPr>
              <a:lstStyle/>
              <a:p>
                <a:r>
                  <a:rPr lang="en-US" altLang="zh-CN" dirty="0"/>
                  <a:t>Good randomness + </a:t>
                </a:r>
                <a14:m>
                  <m:oMath xmlns:m="http://schemas.openxmlformats.org/officeDocument/2006/math">
                    <m:r>
                      <a:rPr lang="en-US" altLang="zh-CN" b="0" i="1" smtClean="0">
                        <a:latin typeface="Cambria Math" panose="02040503050406030204" pitchFamily="18" charset="0"/>
                      </a:rPr>
                      <m:t>𝐴</m:t>
                    </m:r>
                  </m:oMath>
                </a14:m>
                <a:endParaRPr lang="zh-CN" altLang="en-US" dirty="0"/>
              </a:p>
            </p:txBody>
          </p:sp>
        </mc:Choice>
        <mc:Fallback xmlns="">
          <p:sp>
            <p:nvSpPr>
              <p:cNvPr id="16" name="TextBox 15">
                <a:extLst>
                  <a:ext uri="{FF2B5EF4-FFF2-40B4-BE49-F238E27FC236}">
                    <a16:creationId xmlns:a16="http://schemas.microsoft.com/office/drawing/2014/main" id="{2168695D-A4E3-4951-8C98-A977DA19A8B8}"/>
                  </a:ext>
                </a:extLst>
              </p:cNvPr>
              <p:cNvSpPr txBox="1">
                <a:spLocks noRot="1" noChangeAspect="1" noMove="1" noResize="1" noEditPoints="1" noAdjustHandles="1" noChangeArrowheads="1" noChangeShapeType="1" noTextEdit="1"/>
              </p:cNvSpPr>
              <p:nvPr/>
            </p:nvSpPr>
            <p:spPr>
              <a:xfrm>
                <a:off x="5406654" y="4140078"/>
                <a:ext cx="2668773" cy="369332"/>
              </a:xfrm>
              <a:prstGeom prst="rect">
                <a:avLst/>
              </a:prstGeom>
              <a:blipFill>
                <a:blip r:embed="rId4"/>
                <a:stretch>
                  <a:fillRect l="-2055" t="-8197" b="-2459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C557CBA3-5F1D-4508-898B-9B21B7D3B69E}"/>
                  </a:ext>
                </a:extLst>
              </p:cNvPr>
              <p:cNvSpPr txBox="1"/>
              <p:nvPr/>
            </p:nvSpPr>
            <p:spPr>
              <a:xfrm>
                <a:off x="2284223" y="5075322"/>
                <a:ext cx="1920950" cy="369332"/>
              </a:xfrm>
              <a:prstGeom prst="rect">
                <a:avLst/>
              </a:prstGeom>
              <a:noFill/>
            </p:spPr>
            <p:txBody>
              <a:bodyPr wrap="square" rtlCol="0">
                <a:spAutoFit/>
              </a:bodyPr>
              <a:lstStyle/>
              <a:p>
                <a:pPr algn="ctr"/>
                <a:r>
                  <a:rPr lang="en-US" altLang="zh-CN" b="0" dirty="0"/>
                  <a:t>“Distinguisher” </a:t>
                </a:r>
                <a14:m>
                  <m:oMath xmlns:m="http://schemas.openxmlformats.org/officeDocument/2006/math">
                    <m:r>
                      <a:rPr lang="en-US" altLang="zh-CN" b="0" i="1" smtClean="0">
                        <a:latin typeface="Cambria Math" panose="02040503050406030204" pitchFamily="18" charset="0"/>
                      </a:rPr>
                      <m:t>𝐴</m:t>
                    </m:r>
                  </m:oMath>
                </a14:m>
                <a:endParaRPr lang="zh-CN" altLang="en-US" dirty="0"/>
              </a:p>
            </p:txBody>
          </p:sp>
        </mc:Choice>
        <mc:Fallback xmlns="">
          <p:sp>
            <p:nvSpPr>
              <p:cNvPr id="17" name="TextBox 16">
                <a:extLst>
                  <a:ext uri="{FF2B5EF4-FFF2-40B4-BE49-F238E27FC236}">
                    <a16:creationId xmlns:a16="http://schemas.microsoft.com/office/drawing/2014/main" id="{C557CBA3-5F1D-4508-898B-9B21B7D3B69E}"/>
                  </a:ext>
                </a:extLst>
              </p:cNvPr>
              <p:cNvSpPr txBox="1">
                <a:spLocks noRot="1" noChangeAspect="1" noMove="1" noResize="1" noEditPoints="1" noAdjustHandles="1" noChangeArrowheads="1" noChangeShapeType="1" noTextEdit="1"/>
              </p:cNvSpPr>
              <p:nvPr/>
            </p:nvSpPr>
            <p:spPr>
              <a:xfrm>
                <a:off x="2284223" y="5075322"/>
                <a:ext cx="1920950" cy="369332"/>
              </a:xfrm>
              <a:prstGeom prst="rect">
                <a:avLst/>
              </a:prstGeom>
              <a:blipFill>
                <a:blip r:embed="rId5"/>
                <a:stretch>
                  <a:fillRect t="-10000" b="-26667"/>
                </a:stretch>
              </a:blipFill>
            </p:spPr>
            <p:txBody>
              <a:bodyPr/>
              <a:lstStyle/>
              <a:p>
                <a:r>
                  <a:rPr lang="en-US">
                    <a:noFill/>
                  </a:rPr>
                  <a:t> </a:t>
                </a:r>
              </a:p>
            </p:txBody>
          </p:sp>
        </mc:Fallback>
      </mc:AlternateContent>
      <p:sp>
        <p:nvSpPr>
          <p:cNvPr id="18" name="Arrow: Down 17">
            <a:extLst>
              <a:ext uri="{FF2B5EF4-FFF2-40B4-BE49-F238E27FC236}">
                <a16:creationId xmlns:a16="http://schemas.microsoft.com/office/drawing/2014/main" id="{B2D8431A-5741-4AFC-B18C-0CCD491DB8C2}"/>
              </a:ext>
            </a:extLst>
          </p:cNvPr>
          <p:cNvSpPr/>
          <p:nvPr/>
        </p:nvSpPr>
        <p:spPr>
          <a:xfrm>
            <a:off x="6364693" y="4509410"/>
            <a:ext cx="311445" cy="162161"/>
          </a:xfrm>
          <a:prstGeom prst="downArrow">
            <a:avLst/>
          </a:prstGeom>
          <a:solidFill>
            <a:srgbClr val="660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TextBox 18">
            <a:extLst>
              <a:ext uri="{FF2B5EF4-FFF2-40B4-BE49-F238E27FC236}">
                <a16:creationId xmlns:a16="http://schemas.microsoft.com/office/drawing/2014/main" id="{3EE582C9-9CBC-407B-A254-8CE434790B84}"/>
              </a:ext>
            </a:extLst>
          </p:cNvPr>
          <p:cNvSpPr txBox="1"/>
          <p:nvPr/>
        </p:nvSpPr>
        <p:spPr>
          <a:xfrm>
            <a:off x="5162105" y="4621152"/>
            <a:ext cx="2913322" cy="369332"/>
          </a:xfrm>
          <a:prstGeom prst="rect">
            <a:avLst/>
          </a:prstGeom>
          <a:noFill/>
        </p:spPr>
        <p:txBody>
          <a:bodyPr wrap="square" rtlCol="0">
            <a:spAutoFit/>
          </a:bodyPr>
          <a:lstStyle/>
          <a:p>
            <a:pPr algn="ctr"/>
            <a:r>
              <a:rPr lang="en-US" altLang="zh-CN" dirty="0"/>
              <a:t>Deterministic algo for Prob 2</a:t>
            </a:r>
            <a:endParaRPr lang="zh-CN" altLang="en-US" dirty="0"/>
          </a:p>
        </p:txBody>
      </p:sp>
      <p:cxnSp>
        <p:nvCxnSpPr>
          <p:cNvPr id="21" name="Straight Connector 20">
            <a:extLst>
              <a:ext uri="{FF2B5EF4-FFF2-40B4-BE49-F238E27FC236}">
                <a16:creationId xmlns:a16="http://schemas.microsoft.com/office/drawing/2014/main" id="{95CC7CEF-F801-4A34-9436-0B57827F6396}"/>
              </a:ext>
            </a:extLst>
          </p:cNvPr>
          <p:cNvCxnSpPr/>
          <p:nvPr/>
        </p:nvCxnSpPr>
        <p:spPr>
          <a:xfrm>
            <a:off x="1105785" y="5045149"/>
            <a:ext cx="7038753" cy="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A9A66322-C735-4C46-9F58-4268537DB485}"/>
              </a:ext>
            </a:extLst>
          </p:cNvPr>
          <p:cNvCxnSpPr/>
          <p:nvPr/>
        </p:nvCxnSpPr>
        <p:spPr>
          <a:xfrm>
            <a:off x="1105785" y="4151447"/>
            <a:ext cx="7038753" cy="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23" name="Arrow: Down 22">
            <a:extLst>
              <a:ext uri="{FF2B5EF4-FFF2-40B4-BE49-F238E27FC236}">
                <a16:creationId xmlns:a16="http://schemas.microsoft.com/office/drawing/2014/main" id="{25DB3A6B-A9EE-43EA-B285-F30E9CCD2F05}"/>
              </a:ext>
            </a:extLst>
          </p:cNvPr>
          <p:cNvSpPr/>
          <p:nvPr/>
        </p:nvSpPr>
        <p:spPr>
          <a:xfrm>
            <a:off x="2978443" y="5444654"/>
            <a:ext cx="311445" cy="162161"/>
          </a:xfrm>
          <a:prstGeom prst="downArrow">
            <a:avLst/>
          </a:prstGeom>
          <a:solidFill>
            <a:srgbClr val="660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TextBox 23">
            <a:extLst>
              <a:ext uri="{FF2B5EF4-FFF2-40B4-BE49-F238E27FC236}">
                <a16:creationId xmlns:a16="http://schemas.microsoft.com/office/drawing/2014/main" id="{CFA988CB-5D89-4A7B-879F-B238673DBDAA}"/>
              </a:ext>
            </a:extLst>
          </p:cNvPr>
          <p:cNvSpPr txBox="1"/>
          <p:nvPr/>
        </p:nvSpPr>
        <p:spPr>
          <a:xfrm>
            <a:off x="3352799" y="5318070"/>
            <a:ext cx="1920950" cy="338554"/>
          </a:xfrm>
          <a:prstGeom prst="rect">
            <a:avLst/>
          </a:prstGeom>
          <a:noFill/>
        </p:spPr>
        <p:txBody>
          <a:bodyPr wrap="square" rtlCol="0">
            <a:spAutoFit/>
          </a:bodyPr>
          <a:lstStyle/>
          <a:p>
            <a:r>
              <a:rPr lang="en-US" altLang="zh-CN" sz="1600" b="0" dirty="0">
                <a:solidFill>
                  <a:srgbClr val="660874"/>
                </a:solidFill>
              </a:rPr>
              <a:t>Reconstruction algo</a:t>
            </a:r>
            <a:endParaRPr lang="zh-CN" altLang="en-US" sz="1600" dirty="0">
              <a:solidFill>
                <a:srgbClr val="660874"/>
              </a:solidFill>
            </a:endParaRPr>
          </a:p>
        </p:txBody>
      </p:sp>
      <p:sp>
        <p:nvSpPr>
          <p:cNvPr id="25" name="TextBox 24">
            <a:extLst>
              <a:ext uri="{FF2B5EF4-FFF2-40B4-BE49-F238E27FC236}">
                <a16:creationId xmlns:a16="http://schemas.microsoft.com/office/drawing/2014/main" id="{F0A57C9E-C109-4D51-AFE4-8FBE5FCF3507}"/>
              </a:ext>
            </a:extLst>
          </p:cNvPr>
          <p:cNvSpPr txBox="1"/>
          <p:nvPr/>
        </p:nvSpPr>
        <p:spPr>
          <a:xfrm>
            <a:off x="2195623" y="5583735"/>
            <a:ext cx="2461436" cy="369332"/>
          </a:xfrm>
          <a:prstGeom prst="rect">
            <a:avLst/>
          </a:prstGeom>
          <a:noFill/>
        </p:spPr>
        <p:txBody>
          <a:bodyPr wrap="square" rtlCol="0">
            <a:spAutoFit/>
          </a:bodyPr>
          <a:lstStyle/>
          <a:p>
            <a:pPr algn="ctr"/>
            <a:r>
              <a:rPr lang="en-US" altLang="zh-CN" dirty="0"/>
              <a:t>Efficient algo for Prob 1</a:t>
            </a:r>
            <a:endParaRPr lang="zh-CN" altLang="en-US" dirty="0"/>
          </a:p>
        </p:txBody>
      </p:sp>
      <p:sp>
        <p:nvSpPr>
          <p:cNvPr id="27" name="TextBox 26">
            <a:extLst>
              <a:ext uri="{FF2B5EF4-FFF2-40B4-BE49-F238E27FC236}">
                <a16:creationId xmlns:a16="http://schemas.microsoft.com/office/drawing/2014/main" id="{7EBCC704-67F9-470C-A644-6E54E9C589C9}"/>
              </a:ext>
            </a:extLst>
          </p:cNvPr>
          <p:cNvSpPr txBox="1"/>
          <p:nvPr/>
        </p:nvSpPr>
        <p:spPr>
          <a:xfrm>
            <a:off x="776176" y="1691392"/>
            <a:ext cx="5337545" cy="400110"/>
          </a:xfrm>
          <a:prstGeom prst="rect">
            <a:avLst/>
          </a:prstGeom>
          <a:noFill/>
        </p:spPr>
        <p:txBody>
          <a:bodyPr wrap="square" rtlCol="0">
            <a:spAutoFit/>
          </a:bodyPr>
          <a:lstStyle/>
          <a:p>
            <a:pPr marL="342900" indent="-342900">
              <a:buFont typeface="Arial" panose="020B0604020202020204" pitchFamily="34" charset="0"/>
              <a:buChar char="•"/>
            </a:pPr>
            <a:r>
              <a:rPr lang="en-US" altLang="zh-CN" sz="2000" dirty="0"/>
              <a:t>Classical framework for </a:t>
            </a:r>
            <a:r>
              <a:rPr lang="en-US" altLang="zh-CN" sz="2000" dirty="0" err="1"/>
              <a:t>derandomization</a:t>
            </a:r>
            <a:endParaRPr lang="zh-CN" altLang="en-US" sz="2000" dirty="0"/>
          </a:p>
        </p:txBody>
      </p:sp>
      <p:sp>
        <p:nvSpPr>
          <p:cNvPr id="29" name="TextBox 28">
            <a:extLst>
              <a:ext uri="{FF2B5EF4-FFF2-40B4-BE49-F238E27FC236}">
                <a16:creationId xmlns:a16="http://schemas.microsoft.com/office/drawing/2014/main" id="{CF1D43AD-D17E-4D05-966B-A8B770CE6F39}"/>
              </a:ext>
            </a:extLst>
          </p:cNvPr>
          <p:cNvSpPr txBox="1"/>
          <p:nvPr/>
        </p:nvSpPr>
        <p:spPr>
          <a:xfrm>
            <a:off x="776176" y="2167182"/>
            <a:ext cx="8104353" cy="369332"/>
          </a:xfrm>
          <a:prstGeom prst="rect">
            <a:avLst/>
          </a:prstGeom>
          <a:noFill/>
        </p:spPr>
        <p:txBody>
          <a:bodyPr wrap="square" rtlCol="0">
            <a:spAutoFit/>
          </a:bodyPr>
          <a:lstStyle/>
          <a:p>
            <a:r>
              <a:rPr lang="en-US" altLang="zh-CN" dirty="0">
                <a:solidFill>
                  <a:srgbClr val="660874"/>
                </a:solidFill>
              </a:rPr>
              <a:t>Key point: </a:t>
            </a:r>
            <a:r>
              <a:rPr lang="en-US" altLang="zh-CN" dirty="0"/>
              <a:t>suitable interpretation of “computation history” and “H to R transform”</a:t>
            </a:r>
            <a:endParaRPr lang="zh-CN" altLang="en-US" dirty="0"/>
          </a:p>
        </p:txBody>
      </p:sp>
    </p:spTree>
    <p:extLst>
      <p:ext uri="{BB962C8B-B14F-4D97-AF65-F5344CB8AC3E}">
        <p14:creationId xmlns:p14="http://schemas.microsoft.com/office/powerpoint/2010/main" val="1112451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250"/>
                                        <p:tgtEl>
                                          <p:spTgt spid="26"/>
                                        </p:tgtEl>
                                      </p:cBhvr>
                                    </p:animEffect>
                                  </p:childTnLst>
                                </p:cTn>
                              </p:par>
                            </p:childTnLst>
                          </p:cTn>
                        </p:par>
                        <p:par>
                          <p:cTn id="8" fill="hold">
                            <p:stCondLst>
                              <p:cond delay="25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250"/>
                                        <p:tgtEl>
                                          <p:spTgt spid="4"/>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250"/>
                                        <p:tgtEl>
                                          <p:spTgt spid="8"/>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250"/>
                                        <p:tgtEl>
                                          <p:spTgt spid="5"/>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25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250"/>
                                        <p:tgtEl>
                                          <p:spTgt spid="6"/>
                                        </p:tgtEl>
                                      </p:cBhvr>
                                    </p:animEffect>
                                  </p:childTnLst>
                                </p:cTn>
                              </p:par>
                            </p:childTnLst>
                          </p:cTn>
                        </p:par>
                        <p:par>
                          <p:cTn id="26" fill="hold">
                            <p:stCondLst>
                              <p:cond delay="250"/>
                            </p:stCondLst>
                            <p:childTnLst>
                              <p:par>
                                <p:cTn id="27" presetID="22" presetClass="entr" presetSubtype="8"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left)">
                                      <p:cBhvr>
                                        <p:cTn id="29" dur="250"/>
                                        <p:tgtEl>
                                          <p:spTgt spid="11"/>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250"/>
                                        <p:tgtEl>
                                          <p:spTgt spid="10"/>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250"/>
                                        <p:tgtEl>
                                          <p:spTgt spid="13"/>
                                        </p:tgtEl>
                                      </p:cBhvr>
                                    </p:animEffect>
                                  </p:childTnLst>
                                </p:cTn>
                              </p:par>
                            </p:childTnLst>
                          </p:cTn>
                        </p:par>
                        <p:par>
                          <p:cTn id="36" fill="hold">
                            <p:stCondLst>
                              <p:cond delay="500"/>
                            </p:stCondLst>
                            <p:childTnLst>
                              <p:par>
                                <p:cTn id="37" presetID="10" presetClass="entr" presetSubtype="0"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250"/>
                                        <p:tgtEl>
                                          <p:spTgt spid="7"/>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left)">
                                      <p:cBhvr>
                                        <p:cTn id="44" dur="250"/>
                                        <p:tgtEl>
                                          <p:spTgt spid="22"/>
                                        </p:tgtEl>
                                      </p:cBhvr>
                                    </p:animEffect>
                                  </p:childTnLst>
                                </p:cTn>
                              </p:par>
                              <p:par>
                                <p:cTn id="45" presetID="22" presetClass="entr" presetSubtype="8" fill="hold" nodeType="with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left)">
                                      <p:cBhvr>
                                        <p:cTn id="47" dur="250"/>
                                        <p:tgtEl>
                                          <p:spTgt spid="21"/>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fade">
                                      <p:cBhvr>
                                        <p:cTn id="52" dur="250"/>
                                        <p:tgtEl>
                                          <p:spTgt spid="14"/>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250"/>
                                        <p:tgtEl>
                                          <p:spTgt spid="16"/>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1" fill="hold" grpId="0" nodeType="click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wipe(up)">
                                      <p:cBhvr>
                                        <p:cTn id="60" dur="250"/>
                                        <p:tgtEl>
                                          <p:spTgt spid="18"/>
                                        </p:tgtEl>
                                      </p:cBhvr>
                                    </p:animEffect>
                                  </p:childTnLst>
                                </p:cTn>
                              </p:par>
                            </p:childTnLst>
                          </p:cTn>
                        </p:par>
                        <p:par>
                          <p:cTn id="61" fill="hold">
                            <p:stCondLst>
                              <p:cond delay="250"/>
                            </p:stCondLst>
                            <p:childTnLst>
                              <p:par>
                                <p:cTn id="62" presetID="10" presetClass="entr" presetSubtype="0" fill="hold" grpId="0" nodeType="after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fade">
                                      <p:cBhvr>
                                        <p:cTn id="64" dur="250"/>
                                        <p:tgtEl>
                                          <p:spTgt spid="19"/>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fade">
                                      <p:cBhvr>
                                        <p:cTn id="69" dur="250"/>
                                        <p:tgtEl>
                                          <p:spTgt spid="15"/>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fade">
                                      <p:cBhvr>
                                        <p:cTn id="72" dur="250"/>
                                        <p:tgtEl>
                                          <p:spTgt spid="17"/>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1" fill="hold" grpId="0" nodeType="click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up)">
                                      <p:cBhvr>
                                        <p:cTn id="77" dur="250"/>
                                        <p:tgtEl>
                                          <p:spTgt spid="23"/>
                                        </p:tgtEl>
                                      </p:cBhvr>
                                    </p:animEffect>
                                  </p:childTnLst>
                                </p:cTn>
                              </p:par>
                              <p:par>
                                <p:cTn id="78" presetID="22" presetClass="entr" presetSubtype="1" fill="hold" grpId="0" nodeType="withEffect">
                                  <p:stCondLst>
                                    <p:cond delay="0"/>
                                  </p:stCondLst>
                                  <p:childTnLst>
                                    <p:set>
                                      <p:cBhvr>
                                        <p:cTn id="79" dur="1" fill="hold">
                                          <p:stCondLst>
                                            <p:cond delay="0"/>
                                          </p:stCondLst>
                                        </p:cTn>
                                        <p:tgtEl>
                                          <p:spTgt spid="24"/>
                                        </p:tgtEl>
                                        <p:attrNameLst>
                                          <p:attrName>style.visibility</p:attrName>
                                        </p:attrNameLst>
                                      </p:cBhvr>
                                      <p:to>
                                        <p:strVal val="visible"/>
                                      </p:to>
                                    </p:set>
                                    <p:animEffect transition="in" filter="wipe(up)">
                                      <p:cBhvr>
                                        <p:cTn id="80" dur="250"/>
                                        <p:tgtEl>
                                          <p:spTgt spid="24"/>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grpId="0" nodeType="click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250"/>
                                        <p:tgtEl>
                                          <p:spTgt spid="25"/>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grpId="0" nodeType="clickEffect">
                                  <p:stCondLst>
                                    <p:cond delay="0"/>
                                  </p:stCondLst>
                                  <p:childTnLst>
                                    <p:set>
                                      <p:cBhvr>
                                        <p:cTn id="89" dur="1" fill="hold">
                                          <p:stCondLst>
                                            <p:cond delay="0"/>
                                          </p:stCondLst>
                                        </p:cTn>
                                        <p:tgtEl>
                                          <p:spTgt spid="29"/>
                                        </p:tgtEl>
                                        <p:attrNameLst>
                                          <p:attrName>style.visibility</p:attrName>
                                        </p:attrNameLst>
                                      </p:cBhvr>
                                      <p:to>
                                        <p:strVal val="visible"/>
                                      </p:to>
                                    </p:set>
                                    <p:animEffect transition="in" filter="fade">
                                      <p:cBhvr>
                                        <p:cTn id="90" dur="25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4" grpId="0"/>
      <p:bldP spid="5" grpId="0"/>
      <p:bldP spid="6" grpId="0"/>
      <p:bldP spid="7" grpId="0"/>
      <p:bldP spid="8" grpId="0"/>
      <p:bldP spid="9" grpId="0"/>
      <p:bldP spid="10" grpId="0" animBg="1"/>
      <p:bldP spid="11" grpId="0"/>
      <p:bldP spid="13" grpId="0"/>
      <p:bldP spid="14" grpId="0"/>
      <p:bldP spid="15" grpId="0"/>
      <p:bldP spid="16" grpId="0"/>
      <p:bldP spid="17" grpId="0"/>
      <p:bldP spid="18" grpId="0" animBg="1"/>
      <p:bldP spid="19" grpId="0"/>
      <p:bldP spid="23" grpId="0" animBg="1"/>
      <p:bldP spid="24" grpId="0"/>
      <p:bldP spid="25" grpId="0"/>
      <p:bldP spid="2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8E1C1493-706E-4DA4-97A2-E08EC85C9BF7}"/>
                  </a:ext>
                </a:extLst>
              </p:cNvPr>
              <p:cNvSpPr>
                <a:spLocks noGrp="1"/>
              </p:cNvSpPr>
              <p:nvPr>
                <p:ph idx="1"/>
              </p:nvPr>
            </p:nvSpPr>
            <p:spPr/>
            <p:txBody>
              <a:bodyPr>
                <a:normAutofit fontScale="77500" lnSpcReduction="20000"/>
              </a:bodyPr>
              <a:lstStyle/>
              <a:p>
                <a:r>
                  <a:rPr lang="en-US" altLang="zh-CN" dirty="0"/>
                  <a:t>Results</a:t>
                </a:r>
              </a:p>
              <a:p>
                <a:pPr lvl="1"/>
                <a:r>
                  <a:rPr lang="en-US" altLang="zh-CN" dirty="0"/>
                  <a:t>Maximum circuit lower bound for </a:t>
                </a:r>
                <a14:m>
                  <m:oMath xmlns:m="http://schemas.openxmlformats.org/officeDocument/2006/math">
                    <m:r>
                      <m:rPr>
                        <m:nor/>
                      </m:rPr>
                      <a:rPr lang="en-US" altLang="zh-CN" b="0" i="0" smtClean="0">
                        <a:solidFill>
                          <a:schemeClr val="tx1"/>
                        </a:solidFill>
                        <a:latin typeface="Cambria Math" panose="02040503050406030204" pitchFamily="18" charset="0"/>
                      </a:rPr>
                      <m:t>AMEX</m:t>
                    </m:r>
                    <m:sSub>
                      <m:sSubPr>
                        <m:ctrlPr>
                          <a:rPr lang="en-US" altLang="zh-CN" b="0" i="1" smtClean="0">
                            <a:solidFill>
                              <a:schemeClr val="tx1"/>
                            </a:solidFill>
                            <a:latin typeface="Cambria Math" panose="02040503050406030204" pitchFamily="18" charset="0"/>
                          </a:rPr>
                        </m:ctrlPr>
                      </m:sSubPr>
                      <m:e>
                        <m:r>
                          <m:rPr>
                            <m:nor/>
                          </m:rPr>
                          <a:rPr lang="en-US" altLang="zh-CN" b="0" i="0" smtClean="0">
                            <a:solidFill>
                              <a:schemeClr val="tx1"/>
                            </a:solidFill>
                            <a:latin typeface="Cambria Math" panose="02040503050406030204" pitchFamily="18" charset="0"/>
                          </a:rPr>
                          <m:t>P</m:t>
                        </m:r>
                      </m:e>
                      <m:sub>
                        <m:r>
                          <a:rPr lang="en-US" altLang="zh-CN" b="0" i="1" smtClean="0">
                            <a:solidFill>
                              <a:schemeClr val="tx1"/>
                            </a:solidFill>
                            <a:latin typeface="Cambria Math" panose="02040503050406030204" pitchFamily="18" charset="0"/>
                          </a:rPr>
                          <m:t>/</m:t>
                        </m:r>
                        <m:sSup>
                          <m:sSupPr>
                            <m:ctrlPr>
                              <a:rPr lang="en-US" altLang="zh-CN" b="0" i="1" smtClean="0">
                                <a:solidFill>
                                  <a:schemeClr val="tx1"/>
                                </a:solidFill>
                                <a:latin typeface="Cambria Math" panose="02040503050406030204" pitchFamily="18" charset="0"/>
                              </a:rPr>
                            </m:ctrlPr>
                          </m:sSupPr>
                          <m:e>
                            <m:r>
                              <a:rPr lang="en-US" altLang="zh-CN" b="0" i="1" smtClean="0">
                                <a:solidFill>
                                  <a:schemeClr val="tx1"/>
                                </a:solidFill>
                                <a:latin typeface="Cambria Math" panose="02040503050406030204" pitchFamily="18" charset="0"/>
                              </a:rPr>
                              <m:t>2</m:t>
                            </m:r>
                          </m:e>
                          <m:sup>
                            <m:sSup>
                              <m:sSupPr>
                                <m:ctrlPr>
                                  <a:rPr lang="en-US" altLang="zh-CN" b="0" i="1" smtClean="0">
                                    <a:solidFill>
                                      <a:schemeClr val="tx1"/>
                                    </a:solidFill>
                                    <a:latin typeface="Cambria Math" panose="02040503050406030204" pitchFamily="18" charset="0"/>
                                  </a:rPr>
                                </m:ctrlPr>
                              </m:sSupPr>
                              <m:e>
                                <m:r>
                                  <a:rPr lang="en-US" altLang="zh-CN" b="0" i="1" smtClean="0">
                                    <a:solidFill>
                                      <a:schemeClr val="tx1"/>
                                    </a:solidFill>
                                    <a:latin typeface="Cambria Math" panose="02040503050406030204" pitchFamily="18" charset="0"/>
                                  </a:rPr>
                                  <m:t>𝑛</m:t>
                                </m:r>
                              </m:e>
                              <m:sup>
                                <m:r>
                                  <a:rPr lang="en-US" altLang="zh-CN" b="0" i="1" smtClean="0">
                                    <a:solidFill>
                                      <a:schemeClr val="tx1"/>
                                    </a:solidFill>
                                    <a:latin typeface="Cambria Math" panose="02040503050406030204" pitchFamily="18" charset="0"/>
                                  </a:rPr>
                                  <m:t>𝜖</m:t>
                                </m:r>
                              </m:sup>
                            </m:sSup>
                          </m:sup>
                        </m:sSup>
                      </m:sub>
                    </m:sSub>
                  </m:oMath>
                </a14:m>
                <a:endParaRPr lang="en-US" altLang="zh-CN" dirty="0"/>
              </a:p>
              <a:p>
                <a:pPr lvl="1"/>
                <a:r>
                  <a:rPr lang="en-US" altLang="zh-CN" dirty="0"/>
                  <a:t>Explicit construction for dense </a:t>
                </a:r>
                <a14:m>
                  <m:oMath xmlns:m="http://schemas.openxmlformats.org/officeDocument/2006/math">
                    <m:r>
                      <m:rPr>
                        <m:nor/>
                      </m:rPr>
                      <a:rPr lang="en-US" altLang="zh-CN" b="0" i="0" smtClean="0">
                        <a:latin typeface="Cambria Math" panose="02040503050406030204" pitchFamily="18" charset="0"/>
                      </a:rPr>
                      <m:t>coAM</m:t>
                    </m:r>
                  </m:oMath>
                </a14:m>
                <a:r>
                  <a:rPr lang="en-US" altLang="zh-CN" dirty="0"/>
                  <a:t> properties</a:t>
                </a:r>
              </a:p>
              <a:p>
                <a:pPr lvl="1"/>
                <a:endParaRPr lang="en-US" altLang="zh-CN" dirty="0"/>
              </a:p>
              <a:p>
                <a:r>
                  <a:rPr lang="en-US" altLang="zh-CN" dirty="0"/>
                  <a:t>Techniques</a:t>
                </a:r>
              </a:p>
              <a:p>
                <a:pPr lvl="1"/>
                <a:r>
                  <a:rPr lang="en-US" altLang="zh-CN" dirty="0"/>
                  <a:t>Hardness vs randomness framework</a:t>
                </a:r>
              </a:p>
              <a:p>
                <a:pPr lvl="1"/>
                <a:r>
                  <a:rPr lang="en-US" altLang="zh-CN" dirty="0"/>
                  <a:t>Iterative win-win</a:t>
                </a:r>
              </a:p>
              <a:p>
                <a:pPr lvl="1"/>
                <a:r>
                  <a:rPr lang="en-US" altLang="zh-CN" dirty="0"/>
                  <a:t>Critical win-win</a:t>
                </a:r>
                <a:endParaRPr lang="zh-CN" altLang="en-US" dirty="0"/>
              </a:p>
            </p:txBody>
          </p:sp>
        </mc:Choice>
        <mc:Fallback xmlns="">
          <p:sp>
            <p:nvSpPr>
              <p:cNvPr id="5" name="Content Placeholder 4">
                <a:extLst>
                  <a:ext uri="{FF2B5EF4-FFF2-40B4-BE49-F238E27FC236}">
                    <a16:creationId xmlns:a16="http://schemas.microsoft.com/office/drawing/2014/main" id="{8E1C1493-706E-4DA4-97A2-E08EC85C9BF7}"/>
                  </a:ext>
                </a:extLst>
              </p:cNvPr>
              <p:cNvSpPr>
                <a:spLocks noGrp="1" noRot="1" noChangeAspect="1" noMove="1" noResize="1" noEditPoints="1" noAdjustHandles="1" noChangeArrowheads="1" noChangeShapeType="1" noTextEdit="1"/>
              </p:cNvSpPr>
              <p:nvPr>
                <p:ph idx="1"/>
              </p:nvPr>
            </p:nvSpPr>
            <p:spPr>
              <a:blipFill>
                <a:blip r:embed="rId3"/>
                <a:stretch>
                  <a:fillRect l="-799" t="-846" b="-846"/>
                </a:stretch>
              </a:blipFill>
            </p:spPr>
            <p:txBody>
              <a:bodyPr/>
              <a:lstStyle/>
              <a:p>
                <a:r>
                  <a:rPr lang="zh-CN" altLang="en-US">
                    <a:noFill/>
                  </a:rPr>
                  <a:t> </a:t>
                </a:r>
              </a:p>
            </p:txBody>
          </p:sp>
        </mc:Fallback>
      </mc:AlternateContent>
      <p:sp>
        <p:nvSpPr>
          <p:cNvPr id="4" name="Title 3">
            <a:extLst>
              <a:ext uri="{FF2B5EF4-FFF2-40B4-BE49-F238E27FC236}">
                <a16:creationId xmlns:a16="http://schemas.microsoft.com/office/drawing/2014/main" id="{9BB887D0-4C6D-4404-917B-B93DD3F832D3}"/>
              </a:ext>
            </a:extLst>
          </p:cNvPr>
          <p:cNvSpPr>
            <a:spLocks noGrp="1"/>
          </p:cNvSpPr>
          <p:nvPr>
            <p:ph type="title"/>
          </p:nvPr>
        </p:nvSpPr>
        <p:spPr/>
        <p:txBody>
          <a:bodyPr/>
          <a:lstStyle/>
          <a:p>
            <a:r>
              <a:rPr lang="en-US" altLang="zh-CN" dirty="0"/>
              <a:t>Plan of today</a:t>
            </a:r>
            <a:endParaRPr lang="zh-CN" altLang="en-US" dirty="0"/>
          </a:p>
        </p:txBody>
      </p:sp>
    </p:spTree>
    <p:extLst>
      <p:ext uri="{BB962C8B-B14F-4D97-AF65-F5344CB8AC3E}">
        <p14:creationId xmlns:p14="http://schemas.microsoft.com/office/powerpoint/2010/main" val="4624663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EDB691A-3F95-4A85-A8EA-AEC9A8D4BCCF}"/>
              </a:ext>
            </a:extLst>
          </p:cNvPr>
          <p:cNvSpPr>
            <a:spLocks noGrp="1"/>
          </p:cNvSpPr>
          <p:nvPr>
            <p:ph type="title"/>
          </p:nvPr>
        </p:nvSpPr>
        <p:spPr/>
        <p:txBody>
          <a:bodyPr/>
          <a:lstStyle/>
          <a:p>
            <a:r>
              <a:rPr lang="en-US" altLang="zh-CN" dirty="0"/>
              <a:t>Hardness vs Randomness</a:t>
            </a:r>
            <a:endParaRPr lang="zh-CN" altLang="en-US" dirty="0"/>
          </a:p>
        </p:txBody>
      </p:sp>
      <p:sp>
        <p:nvSpPr>
          <p:cNvPr id="26" name="Rectangle 25">
            <a:extLst>
              <a:ext uri="{FF2B5EF4-FFF2-40B4-BE49-F238E27FC236}">
                <a16:creationId xmlns:a16="http://schemas.microsoft.com/office/drawing/2014/main" id="{8972C7A2-D3B7-481A-9D07-F77850D19BDF}"/>
              </a:ext>
            </a:extLst>
          </p:cNvPr>
          <p:cNvSpPr/>
          <p:nvPr/>
        </p:nvSpPr>
        <p:spPr>
          <a:xfrm>
            <a:off x="1560744" y="3931187"/>
            <a:ext cx="6022511" cy="2621218"/>
          </a:xfrm>
          <a:prstGeom prst="rect">
            <a:avLst/>
          </a:prstGeom>
          <a:solidFill>
            <a:srgbClr val="F6F4F7"/>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4" name="TextBox 3">
            <a:extLst>
              <a:ext uri="{FF2B5EF4-FFF2-40B4-BE49-F238E27FC236}">
                <a16:creationId xmlns:a16="http://schemas.microsoft.com/office/drawing/2014/main" id="{32D6CD03-5ACA-4D4C-BFA5-307BBDB1BECD}"/>
              </a:ext>
            </a:extLst>
          </p:cNvPr>
          <p:cNvSpPr txBox="1"/>
          <p:nvPr/>
        </p:nvSpPr>
        <p:spPr>
          <a:xfrm>
            <a:off x="2839899" y="3969371"/>
            <a:ext cx="1245602" cy="327639"/>
          </a:xfrm>
          <a:prstGeom prst="rect">
            <a:avLst/>
          </a:prstGeom>
          <a:noFill/>
        </p:spPr>
        <p:txBody>
          <a:bodyPr wrap="square" rtlCol="0">
            <a:spAutoFit/>
          </a:bodyPr>
          <a:lstStyle/>
          <a:p>
            <a:pPr algn="ctr"/>
            <a:r>
              <a:rPr lang="en-US" altLang="zh-CN" sz="1600" b="1" dirty="0"/>
              <a:t>Problem 1</a:t>
            </a:r>
            <a:endParaRPr lang="zh-CN" altLang="en-US" sz="1600" b="1" dirty="0"/>
          </a:p>
        </p:txBody>
      </p:sp>
      <p:sp>
        <p:nvSpPr>
          <p:cNvPr id="5" name="TextBox 4">
            <a:extLst>
              <a:ext uri="{FF2B5EF4-FFF2-40B4-BE49-F238E27FC236}">
                <a16:creationId xmlns:a16="http://schemas.microsoft.com/office/drawing/2014/main" id="{82B992EA-3E8A-42FB-9C61-A3D6C1B6C3DD}"/>
              </a:ext>
            </a:extLst>
          </p:cNvPr>
          <p:cNvSpPr txBox="1"/>
          <p:nvPr/>
        </p:nvSpPr>
        <p:spPr>
          <a:xfrm>
            <a:off x="5438749" y="3968930"/>
            <a:ext cx="1209255" cy="327639"/>
          </a:xfrm>
          <a:prstGeom prst="rect">
            <a:avLst/>
          </a:prstGeom>
          <a:noFill/>
        </p:spPr>
        <p:txBody>
          <a:bodyPr wrap="square" rtlCol="0">
            <a:spAutoFit/>
          </a:bodyPr>
          <a:lstStyle/>
          <a:p>
            <a:pPr algn="ctr"/>
            <a:r>
              <a:rPr lang="en-US" altLang="zh-CN" sz="1600" b="1" dirty="0"/>
              <a:t>Problem 2</a:t>
            </a:r>
            <a:endParaRPr lang="zh-CN" altLang="en-US" sz="1600" b="1" dirty="0"/>
          </a:p>
        </p:txBody>
      </p:sp>
      <p:sp>
        <p:nvSpPr>
          <p:cNvPr id="7" name="TextBox 6">
            <a:extLst>
              <a:ext uri="{FF2B5EF4-FFF2-40B4-BE49-F238E27FC236}">
                <a16:creationId xmlns:a16="http://schemas.microsoft.com/office/drawing/2014/main" id="{975B1904-0618-4EFB-9E0B-68E24EA96756}"/>
              </a:ext>
            </a:extLst>
          </p:cNvPr>
          <p:cNvSpPr txBox="1"/>
          <p:nvPr/>
        </p:nvSpPr>
        <p:spPr>
          <a:xfrm>
            <a:off x="5473699" y="4593349"/>
            <a:ext cx="1177801" cy="300336"/>
          </a:xfrm>
          <a:prstGeom prst="rect">
            <a:avLst/>
          </a:prstGeom>
          <a:noFill/>
        </p:spPr>
        <p:txBody>
          <a:bodyPr wrap="square" rtlCol="0">
            <a:spAutoFit/>
          </a:bodyPr>
          <a:lstStyle/>
          <a:p>
            <a:r>
              <a:rPr lang="en-US" altLang="zh-CN" sz="1400" dirty="0"/>
              <a:t>“Randomness”</a:t>
            </a:r>
            <a:endParaRPr lang="zh-CN" altLang="en-US" sz="1400" dirty="0"/>
          </a:p>
        </p:txBody>
      </p:sp>
      <p:sp>
        <p:nvSpPr>
          <p:cNvPr id="8" name="TextBox 7">
            <a:extLst>
              <a:ext uri="{FF2B5EF4-FFF2-40B4-BE49-F238E27FC236}">
                <a16:creationId xmlns:a16="http://schemas.microsoft.com/office/drawing/2014/main" id="{7BA1C7E2-36C5-4C3F-98D6-19A1C0D02C4A}"/>
              </a:ext>
            </a:extLst>
          </p:cNvPr>
          <p:cNvSpPr txBox="1"/>
          <p:nvPr/>
        </p:nvSpPr>
        <p:spPr>
          <a:xfrm>
            <a:off x="3129280" y="4231749"/>
            <a:ext cx="666838" cy="273033"/>
          </a:xfrm>
          <a:prstGeom prst="rect">
            <a:avLst/>
          </a:prstGeom>
          <a:noFill/>
        </p:spPr>
        <p:txBody>
          <a:bodyPr wrap="square" rtlCol="0">
            <a:spAutoFit/>
          </a:bodyPr>
          <a:lstStyle/>
          <a:p>
            <a:pPr algn="ctr"/>
            <a:r>
              <a:rPr lang="en-US" altLang="zh-CN" sz="1200" dirty="0">
                <a:solidFill>
                  <a:srgbClr val="660874"/>
                </a:solidFill>
              </a:rPr>
              <a:t>“hard”</a:t>
            </a:r>
            <a:endParaRPr lang="zh-CN" altLang="en-US" sz="1200" dirty="0">
              <a:solidFill>
                <a:srgbClr val="660874"/>
              </a:solidFill>
            </a:endParaRP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7129F7CE-D74C-4B85-8FB4-5C78893500FD}"/>
                  </a:ext>
                </a:extLst>
              </p:cNvPr>
              <p:cNvSpPr txBox="1"/>
              <p:nvPr/>
            </p:nvSpPr>
            <p:spPr>
              <a:xfrm>
                <a:off x="4936874" y="4248665"/>
                <a:ext cx="2310868" cy="273033"/>
              </a:xfrm>
              <a:prstGeom prst="rect">
                <a:avLst/>
              </a:prstGeom>
              <a:noFill/>
            </p:spPr>
            <p:txBody>
              <a:bodyPr wrap="square" rtlCol="0">
                <a:spAutoFit/>
              </a:bodyPr>
              <a:lstStyle/>
              <a:p>
                <a:pPr algn="ctr"/>
                <a:r>
                  <a:rPr lang="en-US" altLang="zh-CN" sz="1200" dirty="0">
                    <a:solidFill>
                      <a:srgbClr val="660874"/>
                    </a:solidFill>
                  </a:rPr>
                  <a:t>with randomized algorithm </a:t>
                </a:r>
                <a14:m>
                  <m:oMath xmlns:m="http://schemas.openxmlformats.org/officeDocument/2006/math">
                    <m:r>
                      <a:rPr lang="en-US" altLang="zh-CN" sz="1200" b="0" i="1" smtClean="0">
                        <a:solidFill>
                          <a:srgbClr val="660874"/>
                        </a:solidFill>
                        <a:latin typeface="Cambria Math" panose="02040503050406030204" pitchFamily="18" charset="0"/>
                      </a:rPr>
                      <m:t>𝐴</m:t>
                    </m:r>
                  </m:oMath>
                </a14:m>
                <a:endParaRPr lang="zh-CN" altLang="en-US" sz="1200" dirty="0">
                  <a:solidFill>
                    <a:srgbClr val="660874"/>
                  </a:solidFill>
                </a:endParaRPr>
              </a:p>
            </p:txBody>
          </p:sp>
        </mc:Choice>
        <mc:Fallback xmlns="">
          <p:sp>
            <p:nvSpPr>
              <p:cNvPr id="9" name="TextBox 8">
                <a:extLst>
                  <a:ext uri="{FF2B5EF4-FFF2-40B4-BE49-F238E27FC236}">
                    <a16:creationId xmlns:a16="http://schemas.microsoft.com/office/drawing/2014/main" id="{7129F7CE-D74C-4B85-8FB4-5C78893500FD}"/>
                  </a:ext>
                </a:extLst>
              </p:cNvPr>
              <p:cNvSpPr txBox="1">
                <a:spLocks noRot="1" noChangeAspect="1" noMove="1" noResize="1" noEditPoints="1" noAdjustHandles="1" noChangeArrowheads="1" noChangeShapeType="1" noTextEdit="1"/>
              </p:cNvSpPr>
              <p:nvPr/>
            </p:nvSpPr>
            <p:spPr>
              <a:xfrm>
                <a:off x="4936874" y="4248665"/>
                <a:ext cx="2310868" cy="273033"/>
              </a:xfrm>
              <a:prstGeom prst="rect">
                <a:avLst/>
              </a:prstGeom>
              <a:blipFill>
                <a:blip r:embed="rId3"/>
                <a:stretch>
                  <a:fillRect t="-2222" b="-17778"/>
                </a:stretch>
              </a:blipFill>
            </p:spPr>
            <p:txBody>
              <a:bodyPr/>
              <a:lstStyle/>
              <a:p>
                <a:r>
                  <a:rPr lang="zh-CN" altLang="en-US">
                    <a:noFill/>
                  </a:rPr>
                  <a:t> </a:t>
                </a:r>
              </a:p>
            </p:txBody>
          </p:sp>
        </mc:Fallback>
      </mc:AlternateContent>
      <p:sp>
        <p:nvSpPr>
          <p:cNvPr id="10" name="Arrow: Right 9">
            <a:extLst>
              <a:ext uri="{FF2B5EF4-FFF2-40B4-BE49-F238E27FC236}">
                <a16:creationId xmlns:a16="http://schemas.microsoft.com/office/drawing/2014/main" id="{8705DE67-03FD-4A84-82F9-2F72335670BD}"/>
              </a:ext>
            </a:extLst>
          </p:cNvPr>
          <p:cNvSpPr/>
          <p:nvPr/>
        </p:nvSpPr>
        <p:spPr>
          <a:xfrm>
            <a:off x="4215513" y="4722338"/>
            <a:ext cx="1132366" cy="644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11" name="TextBox 10">
            <a:extLst>
              <a:ext uri="{FF2B5EF4-FFF2-40B4-BE49-F238E27FC236}">
                <a16:creationId xmlns:a16="http://schemas.microsoft.com/office/drawing/2014/main" id="{325854F1-C527-40D4-B7C2-94914C839CF0}"/>
              </a:ext>
            </a:extLst>
          </p:cNvPr>
          <p:cNvSpPr txBox="1"/>
          <p:nvPr/>
        </p:nvSpPr>
        <p:spPr>
          <a:xfrm>
            <a:off x="3918092" y="4479537"/>
            <a:ext cx="1702044" cy="241144"/>
          </a:xfrm>
          <a:prstGeom prst="rect">
            <a:avLst/>
          </a:prstGeom>
          <a:noFill/>
        </p:spPr>
        <p:txBody>
          <a:bodyPr wrap="square" rtlCol="0">
            <a:spAutoFit/>
          </a:bodyPr>
          <a:lstStyle/>
          <a:p>
            <a:pPr algn="ctr"/>
            <a:r>
              <a:rPr lang="en-US" altLang="zh-CN" sz="1050" dirty="0">
                <a:solidFill>
                  <a:srgbClr val="660874"/>
                </a:solidFill>
              </a:rPr>
              <a:t>“Hardness to Randomness”</a:t>
            </a:r>
            <a:endParaRPr lang="zh-CN" altLang="en-US" sz="1050" dirty="0">
              <a:solidFill>
                <a:srgbClr val="660874"/>
              </a:solidFill>
            </a:endParaRPr>
          </a:p>
        </p:txBody>
      </p:sp>
      <p:sp>
        <p:nvSpPr>
          <p:cNvPr id="13" name="TextBox 12">
            <a:extLst>
              <a:ext uri="{FF2B5EF4-FFF2-40B4-BE49-F238E27FC236}">
                <a16:creationId xmlns:a16="http://schemas.microsoft.com/office/drawing/2014/main" id="{64B5D90F-1F6E-4630-AACC-6812B32CE9BA}"/>
              </a:ext>
            </a:extLst>
          </p:cNvPr>
          <p:cNvSpPr txBox="1"/>
          <p:nvPr/>
        </p:nvSpPr>
        <p:spPr>
          <a:xfrm>
            <a:off x="4198738" y="4786753"/>
            <a:ext cx="1064564" cy="248451"/>
          </a:xfrm>
          <a:prstGeom prst="rect">
            <a:avLst/>
          </a:prstGeom>
          <a:noFill/>
        </p:spPr>
        <p:txBody>
          <a:bodyPr wrap="square" rtlCol="0">
            <a:spAutoFit/>
          </a:bodyPr>
          <a:lstStyle/>
          <a:p>
            <a:pPr algn="ctr"/>
            <a:r>
              <a:rPr lang="en-US" altLang="zh-CN" sz="1100" dirty="0">
                <a:solidFill>
                  <a:srgbClr val="660874"/>
                </a:solidFill>
              </a:rPr>
              <a:t>e.g. PRG, HSG</a:t>
            </a:r>
            <a:endParaRPr lang="zh-CN" altLang="en-US" sz="1100" dirty="0">
              <a:solidFill>
                <a:srgbClr val="660874"/>
              </a:solidFill>
            </a:endParaRPr>
          </a:p>
        </p:txBody>
      </p:sp>
      <p:sp>
        <p:nvSpPr>
          <p:cNvPr id="14" name="TextBox 13">
            <a:extLst>
              <a:ext uri="{FF2B5EF4-FFF2-40B4-BE49-F238E27FC236}">
                <a16:creationId xmlns:a16="http://schemas.microsoft.com/office/drawing/2014/main" id="{8A7238DA-D66C-4BE6-B711-A4F2AEE4DF53}"/>
              </a:ext>
            </a:extLst>
          </p:cNvPr>
          <p:cNvSpPr txBox="1"/>
          <p:nvPr/>
        </p:nvSpPr>
        <p:spPr>
          <a:xfrm>
            <a:off x="1560744" y="5122268"/>
            <a:ext cx="1088329" cy="467673"/>
          </a:xfrm>
          <a:prstGeom prst="rect">
            <a:avLst/>
          </a:prstGeom>
          <a:noFill/>
        </p:spPr>
        <p:txBody>
          <a:bodyPr wrap="square" rtlCol="0">
            <a:spAutoFit/>
          </a:bodyPr>
          <a:lstStyle/>
          <a:p>
            <a:pPr algn="r"/>
            <a:r>
              <a:rPr lang="en-US" altLang="zh-CN" sz="1400" dirty="0"/>
              <a:t>Case 1:</a:t>
            </a:r>
          </a:p>
          <a:p>
            <a:pPr algn="r"/>
            <a:r>
              <a:rPr lang="en-US" altLang="zh-CN" sz="1200" dirty="0">
                <a:solidFill>
                  <a:srgbClr val="660874"/>
                </a:solidFill>
              </a:rPr>
              <a:t>(Derandomize)</a:t>
            </a:r>
            <a:endParaRPr lang="zh-CN" altLang="en-US" sz="1200" dirty="0">
              <a:solidFill>
                <a:srgbClr val="660874"/>
              </a:solidFill>
            </a:endParaRPr>
          </a:p>
        </p:txBody>
      </p:sp>
      <p:sp>
        <p:nvSpPr>
          <p:cNvPr id="15" name="TextBox 14">
            <a:extLst>
              <a:ext uri="{FF2B5EF4-FFF2-40B4-BE49-F238E27FC236}">
                <a16:creationId xmlns:a16="http://schemas.microsoft.com/office/drawing/2014/main" id="{B6D23DE6-C6A3-47DB-8D4D-A6A60EE72E24}"/>
              </a:ext>
            </a:extLst>
          </p:cNvPr>
          <p:cNvSpPr txBox="1"/>
          <p:nvPr/>
        </p:nvSpPr>
        <p:spPr>
          <a:xfrm>
            <a:off x="1632042" y="5888363"/>
            <a:ext cx="1017031" cy="467673"/>
          </a:xfrm>
          <a:prstGeom prst="rect">
            <a:avLst/>
          </a:prstGeom>
          <a:noFill/>
        </p:spPr>
        <p:txBody>
          <a:bodyPr wrap="square" rtlCol="0">
            <a:spAutoFit/>
          </a:bodyPr>
          <a:lstStyle/>
          <a:p>
            <a:pPr algn="r"/>
            <a:r>
              <a:rPr lang="en-US" altLang="zh-CN" sz="1400" dirty="0"/>
              <a:t>Case 2:</a:t>
            </a:r>
          </a:p>
          <a:p>
            <a:pPr algn="r"/>
            <a:r>
              <a:rPr lang="en-US" altLang="zh-CN" sz="1200" dirty="0">
                <a:solidFill>
                  <a:srgbClr val="660874"/>
                </a:solidFill>
              </a:rPr>
              <a:t>(Reconstruct)</a:t>
            </a:r>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2168695D-A4E3-4951-8C98-A977DA19A8B8}"/>
                  </a:ext>
                </a:extLst>
              </p:cNvPr>
              <p:cNvSpPr txBox="1"/>
              <p:nvPr/>
            </p:nvSpPr>
            <p:spPr>
              <a:xfrm>
                <a:off x="5213673" y="5020586"/>
                <a:ext cx="2105363" cy="300336"/>
              </a:xfrm>
              <a:prstGeom prst="rect">
                <a:avLst/>
              </a:prstGeom>
              <a:noFill/>
            </p:spPr>
            <p:txBody>
              <a:bodyPr wrap="square" rtlCol="0">
                <a:spAutoFit/>
              </a:bodyPr>
              <a:lstStyle/>
              <a:p>
                <a:r>
                  <a:rPr lang="en-US" altLang="zh-CN" sz="1400" dirty="0"/>
                  <a:t>Good randomness + </a:t>
                </a:r>
                <a14:m>
                  <m:oMath xmlns:m="http://schemas.openxmlformats.org/officeDocument/2006/math">
                    <m:r>
                      <a:rPr lang="en-US" altLang="zh-CN" sz="1400" b="0" i="1" smtClean="0">
                        <a:latin typeface="Cambria Math" panose="02040503050406030204" pitchFamily="18" charset="0"/>
                      </a:rPr>
                      <m:t>𝐴</m:t>
                    </m:r>
                  </m:oMath>
                </a14:m>
                <a:endParaRPr lang="zh-CN" altLang="en-US" sz="1400" dirty="0"/>
              </a:p>
            </p:txBody>
          </p:sp>
        </mc:Choice>
        <mc:Fallback xmlns="">
          <p:sp>
            <p:nvSpPr>
              <p:cNvPr id="16" name="TextBox 15">
                <a:extLst>
                  <a:ext uri="{FF2B5EF4-FFF2-40B4-BE49-F238E27FC236}">
                    <a16:creationId xmlns:a16="http://schemas.microsoft.com/office/drawing/2014/main" id="{2168695D-A4E3-4951-8C98-A977DA19A8B8}"/>
                  </a:ext>
                </a:extLst>
              </p:cNvPr>
              <p:cNvSpPr txBox="1">
                <a:spLocks noRot="1" noChangeAspect="1" noMove="1" noResize="1" noEditPoints="1" noAdjustHandles="1" noChangeArrowheads="1" noChangeShapeType="1" noTextEdit="1"/>
              </p:cNvSpPr>
              <p:nvPr/>
            </p:nvSpPr>
            <p:spPr>
              <a:xfrm>
                <a:off x="5213673" y="5020586"/>
                <a:ext cx="2105363" cy="300336"/>
              </a:xfrm>
              <a:prstGeom prst="rect">
                <a:avLst/>
              </a:prstGeom>
              <a:blipFill>
                <a:blip r:embed="rId4"/>
                <a:stretch>
                  <a:fillRect l="-867" t="-4082" b="-22449"/>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C557CBA3-5F1D-4508-898B-9B21B7D3B69E}"/>
                  </a:ext>
                </a:extLst>
              </p:cNvPr>
              <p:cNvSpPr txBox="1"/>
              <p:nvPr/>
            </p:nvSpPr>
            <p:spPr>
              <a:xfrm>
                <a:off x="2750424" y="5758388"/>
                <a:ext cx="1448313" cy="307777"/>
              </a:xfrm>
              <a:prstGeom prst="rect">
                <a:avLst/>
              </a:prstGeom>
              <a:noFill/>
            </p:spPr>
            <p:txBody>
              <a:bodyPr wrap="square" rtlCol="0">
                <a:spAutoFit/>
              </a:bodyPr>
              <a:lstStyle/>
              <a:p>
                <a:pPr algn="ctr"/>
                <a:r>
                  <a:rPr lang="en-US" altLang="zh-CN" sz="1400" b="0" dirty="0"/>
                  <a:t>“</a:t>
                </a:r>
                <a:r>
                  <a:rPr lang="en-US" altLang="zh-CN" sz="1400" dirty="0"/>
                  <a:t>D</a:t>
                </a:r>
                <a:r>
                  <a:rPr lang="en-US" altLang="zh-CN" sz="1400" b="0" dirty="0"/>
                  <a:t>istinguisher” </a:t>
                </a:r>
                <a14:m>
                  <m:oMath xmlns:m="http://schemas.openxmlformats.org/officeDocument/2006/math">
                    <m:r>
                      <a:rPr lang="en-US" altLang="zh-CN" sz="1400" b="0" i="1" smtClean="0">
                        <a:latin typeface="Cambria Math" panose="02040503050406030204" pitchFamily="18" charset="0"/>
                      </a:rPr>
                      <m:t>𝐴</m:t>
                    </m:r>
                  </m:oMath>
                </a14:m>
                <a:endParaRPr lang="zh-CN" altLang="en-US" sz="1400" dirty="0"/>
              </a:p>
            </p:txBody>
          </p:sp>
        </mc:Choice>
        <mc:Fallback xmlns="">
          <p:sp>
            <p:nvSpPr>
              <p:cNvPr id="17" name="TextBox 16">
                <a:extLst>
                  <a:ext uri="{FF2B5EF4-FFF2-40B4-BE49-F238E27FC236}">
                    <a16:creationId xmlns:a16="http://schemas.microsoft.com/office/drawing/2014/main" id="{C557CBA3-5F1D-4508-898B-9B21B7D3B69E}"/>
                  </a:ext>
                </a:extLst>
              </p:cNvPr>
              <p:cNvSpPr txBox="1">
                <a:spLocks noRot="1" noChangeAspect="1" noMove="1" noResize="1" noEditPoints="1" noAdjustHandles="1" noChangeArrowheads="1" noChangeShapeType="1" noTextEdit="1"/>
              </p:cNvSpPr>
              <p:nvPr/>
            </p:nvSpPr>
            <p:spPr>
              <a:xfrm>
                <a:off x="2750424" y="5758388"/>
                <a:ext cx="1448313" cy="307777"/>
              </a:xfrm>
              <a:prstGeom prst="rect">
                <a:avLst/>
              </a:prstGeom>
              <a:blipFill>
                <a:blip r:embed="rId5"/>
                <a:stretch>
                  <a:fillRect l="-1261" t="-4000" b="-20000"/>
                </a:stretch>
              </a:blipFill>
            </p:spPr>
            <p:txBody>
              <a:bodyPr/>
              <a:lstStyle/>
              <a:p>
                <a:r>
                  <a:rPr lang="en-US">
                    <a:noFill/>
                  </a:rPr>
                  <a:t> </a:t>
                </a:r>
              </a:p>
            </p:txBody>
          </p:sp>
        </mc:Fallback>
      </mc:AlternateContent>
      <p:sp>
        <p:nvSpPr>
          <p:cNvPr id="18" name="Arrow: Down 17">
            <a:extLst>
              <a:ext uri="{FF2B5EF4-FFF2-40B4-BE49-F238E27FC236}">
                <a16:creationId xmlns:a16="http://schemas.microsoft.com/office/drawing/2014/main" id="{B2D8431A-5741-4AFC-B18C-0CCD491DB8C2}"/>
              </a:ext>
            </a:extLst>
          </p:cNvPr>
          <p:cNvSpPr/>
          <p:nvPr/>
        </p:nvSpPr>
        <p:spPr>
          <a:xfrm>
            <a:off x="5969459" y="5311947"/>
            <a:ext cx="245695" cy="127927"/>
          </a:xfrm>
          <a:prstGeom prst="downArrow">
            <a:avLst/>
          </a:prstGeom>
          <a:solidFill>
            <a:srgbClr val="660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19" name="TextBox 18">
            <a:extLst>
              <a:ext uri="{FF2B5EF4-FFF2-40B4-BE49-F238E27FC236}">
                <a16:creationId xmlns:a16="http://schemas.microsoft.com/office/drawing/2014/main" id="{3EE582C9-9CBC-407B-A254-8CE434790B84}"/>
              </a:ext>
            </a:extLst>
          </p:cNvPr>
          <p:cNvSpPr txBox="1"/>
          <p:nvPr/>
        </p:nvSpPr>
        <p:spPr>
          <a:xfrm>
            <a:off x="5020751" y="5400099"/>
            <a:ext cx="2352806" cy="300336"/>
          </a:xfrm>
          <a:prstGeom prst="rect">
            <a:avLst/>
          </a:prstGeom>
          <a:noFill/>
        </p:spPr>
        <p:txBody>
          <a:bodyPr wrap="square" rtlCol="0">
            <a:spAutoFit/>
          </a:bodyPr>
          <a:lstStyle/>
          <a:p>
            <a:pPr algn="ctr"/>
            <a:r>
              <a:rPr lang="en-US" altLang="zh-CN" sz="1400" dirty="0"/>
              <a:t>Deterministic algo for Prob 2</a:t>
            </a:r>
            <a:endParaRPr lang="zh-CN" altLang="en-US" sz="1400" dirty="0"/>
          </a:p>
        </p:txBody>
      </p:sp>
      <p:cxnSp>
        <p:nvCxnSpPr>
          <p:cNvPr id="21" name="Straight Connector 20">
            <a:extLst>
              <a:ext uri="{FF2B5EF4-FFF2-40B4-BE49-F238E27FC236}">
                <a16:creationId xmlns:a16="http://schemas.microsoft.com/office/drawing/2014/main" id="{95CC7CEF-F801-4A34-9436-0B57827F6396}"/>
              </a:ext>
            </a:extLst>
          </p:cNvPr>
          <p:cNvCxnSpPr/>
          <p:nvPr/>
        </p:nvCxnSpPr>
        <p:spPr>
          <a:xfrm>
            <a:off x="1820769" y="5734585"/>
            <a:ext cx="5552789" cy="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A9A66322-C735-4C46-9F58-4268537DB485}"/>
              </a:ext>
            </a:extLst>
          </p:cNvPr>
          <p:cNvCxnSpPr/>
          <p:nvPr/>
        </p:nvCxnSpPr>
        <p:spPr>
          <a:xfrm>
            <a:off x="1820769" y="5029554"/>
            <a:ext cx="5552789" cy="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23" name="Arrow: Down 22">
            <a:extLst>
              <a:ext uri="{FF2B5EF4-FFF2-40B4-BE49-F238E27FC236}">
                <a16:creationId xmlns:a16="http://schemas.microsoft.com/office/drawing/2014/main" id="{25DB3A6B-A9EE-43EA-B285-F30E9CCD2F05}"/>
              </a:ext>
            </a:extLst>
          </p:cNvPr>
          <p:cNvSpPr/>
          <p:nvPr/>
        </p:nvSpPr>
        <p:spPr>
          <a:xfrm>
            <a:off x="3298086" y="6049750"/>
            <a:ext cx="245695" cy="127927"/>
          </a:xfrm>
          <a:prstGeom prst="downArrow">
            <a:avLst/>
          </a:prstGeom>
          <a:solidFill>
            <a:srgbClr val="660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24" name="TextBox 23">
            <a:extLst>
              <a:ext uri="{FF2B5EF4-FFF2-40B4-BE49-F238E27FC236}">
                <a16:creationId xmlns:a16="http://schemas.microsoft.com/office/drawing/2014/main" id="{CFA988CB-5D89-4A7B-879F-B238673DBDAA}"/>
              </a:ext>
            </a:extLst>
          </p:cNvPr>
          <p:cNvSpPr txBox="1"/>
          <p:nvPr/>
        </p:nvSpPr>
        <p:spPr>
          <a:xfrm>
            <a:off x="3593411" y="5949889"/>
            <a:ext cx="1515415" cy="273033"/>
          </a:xfrm>
          <a:prstGeom prst="rect">
            <a:avLst/>
          </a:prstGeom>
          <a:noFill/>
        </p:spPr>
        <p:txBody>
          <a:bodyPr wrap="square" rtlCol="0">
            <a:spAutoFit/>
          </a:bodyPr>
          <a:lstStyle/>
          <a:p>
            <a:r>
              <a:rPr lang="en-US" altLang="zh-CN" sz="1200" b="0" dirty="0">
                <a:solidFill>
                  <a:srgbClr val="660874"/>
                </a:solidFill>
              </a:rPr>
              <a:t>Reconstruction algo</a:t>
            </a:r>
            <a:endParaRPr lang="zh-CN" altLang="en-US" sz="1200" dirty="0">
              <a:solidFill>
                <a:srgbClr val="660874"/>
              </a:solidFill>
            </a:endParaRPr>
          </a:p>
        </p:txBody>
      </p:sp>
      <p:sp>
        <p:nvSpPr>
          <p:cNvPr id="25" name="TextBox 24">
            <a:extLst>
              <a:ext uri="{FF2B5EF4-FFF2-40B4-BE49-F238E27FC236}">
                <a16:creationId xmlns:a16="http://schemas.microsoft.com/office/drawing/2014/main" id="{F0A57C9E-C109-4D51-AFE4-8FBE5FCF3507}"/>
              </a:ext>
            </a:extLst>
          </p:cNvPr>
          <p:cNvSpPr txBox="1"/>
          <p:nvPr/>
        </p:nvSpPr>
        <p:spPr>
          <a:xfrm>
            <a:off x="2680529" y="6159469"/>
            <a:ext cx="1941798" cy="307777"/>
          </a:xfrm>
          <a:prstGeom prst="rect">
            <a:avLst/>
          </a:prstGeom>
          <a:noFill/>
        </p:spPr>
        <p:txBody>
          <a:bodyPr wrap="square" rtlCol="0">
            <a:spAutoFit/>
          </a:bodyPr>
          <a:lstStyle/>
          <a:p>
            <a:pPr algn="ctr"/>
            <a:r>
              <a:rPr lang="en-US" altLang="zh-CN" sz="1400" dirty="0"/>
              <a:t>Efficient algo for Prob 1</a:t>
            </a:r>
            <a:endParaRPr lang="zh-CN" altLang="en-US" sz="1400" dirty="0"/>
          </a:p>
        </p:txBody>
      </p:sp>
      <p:graphicFrame>
        <p:nvGraphicFramePr>
          <p:cNvPr id="29" name="Table 11">
            <a:extLst>
              <a:ext uri="{FF2B5EF4-FFF2-40B4-BE49-F238E27FC236}">
                <a16:creationId xmlns:a16="http://schemas.microsoft.com/office/drawing/2014/main" id="{3C95777D-09A4-4939-9217-7BB73D9542F5}"/>
              </a:ext>
            </a:extLst>
          </p:cNvPr>
          <p:cNvGraphicFramePr>
            <a:graphicFrameLocks noGrp="1"/>
          </p:cNvGraphicFramePr>
          <p:nvPr>
            <p:extLst>
              <p:ext uri="{D42A27DB-BD31-4B8C-83A1-F6EECF244321}">
                <p14:modId xmlns:p14="http://schemas.microsoft.com/office/powerpoint/2010/main" val="640119030"/>
              </p:ext>
            </p:extLst>
          </p:nvPr>
        </p:nvGraphicFramePr>
        <p:xfrm>
          <a:off x="454171" y="2121421"/>
          <a:ext cx="8655050" cy="1638036"/>
        </p:xfrm>
        <a:graphic>
          <a:graphicData uri="http://schemas.openxmlformats.org/drawingml/2006/table">
            <a:tbl>
              <a:tblPr firstRow="1" bandRow="1">
                <a:tableStyleId>{5C22544A-7EE6-4342-B048-85BDC9FD1C3A}</a:tableStyleId>
              </a:tblPr>
              <a:tblGrid>
                <a:gridCol w="1467945">
                  <a:extLst>
                    <a:ext uri="{9D8B030D-6E8A-4147-A177-3AD203B41FA5}">
                      <a16:colId xmlns:a16="http://schemas.microsoft.com/office/drawing/2014/main" val="1897212377"/>
                    </a:ext>
                  </a:extLst>
                </a:gridCol>
                <a:gridCol w="3409090">
                  <a:extLst>
                    <a:ext uri="{9D8B030D-6E8A-4147-A177-3AD203B41FA5}">
                      <a16:colId xmlns:a16="http://schemas.microsoft.com/office/drawing/2014/main" val="1303654870"/>
                    </a:ext>
                  </a:extLst>
                </a:gridCol>
                <a:gridCol w="3778015">
                  <a:extLst>
                    <a:ext uri="{9D8B030D-6E8A-4147-A177-3AD203B41FA5}">
                      <a16:colId xmlns:a16="http://schemas.microsoft.com/office/drawing/2014/main" val="3656807238"/>
                    </a:ext>
                  </a:extLst>
                </a:gridCol>
              </a:tblGrid>
              <a:tr h="348012">
                <a:tc>
                  <a:txBody>
                    <a:bodyPr/>
                    <a:lstStyle/>
                    <a:p>
                      <a:endParaRPr lang="zh-CN" altLang="en-US" dirty="0"/>
                    </a:p>
                  </a:txBody>
                  <a:tcPr/>
                </a:tc>
                <a:tc>
                  <a:txBody>
                    <a:bodyPr/>
                    <a:lstStyle/>
                    <a:p>
                      <a:pPr algn="ctr"/>
                      <a:r>
                        <a:rPr lang="en-US" altLang="zh-CN" dirty="0"/>
                        <a:t>Computation history</a:t>
                      </a:r>
                      <a:endParaRPr lang="zh-CN" altLang="en-US" dirty="0"/>
                    </a:p>
                  </a:txBody>
                  <a:tcPr/>
                </a:tc>
                <a:tc>
                  <a:txBody>
                    <a:bodyPr/>
                    <a:lstStyle/>
                    <a:p>
                      <a:pPr algn="ctr"/>
                      <a:r>
                        <a:rPr lang="en-US" altLang="zh-CN" dirty="0"/>
                        <a:t>Hardness to Randomness</a:t>
                      </a:r>
                      <a:endParaRPr lang="zh-CN" altLang="en-US" dirty="0"/>
                    </a:p>
                  </a:txBody>
                  <a:tcPr/>
                </a:tc>
                <a:extLst>
                  <a:ext uri="{0D108BD9-81ED-4DB2-BD59-A6C34878D82A}">
                    <a16:rowId xmlns:a16="http://schemas.microsoft.com/office/drawing/2014/main" val="3497599884"/>
                  </a:ext>
                </a:extLst>
              </a:tr>
              <a:tr h="424092">
                <a:tc>
                  <a:txBody>
                    <a:bodyPr/>
                    <a:lstStyle/>
                    <a:p>
                      <a:pPr algn="r"/>
                      <a:r>
                        <a:rPr lang="en-US" altLang="zh-CN" dirty="0">
                          <a:solidFill>
                            <a:srgbClr val="660874"/>
                          </a:solidFill>
                        </a:rPr>
                        <a:t>[CLORS23]</a:t>
                      </a:r>
                      <a:endParaRPr lang="zh-CN" altLang="en-US" dirty="0">
                        <a:solidFill>
                          <a:srgbClr val="660874"/>
                        </a:solidFill>
                      </a:endParaRPr>
                    </a:p>
                  </a:txBody>
                  <a:tcPr/>
                </a:tc>
                <a:tc>
                  <a:txBody>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lang="en-US" altLang="zh-CN" dirty="0"/>
                        <a:t>inefficient parallel computation</a:t>
                      </a:r>
                      <a:endParaRPr lang="zh-CN" altLang="en-US" dirty="0"/>
                    </a:p>
                  </a:txBody>
                  <a:tcPr/>
                </a:tc>
                <a:tc>
                  <a:txBody>
                    <a:bodyPr/>
                    <a:lstStyle/>
                    <a:p>
                      <a:r>
                        <a:rPr lang="en-US" altLang="zh-CN" dirty="0"/>
                        <a:t>HSG </a:t>
                      </a:r>
                      <a:r>
                        <a:rPr lang="en-US" altLang="zh-CN" sz="1600" dirty="0">
                          <a:solidFill>
                            <a:srgbClr val="660874"/>
                          </a:solidFill>
                        </a:rPr>
                        <a:t>[CT22] </a:t>
                      </a:r>
                      <a:r>
                        <a:rPr kumimoji="0" lang="en-US" altLang="zh-CN" sz="1200" b="0" i="0" u="none" strike="noStrike" kern="1200" cap="none" spc="0" normalizeH="0" baseline="0" noProof="0" dirty="0">
                          <a:ln>
                            <a:noFill/>
                          </a:ln>
                          <a:solidFill>
                            <a:srgbClr val="660874"/>
                          </a:solidFill>
                          <a:effectLst/>
                          <a:uLnTx/>
                          <a:uFillTx/>
                          <a:latin typeface="+mn-lt"/>
                          <a:ea typeface="+mn-ea"/>
                          <a:cs typeface="+mn-cs"/>
                        </a:rPr>
                        <a:t>(for P, w/ P reconstruction)</a:t>
                      </a:r>
                      <a:endParaRPr lang="zh-CN" altLang="en-US" dirty="0">
                        <a:solidFill>
                          <a:srgbClr val="660874"/>
                        </a:solidFill>
                      </a:endParaRPr>
                    </a:p>
                  </a:txBody>
                  <a:tcPr/>
                </a:tc>
                <a:extLst>
                  <a:ext uri="{0D108BD9-81ED-4DB2-BD59-A6C34878D82A}">
                    <a16:rowId xmlns:a16="http://schemas.microsoft.com/office/drawing/2014/main" val="3550135556"/>
                  </a:ext>
                </a:extLst>
              </a:tr>
              <a:tr h="424092">
                <a:tc>
                  <a:txBody>
                    <a:bodyPr/>
                    <a:lstStyle/>
                    <a:p>
                      <a:pPr algn="r"/>
                      <a:r>
                        <a:rPr lang="en-US" altLang="zh-CN" dirty="0">
                          <a:solidFill>
                            <a:srgbClr val="660874"/>
                          </a:solidFill>
                        </a:rPr>
                        <a:t>[CHR24]</a:t>
                      </a:r>
                      <a:endParaRPr lang="zh-CN" altLang="en-US" dirty="0">
                        <a:solidFill>
                          <a:srgbClr val="660874"/>
                        </a:solidFill>
                      </a:endParaRPr>
                    </a:p>
                  </a:txBody>
                  <a:tcPr/>
                </a:tc>
                <a:tc>
                  <a:txBody>
                    <a:bodyPr/>
                    <a:lstStyle/>
                    <a:p>
                      <a:pPr algn="ctr"/>
                      <a:r>
                        <a:rPr lang="en-US" altLang="zh-CN" dirty="0"/>
                        <a:t>BF range avoidance algorithm</a:t>
                      </a:r>
                      <a:endParaRPr lang="zh-CN" altLang="en-US" dirty="0"/>
                    </a:p>
                  </a:txBody>
                  <a:tcPr/>
                </a:tc>
                <a:tc>
                  <a:txBody>
                    <a:bodyPr/>
                    <a:lstStyle/>
                    <a:p>
                      <a:r>
                        <a:rPr lang="en-US" altLang="zh-CN" dirty="0"/>
                        <a:t>Hardness condenser </a:t>
                      </a:r>
                      <a:r>
                        <a:rPr lang="en-US" altLang="zh-CN" sz="1600" dirty="0">
                          <a:solidFill>
                            <a:srgbClr val="660874"/>
                          </a:solidFill>
                        </a:rPr>
                        <a:t>[Kor22]</a:t>
                      </a:r>
                      <a:endParaRPr lang="zh-CN" altLang="en-US" dirty="0">
                        <a:solidFill>
                          <a:srgbClr val="660874"/>
                        </a:solidFill>
                      </a:endParaRPr>
                    </a:p>
                  </a:txBody>
                  <a:tcPr/>
                </a:tc>
                <a:extLst>
                  <a:ext uri="{0D108BD9-81ED-4DB2-BD59-A6C34878D82A}">
                    <a16:rowId xmlns:a16="http://schemas.microsoft.com/office/drawing/2014/main" val="1832307443"/>
                  </a:ext>
                </a:extLst>
              </a:tr>
              <a:tr h="424092">
                <a:tc>
                  <a:txBody>
                    <a:bodyPr/>
                    <a:lstStyle/>
                    <a:p>
                      <a:pPr algn="r"/>
                      <a:r>
                        <a:rPr lang="en-US" altLang="zh-CN" dirty="0"/>
                        <a:t>This work</a:t>
                      </a:r>
                      <a:endParaRPr lang="zh-CN" altLang="en-US" dirty="0"/>
                    </a:p>
                  </a:txBody>
                  <a:tcPr/>
                </a:tc>
                <a:tc>
                  <a:txBody>
                    <a:bodyPr/>
                    <a:lstStyle/>
                    <a:p>
                      <a:pPr algn="ctr"/>
                      <a:r>
                        <a:rPr lang="en-US" altLang="zh-CN" dirty="0"/>
                        <a:t>PCP of EXP computation history</a:t>
                      </a:r>
                      <a:endParaRPr lang="zh-CN" altLang="en-US" dirty="0"/>
                    </a:p>
                  </a:txBody>
                  <a:tcPr/>
                </a:tc>
                <a:tc>
                  <a:txBody>
                    <a:bodyPr/>
                    <a:lstStyle/>
                    <a:p>
                      <a:r>
                        <a:rPr lang="en-US" altLang="zh-CN" dirty="0"/>
                        <a:t>HSG </a:t>
                      </a:r>
                      <a:r>
                        <a:rPr lang="en-US" altLang="zh-CN" sz="1600" dirty="0">
                          <a:solidFill>
                            <a:srgbClr val="660874"/>
                          </a:solidFill>
                        </a:rPr>
                        <a:t>[vMS23] </a:t>
                      </a:r>
                      <a:r>
                        <a:rPr lang="en-US" altLang="zh-CN" sz="1200" dirty="0">
                          <a:solidFill>
                            <a:srgbClr val="660874"/>
                          </a:solidFill>
                        </a:rPr>
                        <a:t>(for </a:t>
                      </a:r>
                      <a:r>
                        <a:rPr lang="en-US" altLang="zh-CN" sz="1200" dirty="0" err="1">
                          <a:solidFill>
                            <a:srgbClr val="660874"/>
                          </a:solidFill>
                        </a:rPr>
                        <a:t>coAM</a:t>
                      </a:r>
                      <a:r>
                        <a:rPr lang="en-US" altLang="zh-CN" sz="1200" dirty="0">
                          <a:solidFill>
                            <a:srgbClr val="660874"/>
                          </a:solidFill>
                        </a:rPr>
                        <a:t>, w/ AM reconstruction)</a:t>
                      </a:r>
                      <a:endParaRPr lang="zh-CN" altLang="en-US" dirty="0">
                        <a:solidFill>
                          <a:srgbClr val="660874"/>
                        </a:solidFill>
                      </a:endParaRPr>
                    </a:p>
                  </a:txBody>
                  <a:tcPr/>
                </a:tc>
                <a:extLst>
                  <a:ext uri="{0D108BD9-81ED-4DB2-BD59-A6C34878D82A}">
                    <a16:rowId xmlns:a16="http://schemas.microsoft.com/office/drawing/2014/main" val="4198850243"/>
                  </a:ext>
                </a:extLst>
              </a:tr>
            </a:tbl>
          </a:graphicData>
        </a:graphic>
      </p:graphicFrame>
      <p:sp>
        <p:nvSpPr>
          <p:cNvPr id="30" name="TextBox 29">
            <a:extLst>
              <a:ext uri="{FF2B5EF4-FFF2-40B4-BE49-F238E27FC236}">
                <a16:creationId xmlns:a16="http://schemas.microsoft.com/office/drawing/2014/main" id="{EE940386-95F4-480A-8F37-D678887B0BCA}"/>
              </a:ext>
            </a:extLst>
          </p:cNvPr>
          <p:cNvSpPr txBox="1"/>
          <p:nvPr/>
        </p:nvSpPr>
        <p:spPr>
          <a:xfrm>
            <a:off x="776176" y="1720615"/>
            <a:ext cx="7988116" cy="369332"/>
          </a:xfrm>
          <a:prstGeom prst="rect">
            <a:avLst/>
          </a:prstGeom>
          <a:noFill/>
        </p:spPr>
        <p:txBody>
          <a:bodyPr wrap="square" rtlCol="0">
            <a:spAutoFit/>
          </a:bodyPr>
          <a:lstStyle/>
          <a:p>
            <a:r>
              <a:rPr lang="en-US" altLang="zh-CN" dirty="0">
                <a:solidFill>
                  <a:srgbClr val="660874"/>
                </a:solidFill>
              </a:rPr>
              <a:t>Key point: </a:t>
            </a:r>
            <a:r>
              <a:rPr lang="en-US" altLang="zh-CN" dirty="0"/>
              <a:t>suitable interpretation of “computation history” and “H to R transform”</a:t>
            </a:r>
            <a:endParaRPr lang="zh-CN" altLang="en-US" dirty="0"/>
          </a:p>
        </p:txBody>
      </p:sp>
      <mc:AlternateContent xmlns:mc="http://schemas.openxmlformats.org/markup-compatibility/2006" xmlns:a14="http://schemas.microsoft.com/office/drawing/2010/main">
        <mc:Choice Requires="a14">
          <p:sp>
            <p:nvSpPr>
              <p:cNvPr id="20" name="Speech Bubble: Rectangle with Corners Rounded 19">
                <a:extLst>
                  <a:ext uri="{FF2B5EF4-FFF2-40B4-BE49-F238E27FC236}">
                    <a16:creationId xmlns:a16="http://schemas.microsoft.com/office/drawing/2014/main" id="{3B291BC1-E5D9-4463-8FD0-C5B26FE3F7F9}"/>
                  </a:ext>
                </a:extLst>
              </p:cNvPr>
              <p:cNvSpPr/>
              <p:nvPr/>
            </p:nvSpPr>
            <p:spPr>
              <a:xfrm>
                <a:off x="4416126" y="1250122"/>
                <a:ext cx="2235374" cy="798865"/>
              </a:xfrm>
              <a:prstGeom prst="wedgeRoundRectCallout">
                <a:avLst>
                  <a:gd name="adj1" fmla="val -1073"/>
                  <a:gd name="adj2" fmla="val 172620"/>
                  <a:gd name="adj3" fmla="val 16667"/>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660874"/>
                    </a:solidFill>
                  </a:rPr>
                  <a:t>Requires </a:t>
                </a:r>
                <a14:m>
                  <m:oMath xmlns:m="http://schemas.openxmlformats.org/officeDocument/2006/math">
                    <m:r>
                      <m:rPr>
                        <m:nor/>
                      </m:rPr>
                      <a:rPr lang="en-US" altLang="zh-CN" b="0" i="0" smtClean="0">
                        <a:solidFill>
                          <a:srgbClr val="660874"/>
                        </a:solidFill>
                        <a:latin typeface="Cambria Math" panose="02040503050406030204" pitchFamily="18" charset="0"/>
                      </a:rPr>
                      <m:t>NP</m:t>
                    </m:r>
                  </m:oMath>
                </a14:m>
                <a:r>
                  <a:rPr lang="en-US" altLang="zh-CN" dirty="0">
                    <a:solidFill>
                      <a:srgbClr val="660874"/>
                    </a:solidFill>
                  </a:rPr>
                  <a:t> oracle in reconstruction</a:t>
                </a:r>
                <a:endParaRPr lang="zh-CN" altLang="en-US" dirty="0">
                  <a:solidFill>
                    <a:srgbClr val="660874"/>
                  </a:solidFill>
                </a:endParaRPr>
              </a:p>
            </p:txBody>
          </p:sp>
        </mc:Choice>
        <mc:Fallback xmlns="">
          <p:sp>
            <p:nvSpPr>
              <p:cNvPr id="20" name="Speech Bubble: Rectangle with Corners Rounded 19">
                <a:extLst>
                  <a:ext uri="{FF2B5EF4-FFF2-40B4-BE49-F238E27FC236}">
                    <a16:creationId xmlns:a16="http://schemas.microsoft.com/office/drawing/2014/main" id="{3B291BC1-E5D9-4463-8FD0-C5B26FE3F7F9}"/>
                  </a:ext>
                </a:extLst>
              </p:cNvPr>
              <p:cNvSpPr>
                <a:spLocks noRot="1" noChangeAspect="1" noMove="1" noResize="1" noEditPoints="1" noAdjustHandles="1" noChangeArrowheads="1" noChangeShapeType="1" noTextEdit="1"/>
              </p:cNvSpPr>
              <p:nvPr/>
            </p:nvSpPr>
            <p:spPr>
              <a:xfrm>
                <a:off x="4416126" y="1250122"/>
                <a:ext cx="2235374" cy="798865"/>
              </a:xfrm>
              <a:prstGeom prst="wedgeRoundRectCallout">
                <a:avLst>
                  <a:gd name="adj1" fmla="val -1073"/>
                  <a:gd name="adj2" fmla="val 172620"/>
                  <a:gd name="adj3" fmla="val 16667"/>
                </a:avLst>
              </a:prstGeom>
              <a:blipFill>
                <a:blip r:embed="rId6"/>
                <a:stretch>
                  <a:fillRect/>
                </a:stretch>
              </a:blipFill>
            </p:spPr>
            <p:txBody>
              <a:bodyPr/>
              <a:lstStyle/>
              <a:p>
                <a:r>
                  <a:rPr lang="en-US">
                    <a:noFill/>
                  </a:rPr>
                  <a:t> </a:t>
                </a:r>
              </a:p>
            </p:txBody>
          </p:sp>
        </mc:Fallback>
      </mc:AlternateContent>
      <p:sp>
        <p:nvSpPr>
          <p:cNvPr id="2" name="TextBox 1">
            <a:extLst>
              <a:ext uri="{FF2B5EF4-FFF2-40B4-BE49-F238E27FC236}">
                <a16:creationId xmlns:a16="http://schemas.microsoft.com/office/drawing/2014/main" id="{BFA5A064-CCB6-0A09-E3A6-010959DD6DC2}"/>
              </a:ext>
            </a:extLst>
          </p:cNvPr>
          <p:cNvSpPr txBox="1"/>
          <p:nvPr/>
        </p:nvSpPr>
        <p:spPr>
          <a:xfrm>
            <a:off x="2258944" y="4484890"/>
            <a:ext cx="2359543" cy="523220"/>
          </a:xfrm>
          <a:prstGeom prst="rect">
            <a:avLst/>
          </a:prstGeom>
          <a:noFill/>
        </p:spPr>
        <p:txBody>
          <a:bodyPr wrap="square" rtlCol="0">
            <a:spAutoFit/>
          </a:bodyPr>
          <a:lstStyle/>
          <a:p>
            <a:pPr algn="ctr"/>
            <a:r>
              <a:rPr lang="en-US" altLang="zh-CN" sz="1400" dirty="0"/>
              <a:t>“Brute-force </a:t>
            </a:r>
          </a:p>
          <a:p>
            <a:pPr algn="ctr"/>
            <a:r>
              <a:rPr lang="en-US" altLang="zh-CN" sz="1400" dirty="0"/>
              <a:t>computation history”</a:t>
            </a:r>
            <a:endParaRPr lang="zh-CN" altLang="en-US" sz="1400" dirty="0"/>
          </a:p>
        </p:txBody>
      </p:sp>
    </p:spTree>
    <p:extLst>
      <p:ext uri="{BB962C8B-B14F-4D97-AF65-F5344CB8AC3E}">
        <p14:creationId xmlns:p14="http://schemas.microsoft.com/office/powerpoint/2010/main" val="4003872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25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250"/>
                                        <p:tgtEl>
                                          <p:spTgt spid="20"/>
                                        </p:tgtEl>
                                      </p:cBhvr>
                                    </p:animEffect>
                                    <p:set>
                                      <p:cBhvr>
                                        <p:cTn id="12" dur="1" fill="hold">
                                          <p:stCondLst>
                                            <p:cond delay="24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0"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EDB691A-3F95-4A85-A8EA-AEC9A8D4BCCF}"/>
              </a:ext>
            </a:extLst>
          </p:cNvPr>
          <p:cNvSpPr>
            <a:spLocks noGrp="1"/>
          </p:cNvSpPr>
          <p:nvPr>
            <p:ph type="title"/>
          </p:nvPr>
        </p:nvSpPr>
        <p:spPr/>
        <p:txBody>
          <a:bodyPr/>
          <a:lstStyle/>
          <a:p>
            <a:r>
              <a:rPr lang="en-US" altLang="zh-CN" dirty="0"/>
              <a:t>Win-win argument</a:t>
            </a:r>
            <a:endParaRPr lang="zh-CN" altLang="en-US" dirty="0"/>
          </a:p>
        </p:txBody>
      </p:sp>
      <p:sp>
        <p:nvSpPr>
          <p:cNvPr id="2" name="TextBox 1">
            <a:extLst>
              <a:ext uri="{FF2B5EF4-FFF2-40B4-BE49-F238E27FC236}">
                <a16:creationId xmlns:a16="http://schemas.microsoft.com/office/drawing/2014/main" id="{69E665E9-2C4C-48D9-BBE1-876A53406352}"/>
              </a:ext>
            </a:extLst>
          </p:cNvPr>
          <p:cNvSpPr txBox="1"/>
          <p:nvPr/>
        </p:nvSpPr>
        <p:spPr>
          <a:xfrm>
            <a:off x="922078" y="1664282"/>
            <a:ext cx="6586870" cy="400110"/>
          </a:xfrm>
          <a:prstGeom prst="rect">
            <a:avLst/>
          </a:prstGeom>
          <a:noFill/>
        </p:spPr>
        <p:txBody>
          <a:bodyPr wrap="square" rtlCol="0">
            <a:spAutoFit/>
          </a:bodyPr>
          <a:lstStyle/>
          <a:p>
            <a:r>
              <a:rPr lang="en-US" altLang="zh-CN" sz="2000" b="1" dirty="0"/>
              <a:t>Classical perspective:  </a:t>
            </a:r>
            <a:r>
              <a:rPr lang="en-US" altLang="zh-CN" sz="2000" dirty="0"/>
              <a:t>Win-win between two worlds</a:t>
            </a:r>
            <a:endParaRPr lang="zh-CN" altLang="en-US" sz="2000" dirty="0"/>
          </a:p>
        </p:txBody>
      </p:sp>
      <p:sp>
        <p:nvSpPr>
          <p:cNvPr id="52" name="Rectangle 51">
            <a:extLst>
              <a:ext uri="{FF2B5EF4-FFF2-40B4-BE49-F238E27FC236}">
                <a16:creationId xmlns:a16="http://schemas.microsoft.com/office/drawing/2014/main" id="{84CE2F9F-E70F-496E-A0E9-A73746C75994}"/>
              </a:ext>
            </a:extLst>
          </p:cNvPr>
          <p:cNvSpPr/>
          <p:nvPr/>
        </p:nvSpPr>
        <p:spPr>
          <a:xfrm>
            <a:off x="760227" y="3225201"/>
            <a:ext cx="7634176" cy="3322674"/>
          </a:xfrm>
          <a:prstGeom prst="rect">
            <a:avLst/>
          </a:prstGeom>
          <a:solidFill>
            <a:srgbClr val="F6F4F7"/>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TextBox 52">
            <a:extLst>
              <a:ext uri="{FF2B5EF4-FFF2-40B4-BE49-F238E27FC236}">
                <a16:creationId xmlns:a16="http://schemas.microsoft.com/office/drawing/2014/main" id="{20EC874F-608C-41EE-9C4E-286601370CD7}"/>
              </a:ext>
            </a:extLst>
          </p:cNvPr>
          <p:cNvSpPr txBox="1"/>
          <p:nvPr/>
        </p:nvSpPr>
        <p:spPr>
          <a:xfrm>
            <a:off x="2381692" y="3273603"/>
            <a:ext cx="1578934" cy="400110"/>
          </a:xfrm>
          <a:prstGeom prst="rect">
            <a:avLst/>
          </a:prstGeom>
          <a:noFill/>
        </p:spPr>
        <p:txBody>
          <a:bodyPr wrap="square" rtlCol="0">
            <a:spAutoFit/>
          </a:bodyPr>
          <a:lstStyle/>
          <a:p>
            <a:pPr algn="ctr"/>
            <a:r>
              <a:rPr lang="en-US" altLang="zh-CN" sz="2000" b="1" dirty="0"/>
              <a:t>Problem 1</a:t>
            </a:r>
            <a:endParaRPr lang="zh-CN" altLang="en-US" sz="2000" b="1" dirty="0"/>
          </a:p>
        </p:txBody>
      </p:sp>
      <p:sp>
        <p:nvSpPr>
          <p:cNvPr id="54" name="TextBox 53">
            <a:extLst>
              <a:ext uri="{FF2B5EF4-FFF2-40B4-BE49-F238E27FC236}">
                <a16:creationId xmlns:a16="http://schemas.microsoft.com/office/drawing/2014/main" id="{0C32A6A0-2FCD-421B-BB45-F80C390A3D4D}"/>
              </a:ext>
            </a:extLst>
          </p:cNvPr>
          <p:cNvSpPr txBox="1"/>
          <p:nvPr/>
        </p:nvSpPr>
        <p:spPr>
          <a:xfrm>
            <a:off x="5676012" y="3273044"/>
            <a:ext cx="1532860" cy="400110"/>
          </a:xfrm>
          <a:prstGeom prst="rect">
            <a:avLst/>
          </a:prstGeom>
          <a:noFill/>
        </p:spPr>
        <p:txBody>
          <a:bodyPr wrap="square" rtlCol="0">
            <a:spAutoFit/>
          </a:bodyPr>
          <a:lstStyle/>
          <a:p>
            <a:pPr algn="ctr"/>
            <a:r>
              <a:rPr lang="en-US" altLang="zh-CN" sz="2000" b="1" dirty="0"/>
              <a:t>Problem 2</a:t>
            </a:r>
            <a:endParaRPr lang="zh-CN" altLang="en-US" sz="2000" b="1" dirty="0"/>
          </a:p>
        </p:txBody>
      </p:sp>
      <p:sp>
        <p:nvSpPr>
          <p:cNvPr id="56" name="TextBox 55">
            <a:extLst>
              <a:ext uri="{FF2B5EF4-FFF2-40B4-BE49-F238E27FC236}">
                <a16:creationId xmlns:a16="http://schemas.microsoft.com/office/drawing/2014/main" id="{E2A8F6A0-3E17-4E0F-A92E-E9E3E5BC86D5}"/>
              </a:ext>
            </a:extLst>
          </p:cNvPr>
          <p:cNvSpPr txBox="1"/>
          <p:nvPr/>
        </p:nvSpPr>
        <p:spPr>
          <a:xfrm>
            <a:off x="5720316" y="4064562"/>
            <a:ext cx="1492988" cy="369332"/>
          </a:xfrm>
          <a:prstGeom prst="rect">
            <a:avLst/>
          </a:prstGeom>
          <a:noFill/>
        </p:spPr>
        <p:txBody>
          <a:bodyPr wrap="square" rtlCol="0">
            <a:spAutoFit/>
          </a:bodyPr>
          <a:lstStyle/>
          <a:p>
            <a:r>
              <a:rPr lang="en-US" altLang="zh-CN" dirty="0"/>
              <a:t>“Randomness”</a:t>
            </a:r>
            <a:endParaRPr lang="zh-CN" altLang="en-US" dirty="0"/>
          </a:p>
        </p:txBody>
      </p:sp>
      <p:sp>
        <p:nvSpPr>
          <p:cNvPr id="57" name="TextBox 56">
            <a:extLst>
              <a:ext uri="{FF2B5EF4-FFF2-40B4-BE49-F238E27FC236}">
                <a16:creationId xmlns:a16="http://schemas.microsoft.com/office/drawing/2014/main" id="{8A08C6E4-FADC-4FEB-B312-434A113A0B0A}"/>
              </a:ext>
            </a:extLst>
          </p:cNvPr>
          <p:cNvSpPr txBox="1"/>
          <p:nvPr/>
        </p:nvSpPr>
        <p:spPr>
          <a:xfrm>
            <a:off x="2748514" y="3606196"/>
            <a:ext cx="845289" cy="338554"/>
          </a:xfrm>
          <a:prstGeom prst="rect">
            <a:avLst/>
          </a:prstGeom>
          <a:noFill/>
        </p:spPr>
        <p:txBody>
          <a:bodyPr wrap="square" rtlCol="0">
            <a:spAutoFit/>
          </a:bodyPr>
          <a:lstStyle/>
          <a:p>
            <a:pPr algn="ctr"/>
            <a:r>
              <a:rPr lang="en-US" altLang="zh-CN" sz="1600" dirty="0">
                <a:solidFill>
                  <a:srgbClr val="660874"/>
                </a:solidFill>
              </a:rPr>
              <a:t>“hard”</a:t>
            </a:r>
            <a:endParaRPr lang="zh-CN" altLang="en-US" sz="1600" dirty="0">
              <a:solidFill>
                <a:srgbClr val="660874"/>
              </a:solidFill>
            </a:endParaRPr>
          </a:p>
        </p:txBody>
      </p:sp>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069BD178-93C6-4F42-B67D-97682A34E7A7}"/>
                  </a:ext>
                </a:extLst>
              </p:cNvPr>
              <p:cNvSpPr txBox="1"/>
              <p:nvPr/>
            </p:nvSpPr>
            <p:spPr>
              <a:xfrm>
                <a:off x="5039832" y="3627639"/>
                <a:ext cx="2929270" cy="338554"/>
              </a:xfrm>
              <a:prstGeom prst="rect">
                <a:avLst/>
              </a:prstGeom>
              <a:noFill/>
            </p:spPr>
            <p:txBody>
              <a:bodyPr wrap="square" rtlCol="0">
                <a:spAutoFit/>
              </a:bodyPr>
              <a:lstStyle/>
              <a:p>
                <a:pPr algn="ctr"/>
                <a:r>
                  <a:rPr lang="en-US" altLang="zh-CN" sz="1600" dirty="0">
                    <a:solidFill>
                      <a:srgbClr val="660874"/>
                    </a:solidFill>
                  </a:rPr>
                  <a:t>with randomized algorithm </a:t>
                </a:r>
                <a14:m>
                  <m:oMath xmlns:m="http://schemas.openxmlformats.org/officeDocument/2006/math">
                    <m:r>
                      <a:rPr lang="en-US" altLang="zh-CN" sz="1600" b="0" i="1" smtClean="0">
                        <a:solidFill>
                          <a:srgbClr val="660874"/>
                        </a:solidFill>
                        <a:latin typeface="Cambria Math" panose="02040503050406030204" pitchFamily="18" charset="0"/>
                      </a:rPr>
                      <m:t>𝐴</m:t>
                    </m:r>
                  </m:oMath>
                </a14:m>
                <a:endParaRPr lang="zh-CN" altLang="en-US" sz="1600" dirty="0">
                  <a:solidFill>
                    <a:srgbClr val="660874"/>
                  </a:solidFill>
                </a:endParaRPr>
              </a:p>
            </p:txBody>
          </p:sp>
        </mc:Choice>
        <mc:Fallback xmlns="">
          <p:sp>
            <p:nvSpPr>
              <p:cNvPr id="58" name="TextBox 57">
                <a:extLst>
                  <a:ext uri="{FF2B5EF4-FFF2-40B4-BE49-F238E27FC236}">
                    <a16:creationId xmlns:a16="http://schemas.microsoft.com/office/drawing/2014/main" id="{069BD178-93C6-4F42-B67D-97682A34E7A7}"/>
                  </a:ext>
                </a:extLst>
              </p:cNvPr>
              <p:cNvSpPr txBox="1">
                <a:spLocks noRot="1" noChangeAspect="1" noMove="1" noResize="1" noEditPoints="1" noAdjustHandles="1" noChangeArrowheads="1" noChangeShapeType="1" noTextEdit="1"/>
              </p:cNvSpPr>
              <p:nvPr/>
            </p:nvSpPr>
            <p:spPr>
              <a:xfrm>
                <a:off x="5039832" y="3627639"/>
                <a:ext cx="2929270" cy="338554"/>
              </a:xfrm>
              <a:prstGeom prst="rect">
                <a:avLst/>
              </a:prstGeom>
              <a:blipFill>
                <a:blip r:embed="rId3"/>
                <a:stretch>
                  <a:fillRect t="-5357" b="-21429"/>
                </a:stretch>
              </a:blipFill>
            </p:spPr>
            <p:txBody>
              <a:bodyPr/>
              <a:lstStyle/>
              <a:p>
                <a:r>
                  <a:rPr lang="zh-CN" altLang="en-US">
                    <a:noFill/>
                  </a:rPr>
                  <a:t> </a:t>
                </a:r>
              </a:p>
            </p:txBody>
          </p:sp>
        </mc:Fallback>
      </mc:AlternateContent>
      <p:sp>
        <p:nvSpPr>
          <p:cNvPr id="59" name="Arrow: Right 58">
            <a:extLst>
              <a:ext uri="{FF2B5EF4-FFF2-40B4-BE49-F238E27FC236}">
                <a16:creationId xmlns:a16="http://schemas.microsoft.com/office/drawing/2014/main" id="{8313A452-865A-423B-B830-508167461074}"/>
              </a:ext>
            </a:extLst>
          </p:cNvPr>
          <p:cNvSpPr/>
          <p:nvPr/>
        </p:nvSpPr>
        <p:spPr>
          <a:xfrm>
            <a:off x="4125430" y="4228070"/>
            <a:ext cx="1435395" cy="816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TextBox 59">
            <a:extLst>
              <a:ext uri="{FF2B5EF4-FFF2-40B4-BE49-F238E27FC236}">
                <a16:creationId xmlns:a16="http://schemas.microsoft.com/office/drawing/2014/main" id="{9C474344-5D74-40ED-AC9D-17876675CE6E}"/>
              </a:ext>
            </a:extLst>
          </p:cNvPr>
          <p:cNvSpPr txBox="1"/>
          <p:nvPr/>
        </p:nvSpPr>
        <p:spPr>
          <a:xfrm>
            <a:off x="3748417" y="3920293"/>
            <a:ext cx="2157524" cy="276999"/>
          </a:xfrm>
          <a:prstGeom prst="rect">
            <a:avLst/>
          </a:prstGeom>
          <a:noFill/>
        </p:spPr>
        <p:txBody>
          <a:bodyPr wrap="square" rtlCol="0">
            <a:spAutoFit/>
          </a:bodyPr>
          <a:lstStyle/>
          <a:p>
            <a:pPr algn="ctr"/>
            <a:r>
              <a:rPr lang="en-US" altLang="zh-CN" sz="1200" dirty="0">
                <a:solidFill>
                  <a:srgbClr val="660874"/>
                </a:solidFill>
              </a:rPr>
              <a:t>“Hardness to Randomness”</a:t>
            </a:r>
            <a:endParaRPr lang="zh-CN" altLang="en-US" sz="1200" dirty="0">
              <a:solidFill>
                <a:srgbClr val="660874"/>
              </a:solidFill>
            </a:endParaRPr>
          </a:p>
        </p:txBody>
      </p:sp>
      <p:sp>
        <p:nvSpPr>
          <p:cNvPr id="61" name="TextBox 60">
            <a:extLst>
              <a:ext uri="{FF2B5EF4-FFF2-40B4-BE49-F238E27FC236}">
                <a16:creationId xmlns:a16="http://schemas.microsoft.com/office/drawing/2014/main" id="{F45C0514-A5E6-48A9-84CE-85DF3FD8C9CA}"/>
              </a:ext>
            </a:extLst>
          </p:cNvPr>
          <p:cNvSpPr txBox="1"/>
          <p:nvPr/>
        </p:nvSpPr>
        <p:spPr>
          <a:xfrm>
            <a:off x="4104166" y="4309722"/>
            <a:ext cx="1349449" cy="307777"/>
          </a:xfrm>
          <a:prstGeom prst="rect">
            <a:avLst/>
          </a:prstGeom>
          <a:noFill/>
        </p:spPr>
        <p:txBody>
          <a:bodyPr wrap="square" rtlCol="0">
            <a:spAutoFit/>
          </a:bodyPr>
          <a:lstStyle/>
          <a:p>
            <a:pPr algn="ctr"/>
            <a:r>
              <a:rPr lang="en-US" altLang="zh-CN" sz="1400" dirty="0">
                <a:solidFill>
                  <a:srgbClr val="660874"/>
                </a:solidFill>
              </a:rPr>
              <a:t>e.g. PRG, HSG</a:t>
            </a:r>
            <a:endParaRPr lang="zh-CN" altLang="en-US" sz="1400" dirty="0">
              <a:solidFill>
                <a:srgbClr val="660874"/>
              </a:solidFill>
            </a:endParaRPr>
          </a:p>
        </p:txBody>
      </p:sp>
      <p:sp>
        <p:nvSpPr>
          <p:cNvPr id="62" name="TextBox 61">
            <a:extLst>
              <a:ext uri="{FF2B5EF4-FFF2-40B4-BE49-F238E27FC236}">
                <a16:creationId xmlns:a16="http://schemas.microsoft.com/office/drawing/2014/main" id="{799D56F8-AEB1-4638-942D-AAC8C868E2B2}"/>
              </a:ext>
            </a:extLst>
          </p:cNvPr>
          <p:cNvSpPr txBox="1"/>
          <p:nvPr/>
        </p:nvSpPr>
        <p:spPr>
          <a:xfrm>
            <a:off x="760227" y="4735024"/>
            <a:ext cx="1379573" cy="615553"/>
          </a:xfrm>
          <a:prstGeom prst="rect">
            <a:avLst/>
          </a:prstGeom>
          <a:noFill/>
        </p:spPr>
        <p:txBody>
          <a:bodyPr wrap="square" rtlCol="0">
            <a:spAutoFit/>
          </a:bodyPr>
          <a:lstStyle/>
          <a:p>
            <a:pPr algn="r"/>
            <a:r>
              <a:rPr lang="en-US" altLang="zh-CN" dirty="0"/>
              <a:t>Case 1:</a:t>
            </a:r>
          </a:p>
          <a:p>
            <a:pPr algn="r"/>
            <a:r>
              <a:rPr lang="en-US" altLang="zh-CN" sz="1600" dirty="0">
                <a:solidFill>
                  <a:srgbClr val="660874"/>
                </a:solidFill>
              </a:rPr>
              <a:t>(Derandomize)</a:t>
            </a:r>
            <a:endParaRPr lang="zh-CN" altLang="en-US" sz="1600" dirty="0">
              <a:solidFill>
                <a:srgbClr val="660874"/>
              </a:solidFill>
            </a:endParaRPr>
          </a:p>
        </p:txBody>
      </p:sp>
      <p:sp>
        <p:nvSpPr>
          <p:cNvPr id="63" name="TextBox 62">
            <a:extLst>
              <a:ext uri="{FF2B5EF4-FFF2-40B4-BE49-F238E27FC236}">
                <a16:creationId xmlns:a16="http://schemas.microsoft.com/office/drawing/2014/main" id="{5337066D-6AB4-4C38-B57F-4D4B9D27539D}"/>
              </a:ext>
            </a:extLst>
          </p:cNvPr>
          <p:cNvSpPr txBox="1"/>
          <p:nvPr/>
        </p:nvSpPr>
        <p:spPr>
          <a:xfrm>
            <a:off x="850604" y="5706132"/>
            <a:ext cx="1289196" cy="615553"/>
          </a:xfrm>
          <a:prstGeom prst="rect">
            <a:avLst/>
          </a:prstGeom>
          <a:noFill/>
        </p:spPr>
        <p:txBody>
          <a:bodyPr wrap="square" rtlCol="0">
            <a:spAutoFit/>
          </a:bodyPr>
          <a:lstStyle/>
          <a:p>
            <a:pPr algn="r"/>
            <a:r>
              <a:rPr lang="en-US" altLang="zh-CN" dirty="0"/>
              <a:t>Case 2:</a:t>
            </a:r>
          </a:p>
          <a:p>
            <a:pPr algn="r"/>
            <a:r>
              <a:rPr lang="en-US" altLang="zh-CN" sz="1600" dirty="0">
                <a:solidFill>
                  <a:srgbClr val="660874"/>
                </a:solidFill>
              </a:rPr>
              <a:t>(Reconstruct)</a:t>
            </a:r>
          </a:p>
        </p:txBody>
      </p:sp>
      <mc:AlternateContent xmlns:mc="http://schemas.openxmlformats.org/markup-compatibility/2006" xmlns:a14="http://schemas.microsoft.com/office/drawing/2010/main">
        <mc:Choice Requires="a14">
          <p:sp>
            <p:nvSpPr>
              <p:cNvPr id="64" name="TextBox 63">
                <a:extLst>
                  <a:ext uri="{FF2B5EF4-FFF2-40B4-BE49-F238E27FC236}">
                    <a16:creationId xmlns:a16="http://schemas.microsoft.com/office/drawing/2014/main" id="{5AFFEA10-4F95-401C-820A-7CBDAD5C5191}"/>
                  </a:ext>
                </a:extLst>
              </p:cNvPr>
              <p:cNvSpPr txBox="1"/>
              <p:nvPr/>
            </p:nvSpPr>
            <p:spPr>
              <a:xfrm>
                <a:off x="5390705" y="4606130"/>
                <a:ext cx="2668773" cy="369332"/>
              </a:xfrm>
              <a:prstGeom prst="rect">
                <a:avLst/>
              </a:prstGeom>
              <a:noFill/>
            </p:spPr>
            <p:txBody>
              <a:bodyPr wrap="square" rtlCol="0">
                <a:spAutoFit/>
              </a:bodyPr>
              <a:lstStyle/>
              <a:p>
                <a:r>
                  <a:rPr lang="en-US" altLang="zh-CN" dirty="0"/>
                  <a:t>Good randomness + </a:t>
                </a:r>
                <a14:m>
                  <m:oMath xmlns:m="http://schemas.openxmlformats.org/officeDocument/2006/math">
                    <m:r>
                      <a:rPr lang="en-US" altLang="zh-CN" b="0" i="1" smtClean="0">
                        <a:latin typeface="Cambria Math" panose="02040503050406030204" pitchFamily="18" charset="0"/>
                      </a:rPr>
                      <m:t>𝐴</m:t>
                    </m:r>
                  </m:oMath>
                </a14:m>
                <a:endParaRPr lang="zh-CN" altLang="en-US" dirty="0"/>
              </a:p>
            </p:txBody>
          </p:sp>
        </mc:Choice>
        <mc:Fallback xmlns="">
          <p:sp>
            <p:nvSpPr>
              <p:cNvPr id="64" name="TextBox 63">
                <a:extLst>
                  <a:ext uri="{FF2B5EF4-FFF2-40B4-BE49-F238E27FC236}">
                    <a16:creationId xmlns:a16="http://schemas.microsoft.com/office/drawing/2014/main" id="{5AFFEA10-4F95-401C-820A-7CBDAD5C5191}"/>
                  </a:ext>
                </a:extLst>
              </p:cNvPr>
              <p:cNvSpPr txBox="1">
                <a:spLocks noRot="1" noChangeAspect="1" noMove="1" noResize="1" noEditPoints="1" noAdjustHandles="1" noChangeArrowheads="1" noChangeShapeType="1" noTextEdit="1"/>
              </p:cNvSpPr>
              <p:nvPr/>
            </p:nvSpPr>
            <p:spPr>
              <a:xfrm>
                <a:off x="5390705" y="4606130"/>
                <a:ext cx="2668773" cy="369332"/>
              </a:xfrm>
              <a:prstGeom prst="rect">
                <a:avLst/>
              </a:prstGeom>
              <a:blipFill>
                <a:blip r:embed="rId4"/>
                <a:stretch>
                  <a:fillRect l="-1826" t="-10000" b="-26667"/>
                </a:stretch>
              </a:blipFill>
            </p:spPr>
            <p:txBody>
              <a:bodyPr/>
              <a:lstStyle/>
              <a:p>
                <a:r>
                  <a:rPr lang="zh-CN" altLang="en-US">
                    <a:noFill/>
                  </a:rPr>
                  <a:t> </a:t>
                </a:r>
              </a:p>
            </p:txBody>
          </p:sp>
        </mc:Fallback>
      </mc:AlternateContent>
      <p:sp>
        <p:nvSpPr>
          <p:cNvPr id="66" name="Arrow: Down 65">
            <a:extLst>
              <a:ext uri="{FF2B5EF4-FFF2-40B4-BE49-F238E27FC236}">
                <a16:creationId xmlns:a16="http://schemas.microsoft.com/office/drawing/2014/main" id="{B2CB9F74-A73D-4CAC-AFDF-7C7FEA7016D1}"/>
              </a:ext>
            </a:extLst>
          </p:cNvPr>
          <p:cNvSpPr/>
          <p:nvPr/>
        </p:nvSpPr>
        <p:spPr>
          <a:xfrm>
            <a:off x="6348744" y="4975462"/>
            <a:ext cx="311445" cy="162161"/>
          </a:xfrm>
          <a:prstGeom prst="downArrow">
            <a:avLst/>
          </a:prstGeom>
          <a:solidFill>
            <a:srgbClr val="660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TextBox 66">
            <a:extLst>
              <a:ext uri="{FF2B5EF4-FFF2-40B4-BE49-F238E27FC236}">
                <a16:creationId xmlns:a16="http://schemas.microsoft.com/office/drawing/2014/main" id="{74EC645D-A158-4484-87CF-F95CFF1A5208}"/>
              </a:ext>
            </a:extLst>
          </p:cNvPr>
          <p:cNvSpPr txBox="1"/>
          <p:nvPr/>
        </p:nvSpPr>
        <p:spPr>
          <a:xfrm>
            <a:off x="5146156" y="5087204"/>
            <a:ext cx="2913322" cy="369332"/>
          </a:xfrm>
          <a:prstGeom prst="rect">
            <a:avLst/>
          </a:prstGeom>
          <a:noFill/>
        </p:spPr>
        <p:txBody>
          <a:bodyPr wrap="square" rtlCol="0">
            <a:spAutoFit/>
          </a:bodyPr>
          <a:lstStyle/>
          <a:p>
            <a:pPr algn="ctr"/>
            <a:r>
              <a:rPr lang="en-US" altLang="zh-CN" dirty="0"/>
              <a:t>Deterministic algo for Prob 2</a:t>
            </a:r>
            <a:endParaRPr lang="zh-CN" altLang="en-US" dirty="0"/>
          </a:p>
        </p:txBody>
      </p:sp>
      <p:cxnSp>
        <p:nvCxnSpPr>
          <p:cNvPr id="68" name="Straight Connector 67">
            <a:extLst>
              <a:ext uri="{FF2B5EF4-FFF2-40B4-BE49-F238E27FC236}">
                <a16:creationId xmlns:a16="http://schemas.microsoft.com/office/drawing/2014/main" id="{4CD40CEF-3C9C-40FE-AB39-2101FB45E057}"/>
              </a:ext>
            </a:extLst>
          </p:cNvPr>
          <p:cNvCxnSpPr/>
          <p:nvPr/>
        </p:nvCxnSpPr>
        <p:spPr>
          <a:xfrm>
            <a:off x="1089836" y="5511201"/>
            <a:ext cx="7038753" cy="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45C0D333-7303-4A80-99A6-6567D43ABB22}"/>
              </a:ext>
            </a:extLst>
          </p:cNvPr>
          <p:cNvCxnSpPr/>
          <p:nvPr/>
        </p:nvCxnSpPr>
        <p:spPr>
          <a:xfrm>
            <a:off x="1089836" y="4617499"/>
            <a:ext cx="7038753" cy="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70" name="Arrow: Down 69">
            <a:extLst>
              <a:ext uri="{FF2B5EF4-FFF2-40B4-BE49-F238E27FC236}">
                <a16:creationId xmlns:a16="http://schemas.microsoft.com/office/drawing/2014/main" id="{84C7CC14-F67E-4F67-8727-0CA230E19C0F}"/>
              </a:ext>
            </a:extLst>
          </p:cNvPr>
          <p:cNvSpPr/>
          <p:nvPr/>
        </p:nvSpPr>
        <p:spPr>
          <a:xfrm>
            <a:off x="2962494" y="5910706"/>
            <a:ext cx="311445" cy="162161"/>
          </a:xfrm>
          <a:prstGeom prst="downArrow">
            <a:avLst/>
          </a:prstGeom>
          <a:solidFill>
            <a:srgbClr val="660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TextBox 70">
            <a:extLst>
              <a:ext uri="{FF2B5EF4-FFF2-40B4-BE49-F238E27FC236}">
                <a16:creationId xmlns:a16="http://schemas.microsoft.com/office/drawing/2014/main" id="{E3AAF674-B335-4D9D-90BF-64B283FE2BF6}"/>
              </a:ext>
            </a:extLst>
          </p:cNvPr>
          <p:cNvSpPr txBox="1"/>
          <p:nvPr/>
        </p:nvSpPr>
        <p:spPr>
          <a:xfrm>
            <a:off x="3336850" y="5784122"/>
            <a:ext cx="1920950" cy="338554"/>
          </a:xfrm>
          <a:prstGeom prst="rect">
            <a:avLst/>
          </a:prstGeom>
          <a:noFill/>
        </p:spPr>
        <p:txBody>
          <a:bodyPr wrap="square" rtlCol="0">
            <a:spAutoFit/>
          </a:bodyPr>
          <a:lstStyle/>
          <a:p>
            <a:r>
              <a:rPr lang="en-US" altLang="zh-CN" sz="1600" b="0" dirty="0">
                <a:solidFill>
                  <a:srgbClr val="660874"/>
                </a:solidFill>
              </a:rPr>
              <a:t>Reconstruction algo</a:t>
            </a:r>
            <a:endParaRPr lang="zh-CN" altLang="en-US" sz="1600" dirty="0">
              <a:solidFill>
                <a:srgbClr val="660874"/>
              </a:solidFill>
            </a:endParaRPr>
          </a:p>
        </p:txBody>
      </p:sp>
      <p:sp>
        <p:nvSpPr>
          <p:cNvPr id="72" name="TextBox 71">
            <a:extLst>
              <a:ext uri="{FF2B5EF4-FFF2-40B4-BE49-F238E27FC236}">
                <a16:creationId xmlns:a16="http://schemas.microsoft.com/office/drawing/2014/main" id="{703E9E24-9CE8-48F5-B08F-E070492357A0}"/>
              </a:ext>
            </a:extLst>
          </p:cNvPr>
          <p:cNvSpPr txBox="1"/>
          <p:nvPr/>
        </p:nvSpPr>
        <p:spPr>
          <a:xfrm>
            <a:off x="2179674" y="6049787"/>
            <a:ext cx="2461436" cy="369332"/>
          </a:xfrm>
          <a:prstGeom prst="rect">
            <a:avLst/>
          </a:prstGeom>
          <a:noFill/>
        </p:spPr>
        <p:txBody>
          <a:bodyPr wrap="square" rtlCol="0">
            <a:spAutoFit/>
          </a:bodyPr>
          <a:lstStyle/>
          <a:p>
            <a:pPr algn="ctr"/>
            <a:r>
              <a:rPr lang="en-US" altLang="zh-CN" dirty="0"/>
              <a:t>Efficient algo for Prob 1</a:t>
            </a:r>
            <a:endParaRPr lang="zh-CN" altLang="en-US" dirty="0"/>
          </a:p>
        </p:txBody>
      </p:sp>
      <p:sp>
        <p:nvSpPr>
          <p:cNvPr id="73" name="TextBox 72">
            <a:extLst>
              <a:ext uri="{FF2B5EF4-FFF2-40B4-BE49-F238E27FC236}">
                <a16:creationId xmlns:a16="http://schemas.microsoft.com/office/drawing/2014/main" id="{7EB3CE4F-6700-44AE-A261-46BCFF900233}"/>
              </a:ext>
            </a:extLst>
          </p:cNvPr>
          <p:cNvSpPr txBox="1"/>
          <p:nvPr/>
        </p:nvSpPr>
        <p:spPr>
          <a:xfrm>
            <a:off x="1994488" y="3267060"/>
            <a:ext cx="2353340" cy="400110"/>
          </a:xfrm>
          <a:prstGeom prst="rect">
            <a:avLst/>
          </a:prstGeom>
          <a:solidFill>
            <a:srgbClr val="E1DFE2"/>
          </a:solidFill>
        </p:spPr>
        <p:txBody>
          <a:bodyPr wrap="square" rtlCol="0">
            <a:spAutoFit/>
          </a:bodyPr>
          <a:lstStyle/>
          <a:p>
            <a:pPr algn="ctr"/>
            <a:r>
              <a:rPr lang="en-US" altLang="zh-CN" sz="2000" b="1" dirty="0"/>
              <a:t>Problem </a:t>
            </a:r>
            <a:r>
              <a:rPr lang="en-US" altLang="zh-CN" sz="2000" dirty="0">
                <a:solidFill>
                  <a:srgbClr val="660874"/>
                </a:solidFill>
              </a:rPr>
              <a:t>(world 1)</a:t>
            </a:r>
            <a:endParaRPr lang="zh-CN" altLang="en-US" sz="2000" dirty="0">
              <a:solidFill>
                <a:srgbClr val="660874"/>
              </a:solidFill>
            </a:endParaRPr>
          </a:p>
        </p:txBody>
      </p:sp>
      <p:sp>
        <p:nvSpPr>
          <p:cNvPr id="74" name="TextBox 73">
            <a:extLst>
              <a:ext uri="{FF2B5EF4-FFF2-40B4-BE49-F238E27FC236}">
                <a16:creationId xmlns:a16="http://schemas.microsoft.com/office/drawing/2014/main" id="{209BFF83-2BFE-4FA6-8E6F-D8F97B924526}"/>
              </a:ext>
            </a:extLst>
          </p:cNvPr>
          <p:cNvSpPr txBox="1"/>
          <p:nvPr/>
        </p:nvSpPr>
        <p:spPr>
          <a:xfrm>
            <a:off x="5294571" y="3267060"/>
            <a:ext cx="2353340" cy="400110"/>
          </a:xfrm>
          <a:prstGeom prst="rect">
            <a:avLst/>
          </a:prstGeom>
          <a:solidFill>
            <a:srgbClr val="E1DFE2"/>
          </a:solidFill>
        </p:spPr>
        <p:txBody>
          <a:bodyPr wrap="square" rtlCol="0">
            <a:spAutoFit/>
          </a:bodyPr>
          <a:lstStyle/>
          <a:p>
            <a:pPr algn="ctr"/>
            <a:r>
              <a:rPr lang="en-US" altLang="zh-CN" sz="2000" b="1" dirty="0"/>
              <a:t>Problem </a:t>
            </a:r>
            <a:r>
              <a:rPr lang="en-US" altLang="zh-CN" sz="2000" dirty="0">
                <a:solidFill>
                  <a:srgbClr val="660874"/>
                </a:solidFill>
              </a:rPr>
              <a:t>(world 2)</a:t>
            </a:r>
            <a:endParaRPr lang="zh-CN" altLang="en-US" sz="2000" dirty="0">
              <a:solidFill>
                <a:srgbClr val="660874"/>
              </a:solidFill>
            </a:endParaRPr>
          </a:p>
        </p:txBody>
      </p:sp>
      <p:sp>
        <p:nvSpPr>
          <p:cNvPr id="76" name="TextBox 75">
            <a:extLst>
              <a:ext uri="{FF2B5EF4-FFF2-40B4-BE49-F238E27FC236}">
                <a16:creationId xmlns:a16="http://schemas.microsoft.com/office/drawing/2014/main" id="{69356C3E-1393-40E9-BF8A-879F4717B4B5}"/>
              </a:ext>
            </a:extLst>
          </p:cNvPr>
          <p:cNvSpPr txBox="1"/>
          <p:nvPr/>
        </p:nvSpPr>
        <p:spPr>
          <a:xfrm>
            <a:off x="1132366" y="2083852"/>
            <a:ext cx="6586870" cy="369332"/>
          </a:xfrm>
          <a:prstGeom prst="rect">
            <a:avLst/>
          </a:prstGeom>
          <a:noFill/>
        </p:spPr>
        <p:txBody>
          <a:bodyPr wrap="square" rtlCol="0">
            <a:spAutoFit/>
          </a:bodyPr>
          <a:lstStyle/>
          <a:p>
            <a:pPr marL="285750" indent="-285750">
              <a:buFont typeface="Arial" panose="020B0604020202020204" pitchFamily="34" charset="0"/>
              <a:buChar char="•"/>
            </a:pPr>
            <a:r>
              <a:rPr lang="en-US" altLang="zh-CN" dirty="0"/>
              <a:t>Regard Problem 1, 2 as the </a:t>
            </a:r>
            <a:r>
              <a:rPr lang="en-US" altLang="zh-CN" dirty="0">
                <a:solidFill>
                  <a:srgbClr val="660874"/>
                </a:solidFill>
              </a:rPr>
              <a:t>same problem </a:t>
            </a:r>
            <a:r>
              <a:rPr lang="en-US" altLang="zh-CN" dirty="0"/>
              <a:t>in two </a:t>
            </a:r>
            <a:r>
              <a:rPr lang="en-US" altLang="zh-CN" dirty="0">
                <a:solidFill>
                  <a:srgbClr val="660874"/>
                </a:solidFill>
              </a:rPr>
              <a:t>different</a:t>
            </a:r>
            <a:r>
              <a:rPr lang="en-US" altLang="zh-CN" dirty="0"/>
              <a:t> </a:t>
            </a:r>
            <a:r>
              <a:rPr lang="en-US" altLang="zh-CN" dirty="0">
                <a:solidFill>
                  <a:srgbClr val="660874"/>
                </a:solidFill>
              </a:rPr>
              <a:t>worlds</a:t>
            </a:r>
            <a:endParaRPr lang="zh-CN" altLang="en-US" dirty="0">
              <a:solidFill>
                <a:srgbClr val="660874"/>
              </a:solidFill>
            </a:endParaRPr>
          </a:p>
        </p:txBody>
      </p:sp>
      <p:sp>
        <p:nvSpPr>
          <p:cNvPr id="77" name="TextBox 76">
            <a:extLst>
              <a:ext uri="{FF2B5EF4-FFF2-40B4-BE49-F238E27FC236}">
                <a16:creationId xmlns:a16="http://schemas.microsoft.com/office/drawing/2014/main" id="{70B87299-5BA8-4775-96B9-23DB28E754A8}"/>
              </a:ext>
            </a:extLst>
          </p:cNvPr>
          <p:cNvSpPr txBox="1"/>
          <p:nvPr/>
        </p:nvSpPr>
        <p:spPr>
          <a:xfrm>
            <a:off x="1132366" y="2434718"/>
            <a:ext cx="6515545" cy="369332"/>
          </a:xfrm>
          <a:prstGeom prst="rect">
            <a:avLst/>
          </a:prstGeom>
          <a:noFill/>
        </p:spPr>
        <p:txBody>
          <a:bodyPr wrap="square" rtlCol="0">
            <a:spAutoFit/>
          </a:bodyPr>
          <a:lstStyle/>
          <a:p>
            <a:pPr marL="285750" indent="-285750">
              <a:buFont typeface="Arial" panose="020B0604020202020204" pitchFamily="34" charset="0"/>
              <a:buChar char="•"/>
            </a:pPr>
            <a:r>
              <a:rPr lang="en-US" altLang="zh-CN" dirty="0"/>
              <a:t>Set parameters such that both cases provide desired algorithms</a:t>
            </a:r>
            <a:endParaRPr lang="zh-CN" altLang="en-US" dirty="0"/>
          </a:p>
        </p:txBody>
      </p:sp>
      <mc:AlternateContent xmlns:mc="http://schemas.openxmlformats.org/markup-compatibility/2006" xmlns:a14="http://schemas.microsoft.com/office/drawing/2010/main">
        <mc:Choice Requires="a14">
          <p:sp>
            <p:nvSpPr>
              <p:cNvPr id="78" name="TextBox 77">
                <a:extLst>
                  <a:ext uri="{FF2B5EF4-FFF2-40B4-BE49-F238E27FC236}">
                    <a16:creationId xmlns:a16="http://schemas.microsoft.com/office/drawing/2014/main" id="{DF065A4C-E8A8-418D-A57A-3D82B58ABD65}"/>
                  </a:ext>
                </a:extLst>
              </p:cNvPr>
              <p:cNvSpPr txBox="1"/>
              <p:nvPr/>
            </p:nvSpPr>
            <p:spPr>
              <a:xfrm>
                <a:off x="1132365" y="2799359"/>
                <a:ext cx="6515545" cy="369332"/>
              </a:xfrm>
              <a:prstGeom prst="rect">
                <a:avLst/>
              </a:prstGeom>
              <a:noFill/>
            </p:spPr>
            <p:txBody>
              <a:bodyPr wrap="square" rtlCol="0">
                <a:spAutoFit/>
              </a:bodyPr>
              <a:lstStyle/>
              <a:p>
                <a:pPr marL="285750" indent="-285750">
                  <a:buFont typeface="Arial" panose="020B0604020202020204" pitchFamily="34" charset="0"/>
                  <a:buChar char="•"/>
                </a:pPr>
                <a:r>
                  <a:rPr lang="en-US" altLang="zh-CN" dirty="0"/>
                  <a:t>At least one case holds for infinite input lengths </a:t>
                </a:r>
                <a14:m>
                  <m:oMath xmlns:m="http://schemas.openxmlformats.org/officeDocument/2006/math">
                    <m:r>
                      <a:rPr lang="en-US" altLang="zh-CN" b="0" i="1" smtClean="0">
                        <a:latin typeface="Cambria Math" panose="02040503050406030204" pitchFamily="18" charset="0"/>
                      </a:rPr>
                      <m:t>𝑛</m:t>
                    </m:r>
                  </m:oMath>
                </a14:m>
                <a:endParaRPr lang="zh-CN" altLang="en-US" dirty="0"/>
              </a:p>
            </p:txBody>
          </p:sp>
        </mc:Choice>
        <mc:Fallback xmlns="">
          <p:sp>
            <p:nvSpPr>
              <p:cNvPr id="78" name="TextBox 77">
                <a:extLst>
                  <a:ext uri="{FF2B5EF4-FFF2-40B4-BE49-F238E27FC236}">
                    <a16:creationId xmlns:a16="http://schemas.microsoft.com/office/drawing/2014/main" id="{DF065A4C-E8A8-418D-A57A-3D82B58ABD65}"/>
                  </a:ext>
                </a:extLst>
              </p:cNvPr>
              <p:cNvSpPr txBox="1">
                <a:spLocks noRot="1" noChangeAspect="1" noMove="1" noResize="1" noEditPoints="1" noAdjustHandles="1" noChangeArrowheads="1" noChangeShapeType="1" noTextEdit="1"/>
              </p:cNvSpPr>
              <p:nvPr/>
            </p:nvSpPr>
            <p:spPr>
              <a:xfrm>
                <a:off x="1132365" y="2799359"/>
                <a:ext cx="6515545" cy="369332"/>
              </a:xfrm>
              <a:prstGeom prst="rect">
                <a:avLst/>
              </a:prstGeom>
              <a:blipFill>
                <a:blip r:embed="rId6"/>
                <a:stretch>
                  <a:fillRect l="-655" t="-8197" b="-24590"/>
                </a:stretch>
              </a:blipFill>
            </p:spPr>
            <p:txBody>
              <a:bodyPr/>
              <a:lstStyle/>
              <a:p>
                <a:r>
                  <a:rPr lang="zh-CN" altLang="en-US">
                    <a:noFill/>
                  </a:rPr>
                  <a:t> </a:t>
                </a:r>
              </a:p>
            </p:txBody>
          </p:sp>
        </mc:Fallback>
      </mc:AlternateContent>
      <p:sp>
        <p:nvSpPr>
          <p:cNvPr id="4" name="TextBox 3">
            <a:extLst>
              <a:ext uri="{FF2B5EF4-FFF2-40B4-BE49-F238E27FC236}">
                <a16:creationId xmlns:a16="http://schemas.microsoft.com/office/drawing/2014/main" id="{670F8FB1-2040-4A2A-A9F3-BDFB2AD20890}"/>
              </a:ext>
            </a:extLst>
          </p:cNvPr>
          <p:cNvSpPr txBox="1"/>
          <p:nvPr/>
        </p:nvSpPr>
        <p:spPr>
          <a:xfrm>
            <a:off x="3826831" y="6061894"/>
            <a:ext cx="1037563" cy="369332"/>
          </a:xfrm>
          <a:prstGeom prst="rect">
            <a:avLst/>
          </a:prstGeom>
          <a:solidFill>
            <a:srgbClr val="E1DFE2"/>
          </a:solidFill>
        </p:spPr>
        <p:txBody>
          <a:bodyPr wrap="square" rtlCol="0">
            <a:spAutoFit/>
          </a:bodyPr>
          <a:lstStyle/>
          <a:p>
            <a:r>
              <a:rPr lang="en-US" altLang="zh-CN" dirty="0"/>
              <a:t>the Prob</a:t>
            </a:r>
            <a:endParaRPr lang="zh-CN" altLang="en-US" dirty="0"/>
          </a:p>
        </p:txBody>
      </p:sp>
      <p:sp>
        <p:nvSpPr>
          <p:cNvPr id="31" name="TextBox 30">
            <a:extLst>
              <a:ext uri="{FF2B5EF4-FFF2-40B4-BE49-F238E27FC236}">
                <a16:creationId xmlns:a16="http://schemas.microsoft.com/office/drawing/2014/main" id="{BA68AA53-FC3E-4170-9F8D-723114D5F331}"/>
              </a:ext>
            </a:extLst>
          </p:cNvPr>
          <p:cNvSpPr txBox="1"/>
          <p:nvPr/>
        </p:nvSpPr>
        <p:spPr>
          <a:xfrm>
            <a:off x="7301906" y="5093228"/>
            <a:ext cx="1037563" cy="369332"/>
          </a:xfrm>
          <a:prstGeom prst="rect">
            <a:avLst/>
          </a:prstGeom>
          <a:solidFill>
            <a:srgbClr val="E1DFE2"/>
          </a:solidFill>
        </p:spPr>
        <p:txBody>
          <a:bodyPr wrap="square" rtlCol="0">
            <a:spAutoFit/>
          </a:bodyPr>
          <a:lstStyle/>
          <a:p>
            <a:r>
              <a:rPr lang="en-US" altLang="zh-CN" dirty="0"/>
              <a:t>the Prob</a:t>
            </a:r>
            <a:endParaRPr lang="zh-CN" altLang="en-US" dirty="0"/>
          </a:p>
        </p:txBody>
      </p:sp>
      <p:sp>
        <p:nvSpPr>
          <p:cNvPr id="6" name="TextBox 5">
            <a:extLst>
              <a:ext uri="{FF2B5EF4-FFF2-40B4-BE49-F238E27FC236}">
                <a16:creationId xmlns:a16="http://schemas.microsoft.com/office/drawing/2014/main" id="{40259DCB-96E4-B153-1935-5EC83B2844C2}"/>
              </a:ext>
            </a:extLst>
          </p:cNvPr>
          <p:cNvSpPr txBox="1"/>
          <p:nvPr/>
        </p:nvSpPr>
        <p:spPr>
          <a:xfrm>
            <a:off x="1918529" y="3917840"/>
            <a:ext cx="2359543" cy="646331"/>
          </a:xfrm>
          <a:prstGeom prst="rect">
            <a:avLst/>
          </a:prstGeom>
          <a:noFill/>
        </p:spPr>
        <p:txBody>
          <a:bodyPr wrap="square" rtlCol="0">
            <a:spAutoFit/>
          </a:bodyPr>
          <a:lstStyle/>
          <a:p>
            <a:pPr algn="ctr"/>
            <a:r>
              <a:rPr lang="en-US" altLang="zh-CN" dirty="0"/>
              <a:t>“Brute-force computation history”</a:t>
            </a:r>
            <a:endParaRPr lang="zh-CN" altLang="en-US" dirty="0"/>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C8EB14E0-8ABB-DAAA-3B94-22349ACCB430}"/>
                  </a:ext>
                </a:extLst>
              </p:cNvPr>
              <p:cNvSpPr txBox="1"/>
              <p:nvPr/>
            </p:nvSpPr>
            <p:spPr>
              <a:xfrm>
                <a:off x="2268274" y="5541374"/>
                <a:ext cx="1920950" cy="369332"/>
              </a:xfrm>
              <a:prstGeom prst="rect">
                <a:avLst/>
              </a:prstGeom>
              <a:noFill/>
            </p:spPr>
            <p:txBody>
              <a:bodyPr wrap="square" rtlCol="0">
                <a:spAutoFit/>
              </a:bodyPr>
              <a:lstStyle/>
              <a:p>
                <a:pPr algn="ctr"/>
                <a:r>
                  <a:rPr lang="en-US" altLang="zh-CN" b="0" dirty="0"/>
                  <a:t>“Distinguisher” </a:t>
                </a:r>
                <a14:m>
                  <m:oMath xmlns:m="http://schemas.openxmlformats.org/officeDocument/2006/math">
                    <m:r>
                      <a:rPr lang="en-US" altLang="zh-CN" b="0" i="1" smtClean="0">
                        <a:latin typeface="Cambria Math" panose="02040503050406030204" pitchFamily="18" charset="0"/>
                      </a:rPr>
                      <m:t>𝐴</m:t>
                    </m:r>
                  </m:oMath>
                </a14:m>
                <a:endParaRPr lang="zh-CN" altLang="en-US" dirty="0"/>
              </a:p>
            </p:txBody>
          </p:sp>
        </mc:Choice>
        <mc:Fallback xmlns="">
          <p:sp>
            <p:nvSpPr>
              <p:cNvPr id="5" name="TextBox 4">
                <a:extLst>
                  <a:ext uri="{FF2B5EF4-FFF2-40B4-BE49-F238E27FC236}">
                    <a16:creationId xmlns:a16="http://schemas.microsoft.com/office/drawing/2014/main" id="{C8EB14E0-8ABB-DAAA-3B94-22349ACCB430}"/>
                  </a:ext>
                </a:extLst>
              </p:cNvPr>
              <p:cNvSpPr txBox="1">
                <a:spLocks noRot="1" noChangeAspect="1" noMove="1" noResize="1" noEditPoints="1" noAdjustHandles="1" noChangeArrowheads="1" noChangeShapeType="1" noTextEdit="1"/>
              </p:cNvSpPr>
              <p:nvPr/>
            </p:nvSpPr>
            <p:spPr>
              <a:xfrm>
                <a:off x="2268274" y="5541374"/>
                <a:ext cx="1920950" cy="369332"/>
              </a:xfrm>
              <a:prstGeom prst="rect">
                <a:avLst/>
              </a:prstGeom>
              <a:blipFill>
                <a:blip r:embed="rId7"/>
                <a:stretch>
                  <a:fillRect t="-8197" b="-24590"/>
                </a:stretch>
              </a:blipFill>
            </p:spPr>
            <p:txBody>
              <a:bodyPr/>
              <a:lstStyle/>
              <a:p>
                <a:r>
                  <a:rPr lang="en-US">
                    <a:noFill/>
                  </a:rPr>
                  <a:t> </a:t>
                </a:r>
              </a:p>
            </p:txBody>
          </p:sp>
        </mc:Fallback>
      </mc:AlternateContent>
    </p:spTree>
    <p:extLst>
      <p:ext uri="{BB962C8B-B14F-4D97-AF65-F5344CB8AC3E}">
        <p14:creationId xmlns:p14="http://schemas.microsoft.com/office/powerpoint/2010/main" val="1075705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6"/>
                                        </p:tgtEl>
                                        <p:attrNameLst>
                                          <p:attrName>style.visibility</p:attrName>
                                        </p:attrNameLst>
                                      </p:cBhvr>
                                      <p:to>
                                        <p:strVal val="visible"/>
                                      </p:to>
                                    </p:set>
                                    <p:animEffect transition="in" filter="fade">
                                      <p:cBhvr>
                                        <p:cTn id="12" dur="250"/>
                                        <p:tgtEl>
                                          <p:spTgt spid="76"/>
                                        </p:tgtEl>
                                      </p:cBhvr>
                                    </p:animEffect>
                                  </p:childTnLst>
                                </p:cTn>
                              </p:par>
                            </p:childTnLst>
                          </p:cTn>
                        </p:par>
                        <p:par>
                          <p:cTn id="13" fill="hold">
                            <p:stCondLst>
                              <p:cond delay="250"/>
                            </p:stCondLst>
                            <p:childTnLst>
                              <p:par>
                                <p:cTn id="14" presetID="10" presetClass="entr" presetSubtype="0"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Effect transition="in" filter="fade">
                                      <p:cBhvr>
                                        <p:cTn id="16" dur="250"/>
                                        <p:tgtEl>
                                          <p:spTgt spid="7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4"/>
                                        </p:tgtEl>
                                        <p:attrNameLst>
                                          <p:attrName>style.visibility</p:attrName>
                                        </p:attrNameLst>
                                      </p:cBhvr>
                                      <p:to>
                                        <p:strVal val="visible"/>
                                      </p:to>
                                    </p:set>
                                    <p:animEffect transition="in" filter="fade">
                                      <p:cBhvr>
                                        <p:cTn id="19" dur="250"/>
                                        <p:tgtEl>
                                          <p:spTgt spid="74"/>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250"/>
                                        <p:tgtEl>
                                          <p:spTgt spid="4"/>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fade">
                                      <p:cBhvr>
                                        <p:cTn id="27" dur="250"/>
                                        <p:tgtEl>
                                          <p:spTgt spid="3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7"/>
                                        </p:tgtEl>
                                        <p:attrNameLst>
                                          <p:attrName>style.visibility</p:attrName>
                                        </p:attrNameLst>
                                      </p:cBhvr>
                                      <p:to>
                                        <p:strVal val="visible"/>
                                      </p:to>
                                    </p:set>
                                    <p:animEffect transition="in" filter="fade">
                                      <p:cBhvr>
                                        <p:cTn id="32" dur="250"/>
                                        <p:tgtEl>
                                          <p:spTgt spid="7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8"/>
                                        </p:tgtEl>
                                        <p:attrNameLst>
                                          <p:attrName>style.visibility</p:attrName>
                                        </p:attrNameLst>
                                      </p:cBhvr>
                                      <p:to>
                                        <p:strVal val="visible"/>
                                      </p:to>
                                    </p:set>
                                    <p:animEffect transition="in" filter="fade">
                                      <p:cBhvr>
                                        <p:cTn id="37" dur="25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3" grpId="0" animBg="1"/>
      <p:bldP spid="74" grpId="0" animBg="1"/>
      <p:bldP spid="76" grpId="0"/>
      <p:bldP spid="77" grpId="0"/>
      <p:bldP spid="78" grpId="0"/>
      <p:bldP spid="4" grpId="0" animBg="1"/>
      <p:bldP spid="3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EDB691A-3F95-4A85-A8EA-AEC9A8D4BCCF}"/>
              </a:ext>
            </a:extLst>
          </p:cNvPr>
          <p:cNvSpPr>
            <a:spLocks noGrp="1"/>
          </p:cNvSpPr>
          <p:nvPr>
            <p:ph type="title"/>
          </p:nvPr>
        </p:nvSpPr>
        <p:spPr/>
        <p:txBody>
          <a:bodyPr/>
          <a:lstStyle/>
          <a:p>
            <a:r>
              <a:rPr lang="en-US" altLang="zh-CN" dirty="0"/>
              <a:t>Win-win argument</a:t>
            </a:r>
            <a:endParaRPr lang="zh-CN" altLang="en-US" dirty="0"/>
          </a:p>
        </p:txBody>
      </p:sp>
      <p:sp>
        <p:nvSpPr>
          <p:cNvPr id="2" name="TextBox 1">
            <a:extLst>
              <a:ext uri="{FF2B5EF4-FFF2-40B4-BE49-F238E27FC236}">
                <a16:creationId xmlns:a16="http://schemas.microsoft.com/office/drawing/2014/main" id="{69E665E9-2C4C-48D9-BBE1-876A53406352}"/>
              </a:ext>
            </a:extLst>
          </p:cNvPr>
          <p:cNvSpPr txBox="1"/>
          <p:nvPr/>
        </p:nvSpPr>
        <p:spPr>
          <a:xfrm>
            <a:off x="922078" y="1664282"/>
            <a:ext cx="6586870" cy="400110"/>
          </a:xfrm>
          <a:prstGeom prst="rect">
            <a:avLst/>
          </a:prstGeom>
          <a:noFill/>
        </p:spPr>
        <p:txBody>
          <a:bodyPr wrap="square" rtlCol="0">
            <a:spAutoFit/>
          </a:bodyPr>
          <a:lstStyle/>
          <a:p>
            <a:r>
              <a:rPr lang="en-US" altLang="zh-CN" sz="2000" b="1" dirty="0"/>
              <a:t>Classical perspective:  </a:t>
            </a:r>
            <a:r>
              <a:rPr lang="en-US" altLang="zh-CN" sz="2000" dirty="0"/>
              <a:t>Win-win between two worlds</a:t>
            </a:r>
            <a:endParaRPr lang="zh-CN" altLang="en-US" sz="2000" dirty="0"/>
          </a:p>
        </p:txBody>
      </p:sp>
      <p:sp>
        <p:nvSpPr>
          <p:cNvPr id="30" name="TextBox 29">
            <a:extLst>
              <a:ext uri="{FF2B5EF4-FFF2-40B4-BE49-F238E27FC236}">
                <a16:creationId xmlns:a16="http://schemas.microsoft.com/office/drawing/2014/main" id="{EF3CD3AC-B732-41D1-AEFF-3FA1AC07F4F5}"/>
              </a:ext>
            </a:extLst>
          </p:cNvPr>
          <p:cNvSpPr txBox="1"/>
          <p:nvPr/>
        </p:nvSpPr>
        <p:spPr>
          <a:xfrm>
            <a:off x="922077" y="2182201"/>
            <a:ext cx="7472326" cy="400110"/>
          </a:xfrm>
          <a:prstGeom prst="rect">
            <a:avLst/>
          </a:prstGeom>
          <a:noFill/>
        </p:spPr>
        <p:txBody>
          <a:bodyPr wrap="square" rtlCol="0">
            <a:spAutoFit/>
          </a:bodyPr>
          <a:lstStyle/>
          <a:p>
            <a:r>
              <a:rPr lang="en-US" altLang="zh-CN" sz="2000" b="1" dirty="0"/>
              <a:t>New perspective:</a:t>
            </a:r>
            <a:r>
              <a:rPr lang="en-US" altLang="zh-CN" sz="2000" dirty="0"/>
              <a:t>  Win-win between two input lengths </a:t>
            </a:r>
            <a:r>
              <a:rPr lang="en-US" altLang="zh-CN" sz="1600" dirty="0">
                <a:solidFill>
                  <a:srgbClr val="660874"/>
                </a:solidFill>
              </a:rPr>
              <a:t>[OS17] [LOS21]</a:t>
            </a:r>
            <a:endParaRPr lang="zh-CN" altLang="en-US" sz="2000" dirty="0">
              <a:solidFill>
                <a:srgbClr val="660874"/>
              </a:solidFill>
            </a:endParaRPr>
          </a:p>
        </p:txBody>
      </p:sp>
      <p:sp>
        <p:nvSpPr>
          <p:cNvPr id="4" name="TextBox 3">
            <a:extLst>
              <a:ext uri="{FF2B5EF4-FFF2-40B4-BE49-F238E27FC236}">
                <a16:creationId xmlns:a16="http://schemas.microsoft.com/office/drawing/2014/main" id="{4CF640BA-E8A1-4859-ACB4-68DAD6A93EE1}"/>
              </a:ext>
            </a:extLst>
          </p:cNvPr>
          <p:cNvSpPr txBox="1"/>
          <p:nvPr/>
        </p:nvSpPr>
        <p:spPr>
          <a:xfrm>
            <a:off x="1593258" y="2586773"/>
            <a:ext cx="5244510" cy="369332"/>
          </a:xfrm>
          <a:prstGeom prst="rect">
            <a:avLst/>
          </a:prstGeom>
          <a:noFill/>
        </p:spPr>
        <p:txBody>
          <a:bodyPr wrap="square" rtlCol="0">
            <a:spAutoFit/>
          </a:bodyPr>
          <a:lstStyle/>
          <a:p>
            <a:pPr marL="285750" indent="-285750">
              <a:buFont typeface="Arial" panose="020B0604020202020204" pitchFamily="34" charset="0"/>
              <a:buChar char="•"/>
            </a:pPr>
            <a:r>
              <a:rPr lang="en-US" altLang="zh-CN" dirty="0">
                <a:solidFill>
                  <a:srgbClr val="660874"/>
                </a:solidFill>
              </a:rPr>
              <a:t>One algorithm unifying algorithms for two worlds</a:t>
            </a:r>
            <a:endParaRPr lang="zh-CN" altLang="en-US" dirty="0">
              <a:solidFill>
                <a:srgbClr val="660874"/>
              </a:solidFill>
            </a:endParaRPr>
          </a:p>
        </p:txBody>
      </p:sp>
      <p:sp>
        <p:nvSpPr>
          <p:cNvPr id="7" name="Rectangle 6">
            <a:extLst>
              <a:ext uri="{FF2B5EF4-FFF2-40B4-BE49-F238E27FC236}">
                <a16:creationId xmlns:a16="http://schemas.microsoft.com/office/drawing/2014/main" id="{69F35B50-F30D-A7A5-01C4-026A814297F8}"/>
              </a:ext>
            </a:extLst>
          </p:cNvPr>
          <p:cNvSpPr/>
          <p:nvPr/>
        </p:nvSpPr>
        <p:spPr>
          <a:xfrm>
            <a:off x="760227" y="3225201"/>
            <a:ext cx="7634176" cy="3322674"/>
          </a:xfrm>
          <a:prstGeom prst="rect">
            <a:avLst/>
          </a:prstGeom>
          <a:solidFill>
            <a:srgbClr val="F6F4F7"/>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7">
            <a:extLst>
              <a:ext uri="{FF2B5EF4-FFF2-40B4-BE49-F238E27FC236}">
                <a16:creationId xmlns:a16="http://schemas.microsoft.com/office/drawing/2014/main" id="{2A83E086-C51C-7069-2730-A8144C6A0A70}"/>
              </a:ext>
            </a:extLst>
          </p:cNvPr>
          <p:cNvSpPr txBox="1"/>
          <p:nvPr/>
        </p:nvSpPr>
        <p:spPr>
          <a:xfrm>
            <a:off x="2381692" y="3273603"/>
            <a:ext cx="1578934" cy="400110"/>
          </a:xfrm>
          <a:prstGeom prst="rect">
            <a:avLst/>
          </a:prstGeom>
          <a:noFill/>
        </p:spPr>
        <p:txBody>
          <a:bodyPr wrap="square" rtlCol="0">
            <a:spAutoFit/>
          </a:bodyPr>
          <a:lstStyle/>
          <a:p>
            <a:pPr algn="ctr"/>
            <a:r>
              <a:rPr lang="en-US" altLang="zh-CN" sz="2000" b="1" dirty="0"/>
              <a:t>Problem 1</a:t>
            </a:r>
            <a:endParaRPr lang="zh-CN" altLang="en-US" sz="2000" b="1" dirty="0"/>
          </a:p>
        </p:txBody>
      </p:sp>
      <p:sp>
        <p:nvSpPr>
          <p:cNvPr id="9" name="TextBox 8">
            <a:extLst>
              <a:ext uri="{FF2B5EF4-FFF2-40B4-BE49-F238E27FC236}">
                <a16:creationId xmlns:a16="http://schemas.microsoft.com/office/drawing/2014/main" id="{22F8C795-6DD5-6ED0-FEF2-C656878CE588}"/>
              </a:ext>
            </a:extLst>
          </p:cNvPr>
          <p:cNvSpPr txBox="1"/>
          <p:nvPr/>
        </p:nvSpPr>
        <p:spPr>
          <a:xfrm>
            <a:off x="5676012" y="3273044"/>
            <a:ext cx="1532860" cy="400110"/>
          </a:xfrm>
          <a:prstGeom prst="rect">
            <a:avLst/>
          </a:prstGeom>
          <a:noFill/>
        </p:spPr>
        <p:txBody>
          <a:bodyPr wrap="square" rtlCol="0">
            <a:spAutoFit/>
          </a:bodyPr>
          <a:lstStyle/>
          <a:p>
            <a:pPr algn="ctr"/>
            <a:r>
              <a:rPr lang="en-US" altLang="zh-CN" sz="2000" b="1" dirty="0"/>
              <a:t>Problem 2</a:t>
            </a:r>
            <a:endParaRPr lang="zh-CN" altLang="en-US" sz="2000" b="1" dirty="0"/>
          </a:p>
        </p:txBody>
      </p:sp>
      <p:sp>
        <p:nvSpPr>
          <p:cNvPr id="10" name="TextBox 9">
            <a:extLst>
              <a:ext uri="{FF2B5EF4-FFF2-40B4-BE49-F238E27FC236}">
                <a16:creationId xmlns:a16="http://schemas.microsoft.com/office/drawing/2014/main" id="{46C74B46-39F0-68B3-F7CA-5042B4184BC1}"/>
              </a:ext>
            </a:extLst>
          </p:cNvPr>
          <p:cNvSpPr txBox="1"/>
          <p:nvPr/>
        </p:nvSpPr>
        <p:spPr>
          <a:xfrm>
            <a:off x="5720316" y="4064562"/>
            <a:ext cx="1492988" cy="369332"/>
          </a:xfrm>
          <a:prstGeom prst="rect">
            <a:avLst/>
          </a:prstGeom>
          <a:noFill/>
        </p:spPr>
        <p:txBody>
          <a:bodyPr wrap="square" rtlCol="0">
            <a:spAutoFit/>
          </a:bodyPr>
          <a:lstStyle/>
          <a:p>
            <a:r>
              <a:rPr lang="en-US" altLang="zh-CN" dirty="0"/>
              <a:t>“Randomness”</a:t>
            </a:r>
            <a:endParaRPr lang="zh-CN" altLang="en-US" dirty="0"/>
          </a:p>
        </p:txBody>
      </p:sp>
      <p:sp>
        <p:nvSpPr>
          <p:cNvPr id="11" name="TextBox 10">
            <a:extLst>
              <a:ext uri="{FF2B5EF4-FFF2-40B4-BE49-F238E27FC236}">
                <a16:creationId xmlns:a16="http://schemas.microsoft.com/office/drawing/2014/main" id="{C40BCFA9-1E29-1A56-E876-35251F596815}"/>
              </a:ext>
            </a:extLst>
          </p:cNvPr>
          <p:cNvSpPr txBox="1"/>
          <p:nvPr/>
        </p:nvSpPr>
        <p:spPr>
          <a:xfrm>
            <a:off x="2748514" y="3606196"/>
            <a:ext cx="845289" cy="338554"/>
          </a:xfrm>
          <a:prstGeom prst="rect">
            <a:avLst/>
          </a:prstGeom>
          <a:noFill/>
        </p:spPr>
        <p:txBody>
          <a:bodyPr wrap="square" rtlCol="0">
            <a:spAutoFit/>
          </a:bodyPr>
          <a:lstStyle/>
          <a:p>
            <a:pPr algn="ctr"/>
            <a:r>
              <a:rPr lang="en-US" altLang="zh-CN" sz="1600" dirty="0">
                <a:solidFill>
                  <a:srgbClr val="660874"/>
                </a:solidFill>
              </a:rPr>
              <a:t>“hard”</a:t>
            </a:r>
            <a:endParaRPr lang="zh-CN" altLang="en-US" sz="1600" dirty="0">
              <a:solidFill>
                <a:srgbClr val="660874"/>
              </a:solidFill>
            </a:endParaRP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7A7E72DF-6058-2446-E92A-F621520A51EF}"/>
                  </a:ext>
                </a:extLst>
              </p:cNvPr>
              <p:cNvSpPr txBox="1"/>
              <p:nvPr/>
            </p:nvSpPr>
            <p:spPr>
              <a:xfrm>
                <a:off x="5039832" y="3627639"/>
                <a:ext cx="2929270" cy="338554"/>
              </a:xfrm>
              <a:prstGeom prst="rect">
                <a:avLst/>
              </a:prstGeom>
              <a:noFill/>
            </p:spPr>
            <p:txBody>
              <a:bodyPr wrap="square" rtlCol="0">
                <a:spAutoFit/>
              </a:bodyPr>
              <a:lstStyle/>
              <a:p>
                <a:pPr algn="ctr"/>
                <a:r>
                  <a:rPr lang="en-US" altLang="zh-CN" sz="1600" dirty="0">
                    <a:solidFill>
                      <a:srgbClr val="660874"/>
                    </a:solidFill>
                  </a:rPr>
                  <a:t>with randomized algorithm </a:t>
                </a:r>
                <a14:m>
                  <m:oMath xmlns:m="http://schemas.openxmlformats.org/officeDocument/2006/math">
                    <m:r>
                      <a:rPr lang="en-US" altLang="zh-CN" sz="1600" b="0" i="1" smtClean="0">
                        <a:solidFill>
                          <a:srgbClr val="660874"/>
                        </a:solidFill>
                        <a:latin typeface="Cambria Math" panose="02040503050406030204" pitchFamily="18" charset="0"/>
                      </a:rPr>
                      <m:t>𝐴</m:t>
                    </m:r>
                  </m:oMath>
                </a14:m>
                <a:endParaRPr lang="zh-CN" altLang="en-US" sz="1600" dirty="0">
                  <a:solidFill>
                    <a:srgbClr val="660874"/>
                  </a:solidFill>
                </a:endParaRPr>
              </a:p>
            </p:txBody>
          </p:sp>
        </mc:Choice>
        <mc:Fallback xmlns="">
          <p:sp>
            <p:nvSpPr>
              <p:cNvPr id="12" name="TextBox 11">
                <a:extLst>
                  <a:ext uri="{FF2B5EF4-FFF2-40B4-BE49-F238E27FC236}">
                    <a16:creationId xmlns:a16="http://schemas.microsoft.com/office/drawing/2014/main" id="{7A7E72DF-6058-2446-E92A-F621520A51EF}"/>
                  </a:ext>
                </a:extLst>
              </p:cNvPr>
              <p:cNvSpPr txBox="1">
                <a:spLocks noRot="1" noChangeAspect="1" noMove="1" noResize="1" noEditPoints="1" noAdjustHandles="1" noChangeArrowheads="1" noChangeShapeType="1" noTextEdit="1"/>
              </p:cNvSpPr>
              <p:nvPr/>
            </p:nvSpPr>
            <p:spPr>
              <a:xfrm>
                <a:off x="5039832" y="3627639"/>
                <a:ext cx="2929270" cy="338554"/>
              </a:xfrm>
              <a:prstGeom prst="rect">
                <a:avLst/>
              </a:prstGeom>
              <a:blipFill>
                <a:blip r:embed="rId3"/>
                <a:stretch>
                  <a:fillRect t="-5357" b="-21429"/>
                </a:stretch>
              </a:blipFill>
            </p:spPr>
            <p:txBody>
              <a:bodyPr/>
              <a:lstStyle/>
              <a:p>
                <a:r>
                  <a:rPr lang="en-US">
                    <a:noFill/>
                  </a:rPr>
                  <a:t> </a:t>
                </a:r>
              </a:p>
            </p:txBody>
          </p:sp>
        </mc:Fallback>
      </mc:AlternateContent>
      <p:sp>
        <p:nvSpPr>
          <p:cNvPr id="13" name="Arrow: Right 12">
            <a:extLst>
              <a:ext uri="{FF2B5EF4-FFF2-40B4-BE49-F238E27FC236}">
                <a16:creationId xmlns:a16="http://schemas.microsoft.com/office/drawing/2014/main" id="{7D74C5BB-0775-CBB4-51C8-45ABD66E4760}"/>
              </a:ext>
            </a:extLst>
          </p:cNvPr>
          <p:cNvSpPr/>
          <p:nvPr/>
        </p:nvSpPr>
        <p:spPr>
          <a:xfrm>
            <a:off x="4125430" y="4228070"/>
            <a:ext cx="1435395" cy="816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TextBox 13">
            <a:extLst>
              <a:ext uri="{FF2B5EF4-FFF2-40B4-BE49-F238E27FC236}">
                <a16:creationId xmlns:a16="http://schemas.microsoft.com/office/drawing/2014/main" id="{A84616DE-42B7-720F-1A0C-7F35DF6084B4}"/>
              </a:ext>
            </a:extLst>
          </p:cNvPr>
          <p:cNvSpPr txBox="1"/>
          <p:nvPr/>
        </p:nvSpPr>
        <p:spPr>
          <a:xfrm>
            <a:off x="3748417" y="3920293"/>
            <a:ext cx="2157524" cy="276999"/>
          </a:xfrm>
          <a:prstGeom prst="rect">
            <a:avLst/>
          </a:prstGeom>
          <a:noFill/>
        </p:spPr>
        <p:txBody>
          <a:bodyPr wrap="square" rtlCol="0">
            <a:spAutoFit/>
          </a:bodyPr>
          <a:lstStyle/>
          <a:p>
            <a:pPr algn="ctr"/>
            <a:r>
              <a:rPr lang="en-US" altLang="zh-CN" sz="1200" dirty="0">
                <a:solidFill>
                  <a:srgbClr val="660874"/>
                </a:solidFill>
              </a:rPr>
              <a:t>“Hardness to Randomness”</a:t>
            </a:r>
            <a:endParaRPr lang="zh-CN" altLang="en-US" sz="1200" dirty="0">
              <a:solidFill>
                <a:srgbClr val="660874"/>
              </a:solidFill>
            </a:endParaRPr>
          </a:p>
        </p:txBody>
      </p:sp>
      <p:sp>
        <p:nvSpPr>
          <p:cNvPr id="15" name="TextBox 14">
            <a:extLst>
              <a:ext uri="{FF2B5EF4-FFF2-40B4-BE49-F238E27FC236}">
                <a16:creationId xmlns:a16="http://schemas.microsoft.com/office/drawing/2014/main" id="{FC517D6F-B76C-4ED3-3861-6141DDEB5B14}"/>
              </a:ext>
            </a:extLst>
          </p:cNvPr>
          <p:cNvSpPr txBox="1"/>
          <p:nvPr/>
        </p:nvSpPr>
        <p:spPr>
          <a:xfrm>
            <a:off x="4104166" y="4309722"/>
            <a:ext cx="1349449" cy="307777"/>
          </a:xfrm>
          <a:prstGeom prst="rect">
            <a:avLst/>
          </a:prstGeom>
          <a:noFill/>
        </p:spPr>
        <p:txBody>
          <a:bodyPr wrap="square" rtlCol="0">
            <a:spAutoFit/>
          </a:bodyPr>
          <a:lstStyle/>
          <a:p>
            <a:pPr algn="ctr"/>
            <a:r>
              <a:rPr lang="en-US" altLang="zh-CN" sz="1400" dirty="0">
                <a:solidFill>
                  <a:srgbClr val="660874"/>
                </a:solidFill>
              </a:rPr>
              <a:t>e.g. PRG, HSG</a:t>
            </a:r>
            <a:endParaRPr lang="zh-CN" altLang="en-US" sz="1400" dirty="0">
              <a:solidFill>
                <a:srgbClr val="660874"/>
              </a:solidFill>
            </a:endParaRPr>
          </a:p>
        </p:txBody>
      </p:sp>
      <p:sp>
        <p:nvSpPr>
          <p:cNvPr id="16" name="TextBox 15">
            <a:extLst>
              <a:ext uri="{FF2B5EF4-FFF2-40B4-BE49-F238E27FC236}">
                <a16:creationId xmlns:a16="http://schemas.microsoft.com/office/drawing/2014/main" id="{E745111A-A2AD-2747-DFD2-E43DEF6F8A45}"/>
              </a:ext>
            </a:extLst>
          </p:cNvPr>
          <p:cNvSpPr txBox="1"/>
          <p:nvPr/>
        </p:nvSpPr>
        <p:spPr>
          <a:xfrm>
            <a:off x="760227" y="4735024"/>
            <a:ext cx="1379573" cy="615553"/>
          </a:xfrm>
          <a:prstGeom prst="rect">
            <a:avLst/>
          </a:prstGeom>
          <a:noFill/>
        </p:spPr>
        <p:txBody>
          <a:bodyPr wrap="square" rtlCol="0">
            <a:spAutoFit/>
          </a:bodyPr>
          <a:lstStyle/>
          <a:p>
            <a:pPr algn="r"/>
            <a:r>
              <a:rPr lang="en-US" altLang="zh-CN" dirty="0"/>
              <a:t>Case 1:</a:t>
            </a:r>
          </a:p>
          <a:p>
            <a:pPr algn="r"/>
            <a:r>
              <a:rPr lang="en-US" altLang="zh-CN" sz="1600" dirty="0">
                <a:solidFill>
                  <a:srgbClr val="660874"/>
                </a:solidFill>
              </a:rPr>
              <a:t>(Derandomize)</a:t>
            </a:r>
            <a:endParaRPr lang="zh-CN" altLang="en-US" sz="1600" dirty="0">
              <a:solidFill>
                <a:srgbClr val="660874"/>
              </a:solidFill>
            </a:endParaRPr>
          </a:p>
        </p:txBody>
      </p:sp>
      <p:sp>
        <p:nvSpPr>
          <p:cNvPr id="17" name="TextBox 16">
            <a:extLst>
              <a:ext uri="{FF2B5EF4-FFF2-40B4-BE49-F238E27FC236}">
                <a16:creationId xmlns:a16="http://schemas.microsoft.com/office/drawing/2014/main" id="{11055236-B501-539A-2752-AA0EE5F627FA}"/>
              </a:ext>
            </a:extLst>
          </p:cNvPr>
          <p:cNvSpPr txBox="1"/>
          <p:nvPr/>
        </p:nvSpPr>
        <p:spPr>
          <a:xfrm>
            <a:off x="850604" y="5706132"/>
            <a:ext cx="1289196" cy="615553"/>
          </a:xfrm>
          <a:prstGeom prst="rect">
            <a:avLst/>
          </a:prstGeom>
          <a:noFill/>
        </p:spPr>
        <p:txBody>
          <a:bodyPr wrap="square" rtlCol="0">
            <a:spAutoFit/>
          </a:bodyPr>
          <a:lstStyle/>
          <a:p>
            <a:pPr algn="r"/>
            <a:r>
              <a:rPr lang="en-US" altLang="zh-CN" dirty="0"/>
              <a:t>Case 2:</a:t>
            </a:r>
          </a:p>
          <a:p>
            <a:pPr algn="r"/>
            <a:r>
              <a:rPr lang="en-US" altLang="zh-CN" sz="1600" dirty="0">
                <a:solidFill>
                  <a:srgbClr val="660874"/>
                </a:solidFill>
              </a:rPr>
              <a:t>(Reconstruct)</a:t>
            </a:r>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A6DD5D52-6510-4067-8CAA-9336C182981E}"/>
                  </a:ext>
                </a:extLst>
              </p:cNvPr>
              <p:cNvSpPr txBox="1"/>
              <p:nvPr/>
            </p:nvSpPr>
            <p:spPr>
              <a:xfrm>
                <a:off x="5390705" y="4606130"/>
                <a:ext cx="2668773" cy="369332"/>
              </a:xfrm>
              <a:prstGeom prst="rect">
                <a:avLst/>
              </a:prstGeom>
              <a:noFill/>
            </p:spPr>
            <p:txBody>
              <a:bodyPr wrap="square" rtlCol="0">
                <a:spAutoFit/>
              </a:bodyPr>
              <a:lstStyle/>
              <a:p>
                <a:r>
                  <a:rPr lang="en-US" altLang="zh-CN" dirty="0"/>
                  <a:t>Good randomness + </a:t>
                </a:r>
                <a14:m>
                  <m:oMath xmlns:m="http://schemas.openxmlformats.org/officeDocument/2006/math">
                    <m:r>
                      <a:rPr lang="en-US" altLang="zh-CN" b="0" i="1" smtClean="0">
                        <a:latin typeface="Cambria Math" panose="02040503050406030204" pitchFamily="18" charset="0"/>
                      </a:rPr>
                      <m:t>𝐴</m:t>
                    </m:r>
                  </m:oMath>
                </a14:m>
                <a:endParaRPr lang="zh-CN" altLang="en-US" dirty="0"/>
              </a:p>
            </p:txBody>
          </p:sp>
        </mc:Choice>
        <mc:Fallback xmlns="">
          <p:sp>
            <p:nvSpPr>
              <p:cNvPr id="18" name="TextBox 17">
                <a:extLst>
                  <a:ext uri="{FF2B5EF4-FFF2-40B4-BE49-F238E27FC236}">
                    <a16:creationId xmlns:a16="http://schemas.microsoft.com/office/drawing/2014/main" id="{A6DD5D52-6510-4067-8CAA-9336C182981E}"/>
                  </a:ext>
                </a:extLst>
              </p:cNvPr>
              <p:cNvSpPr txBox="1">
                <a:spLocks noRot="1" noChangeAspect="1" noMove="1" noResize="1" noEditPoints="1" noAdjustHandles="1" noChangeArrowheads="1" noChangeShapeType="1" noTextEdit="1"/>
              </p:cNvSpPr>
              <p:nvPr/>
            </p:nvSpPr>
            <p:spPr>
              <a:xfrm>
                <a:off x="5390705" y="4606130"/>
                <a:ext cx="2668773" cy="369332"/>
              </a:xfrm>
              <a:prstGeom prst="rect">
                <a:avLst/>
              </a:prstGeom>
              <a:blipFill>
                <a:blip r:embed="rId4"/>
                <a:stretch>
                  <a:fillRect l="-1826" t="-10000"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F9506F77-6635-190F-E94D-45069FDF46F8}"/>
                  </a:ext>
                </a:extLst>
              </p:cNvPr>
              <p:cNvSpPr txBox="1"/>
              <p:nvPr/>
            </p:nvSpPr>
            <p:spPr>
              <a:xfrm>
                <a:off x="2268274" y="5541374"/>
                <a:ext cx="1920950" cy="369332"/>
              </a:xfrm>
              <a:prstGeom prst="rect">
                <a:avLst/>
              </a:prstGeom>
              <a:noFill/>
            </p:spPr>
            <p:txBody>
              <a:bodyPr wrap="square" rtlCol="0">
                <a:spAutoFit/>
              </a:bodyPr>
              <a:lstStyle/>
              <a:p>
                <a:pPr algn="ctr"/>
                <a:r>
                  <a:rPr lang="en-US" altLang="zh-CN" b="0" dirty="0"/>
                  <a:t>“Distinguisher” </a:t>
                </a:r>
                <a14:m>
                  <m:oMath xmlns:m="http://schemas.openxmlformats.org/officeDocument/2006/math">
                    <m:r>
                      <a:rPr lang="en-US" altLang="zh-CN" b="0" i="1" smtClean="0">
                        <a:latin typeface="Cambria Math" panose="02040503050406030204" pitchFamily="18" charset="0"/>
                      </a:rPr>
                      <m:t>𝐴</m:t>
                    </m:r>
                  </m:oMath>
                </a14:m>
                <a:endParaRPr lang="zh-CN" altLang="en-US" dirty="0"/>
              </a:p>
            </p:txBody>
          </p:sp>
        </mc:Choice>
        <mc:Fallback xmlns="">
          <p:sp>
            <p:nvSpPr>
              <p:cNvPr id="19" name="TextBox 18">
                <a:extLst>
                  <a:ext uri="{FF2B5EF4-FFF2-40B4-BE49-F238E27FC236}">
                    <a16:creationId xmlns:a16="http://schemas.microsoft.com/office/drawing/2014/main" id="{F9506F77-6635-190F-E94D-45069FDF46F8}"/>
                  </a:ext>
                </a:extLst>
              </p:cNvPr>
              <p:cNvSpPr txBox="1">
                <a:spLocks noRot="1" noChangeAspect="1" noMove="1" noResize="1" noEditPoints="1" noAdjustHandles="1" noChangeArrowheads="1" noChangeShapeType="1" noTextEdit="1"/>
              </p:cNvSpPr>
              <p:nvPr/>
            </p:nvSpPr>
            <p:spPr>
              <a:xfrm>
                <a:off x="2268274" y="5541374"/>
                <a:ext cx="1920950" cy="369332"/>
              </a:xfrm>
              <a:prstGeom prst="rect">
                <a:avLst/>
              </a:prstGeom>
              <a:blipFill>
                <a:blip r:embed="rId5"/>
                <a:stretch>
                  <a:fillRect t="-8197" b="-24590"/>
                </a:stretch>
              </a:blipFill>
            </p:spPr>
            <p:txBody>
              <a:bodyPr/>
              <a:lstStyle/>
              <a:p>
                <a:r>
                  <a:rPr lang="en-US">
                    <a:noFill/>
                  </a:rPr>
                  <a:t> </a:t>
                </a:r>
              </a:p>
            </p:txBody>
          </p:sp>
        </mc:Fallback>
      </mc:AlternateContent>
      <p:sp>
        <p:nvSpPr>
          <p:cNvPr id="20" name="Arrow: Down 19">
            <a:extLst>
              <a:ext uri="{FF2B5EF4-FFF2-40B4-BE49-F238E27FC236}">
                <a16:creationId xmlns:a16="http://schemas.microsoft.com/office/drawing/2014/main" id="{660604EF-E4F6-EC58-846A-E5DFE66205D4}"/>
              </a:ext>
            </a:extLst>
          </p:cNvPr>
          <p:cNvSpPr/>
          <p:nvPr/>
        </p:nvSpPr>
        <p:spPr>
          <a:xfrm>
            <a:off x="6348744" y="4975462"/>
            <a:ext cx="311445" cy="162161"/>
          </a:xfrm>
          <a:prstGeom prst="downArrow">
            <a:avLst/>
          </a:prstGeom>
          <a:solidFill>
            <a:srgbClr val="660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TextBox 20">
            <a:extLst>
              <a:ext uri="{FF2B5EF4-FFF2-40B4-BE49-F238E27FC236}">
                <a16:creationId xmlns:a16="http://schemas.microsoft.com/office/drawing/2014/main" id="{56370B5E-23EB-5EFC-3A0F-ECA3E5097239}"/>
              </a:ext>
            </a:extLst>
          </p:cNvPr>
          <p:cNvSpPr txBox="1"/>
          <p:nvPr/>
        </p:nvSpPr>
        <p:spPr>
          <a:xfrm>
            <a:off x="5146156" y="5087204"/>
            <a:ext cx="2913322" cy="369332"/>
          </a:xfrm>
          <a:prstGeom prst="rect">
            <a:avLst/>
          </a:prstGeom>
          <a:noFill/>
        </p:spPr>
        <p:txBody>
          <a:bodyPr wrap="square" rtlCol="0">
            <a:spAutoFit/>
          </a:bodyPr>
          <a:lstStyle/>
          <a:p>
            <a:pPr algn="ctr"/>
            <a:r>
              <a:rPr lang="en-US" altLang="zh-CN" dirty="0"/>
              <a:t>Deterministic algo for Prob 2</a:t>
            </a:r>
            <a:endParaRPr lang="zh-CN" altLang="en-US" dirty="0"/>
          </a:p>
        </p:txBody>
      </p:sp>
      <p:cxnSp>
        <p:nvCxnSpPr>
          <p:cNvPr id="22" name="Straight Connector 21">
            <a:extLst>
              <a:ext uri="{FF2B5EF4-FFF2-40B4-BE49-F238E27FC236}">
                <a16:creationId xmlns:a16="http://schemas.microsoft.com/office/drawing/2014/main" id="{9C5804D3-4823-7570-D6EA-4A74509A1AC2}"/>
              </a:ext>
            </a:extLst>
          </p:cNvPr>
          <p:cNvCxnSpPr/>
          <p:nvPr/>
        </p:nvCxnSpPr>
        <p:spPr>
          <a:xfrm>
            <a:off x="1089836" y="5511201"/>
            <a:ext cx="7038753" cy="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9A5A94D7-E939-9A81-2C80-14DD1A947D58}"/>
              </a:ext>
            </a:extLst>
          </p:cNvPr>
          <p:cNvCxnSpPr/>
          <p:nvPr/>
        </p:nvCxnSpPr>
        <p:spPr>
          <a:xfrm>
            <a:off x="1089836" y="4617499"/>
            <a:ext cx="7038753" cy="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24" name="Arrow: Down 23">
            <a:extLst>
              <a:ext uri="{FF2B5EF4-FFF2-40B4-BE49-F238E27FC236}">
                <a16:creationId xmlns:a16="http://schemas.microsoft.com/office/drawing/2014/main" id="{38675A8E-D549-199A-44EB-A7104C9433CC}"/>
              </a:ext>
            </a:extLst>
          </p:cNvPr>
          <p:cNvSpPr/>
          <p:nvPr/>
        </p:nvSpPr>
        <p:spPr>
          <a:xfrm>
            <a:off x="2962494" y="5910706"/>
            <a:ext cx="311445" cy="162161"/>
          </a:xfrm>
          <a:prstGeom prst="downArrow">
            <a:avLst/>
          </a:prstGeom>
          <a:solidFill>
            <a:srgbClr val="660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TextBox 24">
            <a:extLst>
              <a:ext uri="{FF2B5EF4-FFF2-40B4-BE49-F238E27FC236}">
                <a16:creationId xmlns:a16="http://schemas.microsoft.com/office/drawing/2014/main" id="{32393D22-0E7A-889A-3AB5-8C1925828E03}"/>
              </a:ext>
            </a:extLst>
          </p:cNvPr>
          <p:cNvSpPr txBox="1"/>
          <p:nvPr/>
        </p:nvSpPr>
        <p:spPr>
          <a:xfrm>
            <a:off x="3336850" y="5784122"/>
            <a:ext cx="1920950" cy="338554"/>
          </a:xfrm>
          <a:prstGeom prst="rect">
            <a:avLst/>
          </a:prstGeom>
          <a:noFill/>
        </p:spPr>
        <p:txBody>
          <a:bodyPr wrap="square" rtlCol="0">
            <a:spAutoFit/>
          </a:bodyPr>
          <a:lstStyle/>
          <a:p>
            <a:r>
              <a:rPr lang="en-US" altLang="zh-CN" sz="1600" b="0" dirty="0">
                <a:solidFill>
                  <a:srgbClr val="660874"/>
                </a:solidFill>
              </a:rPr>
              <a:t>Reconstruction algo</a:t>
            </a:r>
            <a:endParaRPr lang="zh-CN" altLang="en-US" sz="1600" dirty="0">
              <a:solidFill>
                <a:srgbClr val="660874"/>
              </a:solidFill>
            </a:endParaRPr>
          </a:p>
        </p:txBody>
      </p:sp>
      <p:sp>
        <p:nvSpPr>
          <p:cNvPr id="26" name="TextBox 25">
            <a:extLst>
              <a:ext uri="{FF2B5EF4-FFF2-40B4-BE49-F238E27FC236}">
                <a16:creationId xmlns:a16="http://schemas.microsoft.com/office/drawing/2014/main" id="{04C9E627-44A8-DE32-8447-42178A1E139A}"/>
              </a:ext>
            </a:extLst>
          </p:cNvPr>
          <p:cNvSpPr txBox="1"/>
          <p:nvPr/>
        </p:nvSpPr>
        <p:spPr>
          <a:xfrm>
            <a:off x="2179674" y="6049787"/>
            <a:ext cx="2461436" cy="369332"/>
          </a:xfrm>
          <a:prstGeom prst="rect">
            <a:avLst/>
          </a:prstGeom>
          <a:noFill/>
        </p:spPr>
        <p:txBody>
          <a:bodyPr wrap="square" rtlCol="0">
            <a:spAutoFit/>
          </a:bodyPr>
          <a:lstStyle/>
          <a:p>
            <a:pPr algn="ctr"/>
            <a:r>
              <a:rPr lang="en-US" altLang="zh-CN" dirty="0"/>
              <a:t>Efficient algo for Prob 1</a:t>
            </a:r>
            <a:endParaRPr lang="zh-CN" altLang="en-US" dirty="0"/>
          </a:p>
        </p:txBody>
      </p:sp>
      <p:sp>
        <p:nvSpPr>
          <p:cNvPr id="27" name="TextBox 26">
            <a:extLst>
              <a:ext uri="{FF2B5EF4-FFF2-40B4-BE49-F238E27FC236}">
                <a16:creationId xmlns:a16="http://schemas.microsoft.com/office/drawing/2014/main" id="{35325CE5-D556-6CD4-63F6-009DF2B852B2}"/>
              </a:ext>
            </a:extLst>
          </p:cNvPr>
          <p:cNvSpPr txBox="1"/>
          <p:nvPr/>
        </p:nvSpPr>
        <p:spPr>
          <a:xfrm>
            <a:off x="1994488" y="3267060"/>
            <a:ext cx="2353340" cy="400110"/>
          </a:xfrm>
          <a:prstGeom prst="rect">
            <a:avLst/>
          </a:prstGeom>
          <a:solidFill>
            <a:srgbClr val="E1DFE2"/>
          </a:solidFill>
        </p:spPr>
        <p:txBody>
          <a:bodyPr wrap="square" rtlCol="0">
            <a:spAutoFit/>
          </a:bodyPr>
          <a:lstStyle/>
          <a:p>
            <a:pPr algn="ctr"/>
            <a:r>
              <a:rPr lang="en-US" altLang="zh-CN" sz="2000" b="1" dirty="0"/>
              <a:t>Problem </a:t>
            </a:r>
            <a:r>
              <a:rPr lang="en-US" altLang="zh-CN" sz="2000" dirty="0">
                <a:solidFill>
                  <a:srgbClr val="660874"/>
                </a:solidFill>
              </a:rPr>
              <a:t>(world 1)</a:t>
            </a:r>
            <a:endParaRPr lang="zh-CN" altLang="en-US" sz="2000" dirty="0">
              <a:solidFill>
                <a:srgbClr val="660874"/>
              </a:solidFill>
            </a:endParaRPr>
          </a:p>
        </p:txBody>
      </p:sp>
      <p:sp>
        <p:nvSpPr>
          <p:cNvPr id="28" name="TextBox 27">
            <a:extLst>
              <a:ext uri="{FF2B5EF4-FFF2-40B4-BE49-F238E27FC236}">
                <a16:creationId xmlns:a16="http://schemas.microsoft.com/office/drawing/2014/main" id="{926D7DDF-C4CA-636F-2985-E69C2DF6F40B}"/>
              </a:ext>
            </a:extLst>
          </p:cNvPr>
          <p:cNvSpPr txBox="1"/>
          <p:nvPr/>
        </p:nvSpPr>
        <p:spPr>
          <a:xfrm>
            <a:off x="5294571" y="3267060"/>
            <a:ext cx="2353340" cy="400110"/>
          </a:xfrm>
          <a:prstGeom prst="rect">
            <a:avLst/>
          </a:prstGeom>
          <a:solidFill>
            <a:srgbClr val="E1DFE2"/>
          </a:solidFill>
        </p:spPr>
        <p:txBody>
          <a:bodyPr wrap="square" rtlCol="0">
            <a:spAutoFit/>
          </a:bodyPr>
          <a:lstStyle/>
          <a:p>
            <a:pPr algn="ctr"/>
            <a:r>
              <a:rPr lang="en-US" altLang="zh-CN" sz="2000" b="1" dirty="0"/>
              <a:t>Problem </a:t>
            </a:r>
            <a:r>
              <a:rPr lang="en-US" altLang="zh-CN" sz="2000" dirty="0">
                <a:solidFill>
                  <a:srgbClr val="660874"/>
                </a:solidFill>
              </a:rPr>
              <a:t>(world 2)</a:t>
            </a:r>
            <a:endParaRPr lang="zh-CN" altLang="en-US" sz="2000" dirty="0">
              <a:solidFill>
                <a:srgbClr val="660874"/>
              </a:solidFill>
            </a:endParaRPr>
          </a:p>
        </p:txBody>
      </p:sp>
      <p:sp>
        <p:nvSpPr>
          <p:cNvPr id="32" name="TextBox 31">
            <a:extLst>
              <a:ext uri="{FF2B5EF4-FFF2-40B4-BE49-F238E27FC236}">
                <a16:creationId xmlns:a16="http://schemas.microsoft.com/office/drawing/2014/main" id="{F806EE86-B4DA-1DE7-F3DB-42657AA81813}"/>
              </a:ext>
            </a:extLst>
          </p:cNvPr>
          <p:cNvSpPr txBox="1"/>
          <p:nvPr/>
        </p:nvSpPr>
        <p:spPr>
          <a:xfrm>
            <a:off x="3826831" y="6061894"/>
            <a:ext cx="1037563" cy="369332"/>
          </a:xfrm>
          <a:prstGeom prst="rect">
            <a:avLst/>
          </a:prstGeom>
          <a:solidFill>
            <a:srgbClr val="E1DFE2"/>
          </a:solidFill>
        </p:spPr>
        <p:txBody>
          <a:bodyPr wrap="square" rtlCol="0">
            <a:spAutoFit/>
          </a:bodyPr>
          <a:lstStyle/>
          <a:p>
            <a:r>
              <a:rPr lang="en-US" altLang="zh-CN" dirty="0"/>
              <a:t>the Prob</a:t>
            </a:r>
            <a:endParaRPr lang="zh-CN" altLang="en-US" dirty="0"/>
          </a:p>
        </p:txBody>
      </p:sp>
      <p:sp>
        <p:nvSpPr>
          <p:cNvPr id="33" name="TextBox 32">
            <a:extLst>
              <a:ext uri="{FF2B5EF4-FFF2-40B4-BE49-F238E27FC236}">
                <a16:creationId xmlns:a16="http://schemas.microsoft.com/office/drawing/2014/main" id="{3A757510-A463-1FC5-65E0-95CAD9417121}"/>
              </a:ext>
            </a:extLst>
          </p:cNvPr>
          <p:cNvSpPr txBox="1"/>
          <p:nvPr/>
        </p:nvSpPr>
        <p:spPr>
          <a:xfrm>
            <a:off x="7301906" y="5093228"/>
            <a:ext cx="1037563" cy="369332"/>
          </a:xfrm>
          <a:prstGeom prst="rect">
            <a:avLst/>
          </a:prstGeom>
          <a:solidFill>
            <a:srgbClr val="E1DFE2"/>
          </a:solidFill>
        </p:spPr>
        <p:txBody>
          <a:bodyPr wrap="square" rtlCol="0">
            <a:spAutoFit/>
          </a:bodyPr>
          <a:lstStyle/>
          <a:p>
            <a:r>
              <a:rPr lang="en-US" altLang="zh-CN" dirty="0"/>
              <a:t>the Prob</a:t>
            </a:r>
            <a:endParaRPr lang="zh-CN" altLang="en-US" dirty="0"/>
          </a:p>
        </p:txBody>
      </p:sp>
      <p:sp>
        <p:nvSpPr>
          <p:cNvPr id="35" name="TextBox 34">
            <a:extLst>
              <a:ext uri="{FF2B5EF4-FFF2-40B4-BE49-F238E27FC236}">
                <a16:creationId xmlns:a16="http://schemas.microsoft.com/office/drawing/2014/main" id="{01C71904-3681-E9B9-0C69-42868235762D}"/>
              </a:ext>
            </a:extLst>
          </p:cNvPr>
          <p:cNvSpPr txBox="1"/>
          <p:nvPr/>
        </p:nvSpPr>
        <p:spPr>
          <a:xfrm>
            <a:off x="1918529" y="3917840"/>
            <a:ext cx="2359543" cy="646331"/>
          </a:xfrm>
          <a:prstGeom prst="rect">
            <a:avLst/>
          </a:prstGeom>
          <a:noFill/>
        </p:spPr>
        <p:txBody>
          <a:bodyPr wrap="square" rtlCol="0">
            <a:spAutoFit/>
          </a:bodyPr>
          <a:lstStyle/>
          <a:p>
            <a:pPr algn="ctr"/>
            <a:r>
              <a:rPr lang="en-US" altLang="zh-CN" dirty="0"/>
              <a:t>“Brute-force computation history”</a:t>
            </a:r>
            <a:endParaRPr lang="zh-CN" altLang="en-US" dirty="0"/>
          </a:p>
        </p:txBody>
      </p:sp>
    </p:spTree>
    <p:extLst>
      <p:ext uri="{BB962C8B-B14F-4D97-AF65-F5344CB8AC3E}">
        <p14:creationId xmlns:p14="http://schemas.microsoft.com/office/powerpoint/2010/main" val="5758478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Oval 75">
            <a:extLst>
              <a:ext uri="{FF2B5EF4-FFF2-40B4-BE49-F238E27FC236}">
                <a16:creationId xmlns:a16="http://schemas.microsoft.com/office/drawing/2014/main" id="{B1337AF7-BF5B-4FBC-8F5B-B0A1D10984AC}"/>
              </a:ext>
            </a:extLst>
          </p:cNvPr>
          <p:cNvSpPr/>
          <p:nvPr/>
        </p:nvSpPr>
        <p:spPr>
          <a:xfrm rot="18314497">
            <a:off x="5666662" y="4225290"/>
            <a:ext cx="320602" cy="194085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Oval 74">
            <a:extLst>
              <a:ext uri="{FF2B5EF4-FFF2-40B4-BE49-F238E27FC236}">
                <a16:creationId xmlns:a16="http://schemas.microsoft.com/office/drawing/2014/main" id="{AFD95B22-71D4-4DDB-9C36-5906198EF17D}"/>
              </a:ext>
            </a:extLst>
          </p:cNvPr>
          <p:cNvSpPr/>
          <p:nvPr/>
        </p:nvSpPr>
        <p:spPr>
          <a:xfrm rot="18778623">
            <a:off x="3853245" y="4304977"/>
            <a:ext cx="320602" cy="1755482"/>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Oval 11">
            <a:extLst>
              <a:ext uri="{FF2B5EF4-FFF2-40B4-BE49-F238E27FC236}">
                <a16:creationId xmlns:a16="http://schemas.microsoft.com/office/drawing/2014/main" id="{2C044D18-2469-4F35-BCB0-E1114B3EB59A}"/>
              </a:ext>
            </a:extLst>
          </p:cNvPr>
          <p:cNvSpPr/>
          <p:nvPr/>
        </p:nvSpPr>
        <p:spPr>
          <a:xfrm rot="19534072">
            <a:off x="2588358" y="4515824"/>
            <a:ext cx="320602" cy="137805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Title 2">
            <a:extLst>
              <a:ext uri="{FF2B5EF4-FFF2-40B4-BE49-F238E27FC236}">
                <a16:creationId xmlns:a16="http://schemas.microsoft.com/office/drawing/2014/main" id="{AEDB691A-3F95-4A85-A8EA-AEC9A8D4BCCF}"/>
              </a:ext>
            </a:extLst>
          </p:cNvPr>
          <p:cNvSpPr>
            <a:spLocks noGrp="1"/>
          </p:cNvSpPr>
          <p:nvPr>
            <p:ph type="title"/>
          </p:nvPr>
        </p:nvSpPr>
        <p:spPr/>
        <p:txBody>
          <a:bodyPr/>
          <a:lstStyle/>
          <a:p>
            <a:r>
              <a:rPr lang="en-US" altLang="zh-CN" dirty="0"/>
              <a:t>Win-win argument</a:t>
            </a:r>
            <a:endParaRPr lang="zh-CN" altLang="en-US" dirty="0"/>
          </a:p>
        </p:txBody>
      </p:sp>
      <p:sp>
        <p:nvSpPr>
          <p:cNvPr id="2" name="TextBox 1">
            <a:extLst>
              <a:ext uri="{FF2B5EF4-FFF2-40B4-BE49-F238E27FC236}">
                <a16:creationId xmlns:a16="http://schemas.microsoft.com/office/drawing/2014/main" id="{69E665E9-2C4C-48D9-BBE1-876A53406352}"/>
              </a:ext>
            </a:extLst>
          </p:cNvPr>
          <p:cNvSpPr txBox="1"/>
          <p:nvPr/>
        </p:nvSpPr>
        <p:spPr>
          <a:xfrm>
            <a:off x="922078" y="1664282"/>
            <a:ext cx="6586870" cy="400110"/>
          </a:xfrm>
          <a:prstGeom prst="rect">
            <a:avLst/>
          </a:prstGeom>
          <a:noFill/>
        </p:spPr>
        <p:txBody>
          <a:bodyPr wrap="square" rtlCol="0">
            <a:spAutoFit/>
          </a:bodyPr>
          <a:lstStyle/>
          <a:p>
            <a:r>
              <a:rPr lang="en-US" altLang="zh-CN" sz="2000" b="1" dirty="0"/>
              <a:t>Classical perspective:  </a:t>
            </a:r>
            <a:r>
              <a:rPr lang="en-US" altLang="zh-CN" sz="2000" dirty="0"/>
              <a:t>Win-win between two worlds</a:t>
            </a:r>
            <a:endParaRPr lang="zh-CN" altLang="en-US" sz="2000" dirty="0"/>
          </a:p>
        </p:txBody>
      </p:sp>
      <p:sp>
        <p:nvSpPr>
          <p:cNvPr id="30" name="TextBox 29">
            <a:extLst>
              <a:ext uri="{FF2B5EF4-FFF2-40B4-BE49-F238E27FC236}">
                <a16:creationId xmlns:a16="http://schemas.microsoft.com/office/drawing/2014/main" id="{EF3CD3AC-B732-41D1-AEFF-3FA1AC07F4F5}"/>
              </a:ext>
            </a:extLst>
          </p:cNvPr>
          <p:cNvSpPr txBox="1"/>
          <p:nvPr/>
        </p:nvSpPr>
        <p:spPr>
          <a:xfrm>
            <a:off x="922077" y="2182201"/>
            <a:ext cx="7472326" cy="400110"/>
          </a:xfrm>
          <a:prstGeom prst="rect">
            <a:avLst/>
          </a:prstGeom>
          <a:noFill/>
        </p:spPr>
        <p:txBody>
          <a:bodyPr wrap="square" rtlCol="0">
            <a:spAutoFit/>
          </a:bodyPr>
          <a:lstStyle/>
          <a:p>
            <a:r>
              <a:rPr lang="en-US" altLang="zh-CN" sz="2000" b="1" dirty="0"/>
              <a:t>New perspective:</a:t>
            </a:r>
            <a:r>
              <a:rPr lang="en-US" altLang="zh-CN" sz="2000" dirty="0"/>
              <a:t>  Win-win between two input lengths </a:t>
            </a:r>
            <a:r>
              <a:rPr lang="en-US" altLang="zh-CN" sz="1600" dirty="0">
                <a:solidFill>
                  <a:srgbClr val="660874"/>
                </a:solidFill>
              </a:rPr>
              <a:t>[OS17] [LOS21]</a:t>
            </a:r>
            <a:endParaRPr lang="zh-CN" altLang="en-US" sz="2000" dirty="0">
              <a:solidFill>
                <a:srgbClr val="660874"/>
              </a:solidFill>
            </a:endParaRPr>
          </a:p>
        </p:txBody>
      </p:sp>
      <p:sp>
        <p:nvSpPr>
          <p:cNvPr id="4" name="TextBox 3">
            <a:extLst>
              <a:ext uri="{FF2B5EF4-FFF2-40B4-BE49-F238E27FC236}">
                <a16:creationId xmlns:a16="http://schemas.microsoft.com/office/drawing/2014/main" id="{4CF640BA-E8A1-4859-ACB4-68DAD6A93EE1}"/>
              </a:ext>
            </a:extLst>
          </p:cNvPr>
          <p:cNvSpPr txBox="1"/>
          <p:nvPr/>
        </p:nvSpPr>
        <p:spPr>
          <a:xfrm>
            <a:off x="1593258" y="2586773"/>
            <a:ext cx="5244510" cy="369332"/>
          </a:xfrm>
          <a:prstGeom prst="rect">
            <a:avLst/>
          </a:prstGeom>
          <a:noFill/>
        </p:spPr>
        <p:txBody>
          <a:bodyPr wrap="square" rtlCol="0">
            <a:spAutoFit/>
          </a:bodyPr>
          <a:lstStyle/>
          <a:p>
            <a:pPr marL="285750" indent="-285750">
              <a:buFont typeface="Arial" panose="020B0604020202020204" pitchFamily="34" charset="0"/>
              <a:buChar char="•"/>
            </a:pPr>
            <a:r>
              <a:rPr lang="en-US" altLang="zh-CN" dirty="0">
                <a:solidFill>
                  <a:srgbClr val="660874"/>
                </a:solidFill>
              </a:rPr>
              <a:t>One algorithm unifying algorithms for two worlds</a:t>
            </a:r>
            <a:endParaRPr lang="zh-CN" altLang="en-US" dirty="0">
              <a:solidFill>
                <a:srgbClr val="660874"/>
              </a:solidFill>
            </a:endParaRPr>
          </a:p>
        </p:txBody>
      </p:sp>
      <p:cxnSp>
        <p:nvCxnSpPr>
          <p:cNvPr id="6" name="Straight Arrow Connector 5">
            <a:extLst>
              <a:ext uri="{FF2B5EF4-FFF2-40B4-BE49-F238E27FC236}">
                <a16:creationId xmlns:a16="http://schemas.microsoft.com/office/drawing/2014/main" id="{070BE1E1-4485-4FF3-B3BA-69C2EBA0BA8B}"/>
              </a:ext>
            </a:extLst>
          </p:cNvPr>
          <p:cNvCxnSpPr>
            <a:cxnSpLocks/>
          </p:cNvCxnSpPr>
          <p:nvPr/>
        </p:nvCxnSpPr>
        <p:spPr>
          <a:xfrm>
            <a:off x="1908544" y="4742124"/>
            <a:ext cx="5507665"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A2D583AC-153E-4030-AFCB-C40B5C04475E}"/>
              </a:ext>
            </a:extLst>
          </p:cNvPr>
          <p:cNvSpPr txBox="1"/>
          <p:nvPr/>
        </p:nvSpPr>
        <p:spPr>
          <a:xfrm>
            <a:off x="6693196" y="4746586"/>
            <a:ext cx="1368646" cy="369332"/>
          </a:xfrm>
          <a:prstGeom prst="rect">
            <a:avLst/>
          </a:prstGeom>
          <a:noFill/>
        </p:spPr>
        <p:txBody>
          <a:bodyPr wrap="square" rtlCol="0">
            <a:spAutoFit/>
          </a:bodyPr>
          <a:lstStyle/>
          <a:p>
            <a:r>
              <a:rPr lang="en-US" altLang="zh-CN" dirty="0"/>
              <a:t>input lengths</a:t>
            </a:r>
            <a:endParaRPr lang="zh-CN" altLang="en-US" dirty="0"/>
          </a:p>
        </p:txBody>
      </p:sp>
      <p:cxnSp>
        <p:nvCxnSpPr>
          <p:cNvPr id="33" name="Straight Arrow Connector 32">
            <a:extLst>
              <a:ext uri="{FF2B5EF4-FFF2-40B4-BE49-F238E27FC236}">
                <a16:creationId xmlns:a16="http://schemas.microsoft.com/office/drawing/2014/main" id="{DDF927F2-BDCF-4517-82ED-42339FDF5FD3}"/>
              </a:ext>
            </a:extLst>
          </p:cNvPr>
          <p:cNvCxnSpPr>
            <a:cxnSpLocks/>
          </p:cNvCxnSpPr>
          <p:nvPr/>
        </p:nvCxnSpPr>
        <p:spPr>
          <a:xfrm>
            <a:off x="1908544" y="5642178"/>
            <a:ext cx="5507665"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D72FA65C-C21B-4602-A82A-59FA9450AB94}"/>
              </a:ext>
            </a:extLst>
          </p:cNvPr>
          <p:cNvSpPr txBox="1"/>
          <p:nvPr/>
        </p:nvSpPr>
        <p:spPr>
          <a:xfrm>
            <a:off x="6693196" y="5646640"/>
            <a:ext cx="1368646" cy="369332"/>
          </a:xfrm>
          <a:prstGeom prst="rect">
            <a:avLst/>
          </a:prstGeom>
          <a:noFill/>
        </p:spPr>
        <p:txBody>
          <a:bodyPr wrap="square" rtlCol="0">
            <a:spAutoFit/>
          </a:bodyPr>
          <a:lstStyle/>
          <a:p>
            <a:r>
              <a:rPr lang="en-US" altLang="zh-CN" dirty="0"/>
              <a:t>input lengths</a:t>
            </a:r>
            <a:endParaRPr lang="zh-CN" altLang="en-US" dirty="0"/>
          </a:p>
        </p:txBody>
      </p:sp>
      <p:sp>
        <p:nvSpPr>
          <p:cNvPr id="10" name="Oval 9">
            <a:extLst>
              <a:ext uri="{FF2B5EF4-FFF2-40B4-BE49-F238E27FC236}">
                <a16:creationId xmlns:a16="http://schemas.microsoft.com/office/drawing/2014/main" id="{A81AB092-CD31-4179-9EB6-8B5B97B08474}"/>
              </a:ext>
            </a:extLst>
          </p:cNvPr>
          <p:cNvSpPr/>
          <p:nvPr/>
        </p:nvSpPr>
        <p:spPr>
          <a:xfrm>
            <a:off x="2400299" y="4692094"/>
            <a:ext cx="108983" cy="108983"/>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Oval 37">
            <a:extLst>
              <a:ext uri="{FF2B5EF4-FFF2-40B4-BE49-F238E27FC236}">
                <a16:creationId xmlns:a16="http://schemas.microsoft.com/office/drawing/2014/main" id="{EB39DC4A-6453-45CA-B9C1-3DA58B8FF06C}"/>
              </a:ext>
            </a:extLst>
          </p:cNvPr>
          <p:cNvSpPr/>
          <p:nvPr/>
        </p:nvSpPr>
        <p:spPr>
          <a:xfrm>
            <a:off x="2993950" y="5587686"/>
            <a:ext cx="108983" cy="108983"/>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Oval 38">
            <a:extLst>
              <a:ext uri="{FF2B5EF4-FFF2-40B4-BE49-F238E27FC236}">
                <a16:creationId xmlns:a16="http://schemas.microsoft.com/office/drawing/2014/main" id="{240AD2CF-3626-4E12-9B32-9962780F4065}"/>
              </a:ext>
            </a:extLst>
          </p:cNvPr>
          <p:cNvSpPr/>
          <p:nvPr/>
        </p:nvSpPr>
        <p:spPr>
          <a:xfrm>
            <a:off x="3467393" y="4692094"/>
            <a:ext cx="108983" cy="108983"/>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Oval 39">
            <a:extLst>
              <a:ext uri="{FF2B5EF4-FFF2-40B4-BE49-F238E27FC236}">
                <a16:creationId xmlns:a16="http://schemas.microsoft.com/office/drawing/2014/main" id="{25DD3DBC-F1FC-4F7F-A202-89163CB77D4D}"/>
              </a:ext>
            </a:extLst>
          </p:cNvPr>
          <p:cNvSpPr/>
          <p:nvPr/>
        </p:nvSpPr>
        <p:spPr>
          <a:xfrm>
            <a:off x="4438500" y="5587686"/>
            <a:ext cx="108983" cy="108983"/>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Oval 40">
            <a:extLst>
              <a:ext uri="{FF2B5EF4-FFF2-40B4-BE49-F238E27FC236}">
                <a16:creationId xmlns:a16="http://schemas.microsoft.com/office/drawing/2014/main" id="{0B71B1DE-24ED-473C-A598-3EA9B84AACDB}"/>
              </a:ext>
            </a:extLst>
          </p:cNvPr>
          <p:cNvSpPr/>
          <p:nvPr/>
        </p:nvSpPr>
        <p:spPr>
          <a:xfrm>
            <a:off x="5146745" y="4692094"/>
            <a:ext cx="108983" cy="108983"/>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Oval 41">
            <a:extLst>
              <a:ext uri="{FF2B5EF4-FFF2-40B4-BE49-F238E27FC236}">
                <a16:creationId xmlns:a16="http://schemas.microsoft.com/office/drawing/2014/main" id="{2421B41A-3600-4C5B-9E4F-CB3187C227E7}"/>
              </a:ext>
            </a:extLst>
          </p:cNvPr>
          <p:cNvSpPr/>
          <p:nvPr/>
        </p:nvSpPr>
        <p:spPr>
          <a:xfrm>
            <a:off x="6410247" y="5587686"/>
            <a:ext cx="108983" cy="108983"/>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3" name="Straight Arrow Connector 42">
            <a:extLst>
              <a:ext uri="{FF2B5EF4-FFF2-40B4-BE49-F238E27FC236}">
                <a16:creationId xmlns:a16="http://schemas.microsoft.com/office/drawing/2014/main" id="{F6AAA5E5-CD14-45D0-B1B0-8971CA652B19}"/>
              </a:ext>
            </a:extLst>
          </p:cNvPr>
          <p:cNvCxnSpPr>
            <a:cxnSpLocks/>
          </p:cNvCxnSpPr>
          <p:nvPr/>
        </p:nvCxnSpPr>
        <p:spPr>
          <a:xfrm>
            <a:off x="1902639" y="3380050"/>
            <a:ext cx="5507665"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D0835EE3-0D10-447C-AC5F-F9E97A54C058}"/>
              </a:ext>
            </a:extLst>
          </p:cNvPr>
          <p:cNvSpPr txBox="1"/>
          <p:nvPr/>
        </p:nvSpPr>
        <p:spPr>
          <a:xfrm>
            <a:off x="6687291" y="3384512"/>
            <a:ext cx="1368646" cy="369332"/>
          </a:xfrm>
          <a:prstGeom prst="rect">
            <a:avLst/>
          </a:prstGeom>
          <a:noFill/>
        </p:spPr>
        <p:txBody>
          <a:bodyPr wrap="square" rtlCol="0">
            <a:spAutoFit/>
          </a:bodyPr>
          <a:lstStyle/>
          <a:p>
            <a:r>
              <a:rPr lang="en-US" altLang="zh-CN" dirty="0"/>
              <a:t>input lengths</a:t>
            </a:r>
            <a:endParaRPr lang="zh-CN" altLang="en-US" dirty="0"/>
          </a:p>
        </p:txBody>
      </p:sp>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A77F03C7-2ECA-4F15-8B78-2F1096594ECF}"/>
                  </a:ext>
                </a:extLst>
              </p:cNvPr>
              <p:cNvSpPr txBox="1"/>
              <p:nvPr/>
            </p:nvSpPr>
            <p:spPr>
              <a:xfrm>
                <a:off x="1264104" y="3191934"/>
                <a:ext cx="59793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𝐴</m:t>
                      </m:r>
                    </m:oMath>
                  </m:oMathPara>
                </a14:m>
                <a:endParaRPr lang="zh-CN" altLang="en-US" dirty="0"/>
              </a:p>
            </p:txBody>
          </p:sp>
        </mc:Choice>
        <mc:Fallback xmlns="">
          <p:sp>
            <p:nvSpPr>
              <p:cNvPr id="45" name="TextBox 44">
                <a:extLst>
                  <a:ext uri="{FF2B5EF4-FFF2-40B4-BE49-F238E27FC236}">
                    <a16:creationId xmlns:a16="http://schemas.microsoft.com/office/drawing/2014/main" id="{A77F03C7-2ECA-4F15-8B78-2F1096594ECF}"/>
                  </a:ext>
                </a:extLst>
              </p:cNvPr>
              <p:cNvSpPr txBox="1">
                <a:spLocks noRot="1" noChangeAspect="1" noMove="1" noResize="1" noEditPoints="1" noAdjustHandles="1" noChangeArrowheads="1" noChangeShapeType="1" noTextEdit="1"/>
              </p:cNvSpPr>
              <p:nvPr/>
            </p:nvSpPr>
            <p:spPr>
              <a:xfrm>
                <a:off x="1264104" y="3191934"/>
                <a:ext cx="597937" cy="369332"/>
              </a:xfrm>
              <a:prstGeom prst="rect">
                <a:avLst/>
              </a:prstGeom>
              <a:blipFill>
                <a:blip r:embed="rId3"/>
                <a:stretch>
                  <a:fillRect/>
                </a:stretch>
              </a:blipFill>
            </p:spPr>
            <p:txBody>
              <a:bodyPr/>
              <a:lstStyle/>
              <a:p>
                <a:r>
                  <a:rPr lang="zh-CN" altLang="en-US">
                    <a:noFill/>
                  </a:rPr>
                  <a:t> </a:t>
                </a:r>
              </a:p>
            </p:txBody>
          </p:sp>
        </mc:Fallback>
      </mc:AlternateContent>
      <p:sp>
        <p:nvSpPr>
          <p:cNvPr id="46" name="Oval 45">
            <a:extLst>
              <a:ext uri="{FF2B5EF4-FFF2-40B4-BE49-F238E27FC236}">
                <a16:creationId xmlns:a16="http://schemas.microsoft.com/office/drawing/2014/main" id="{7D617A53-9821-485A-9081-0FA376691840}"/>
              </a:ext>
            </a:extLst>
          </p:cNvPr>
          <p:cNvSpPr/>
          <p:nvPr/>
        </p:nvSpPr>
        <p:spPr>
          <a:xfrm>
            <a:off x="2988045" y="3325558"/>
            <a:ext cx="108983" cy="108983"/>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Oval 46">
            <a:extLst>
              <a:ext uri="{FF2B5EF4-FFF2-40B4-BE49-F238E27FC236}">
                <a16:creationId xmlns:a16="http://schemas.microsoft.com/office/drawing/2014/main" id="{236E6269-7246-4067-927B-469EA24CD23C}"/>
              </a:ext>
            </a:extLst>
          </p:cNvPr>
          <p:cNvSpPr/>
          <p:nvPr/>
        </p:nvSpPr>
        <p:spPr>
          <a:xfrm>
            <a:off x="4432595" y="3325558"/>
            <a:ext cx="108983" cy="108983"/>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Oval 47">
            <a:extLst>
              <a:ext uri="{FF2B5EF4-FFF2-40B4-BE49-F238E27FC236}">
                <a16:creationId xmlns:a16="http://schemas.microsoft.com/office/drawing/2014/main" id="{54316B0A-D339-48FA-ABCD-E2620CB20512}"/>
              </a:ext>
            </a:extLst>
          </p:cNvPr>
          <p:cNvSpPr/>
          <p:nvPr/>
        </p:nvSpPr>
        <p:spPr>
          <a:xfrm>
            <a:off x="6404342" y="3325558"/>
            <a:ext cx="108983" cy="108983"/>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Oval 48">
            <a:extLst>
              <a:ext uri="{FF2B5EF4-FFF2-40B4-BE49-F238E27FC236}">
                <a16:creationId xmlns:a16="http://schemas.microsoft.com/office/drawing/2014/main" id="{7FF749CE-C3CB-4802-BB96-94FEB3D947D9}"/>
              </a:ext>
            </a:extLst>
          </p:cNvPr>
          <p:cNvSpPr/>
          <p:nvPr/>
        </p:nvSpPr>
        <p:spPr>
          <a:xfrm>
            <a:off x="2397351" y="3325556"/>
            <a:ext cx="108983" cy="108983"/>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Oval 49">
            <a:extLst>
              <a:ext uri="{FF2B5EF4-FFF2-40B4-BE49-F238E27FC236}">
                <a16:creationId xmlns:a16="http://schemas.microsoft.com/office/drawing/2014/main" id="{9E41CB56-F28A-4C0C-8A71-F8E243EFA86E}"/>
              </a:ext>
            </a:extLst>
          </p:cNvPr>
          <p:cNvSpPr/>
          <p:nvPr/>
        </p:nvSpPr>
        <p:spPr>
          <a:xfrm>
            <a:off x="3464445" y="3325556"/>
            <a:ext cx="108983" cy="108983"/>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Oval 50">
            <a:extLst>
              <a:ext uri="{FF2B5EF4-FFF2-40B4-BE49-F238E27FC236}">
                <a16:creationId xmlns:a16="http://schemas.microsoft.com/office/drawing/2014/main" id="{BDD312D5-94BF-4B78-A561-7F0D2A38BD69}"/>
              </a:ext>
            </a:extLst>
          </p:cNvPr>
          <p:cNvSpPr/>
          <p:nvPr/>
        </p:nvSpPr>
        <p:spPr>
          <a:xfrm>
            <a:off x="5143797" y="3325556"/>
            <a:ext cx="108983" cy="108983"/>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Arrow: Down 10">
            <a:extLst>
              <a:ext uri="{FF2B5EF4-FFF2-40B4-BE49-F238E27FC236}">
                <a16:creationId xmlns:a16="http://schemas.microsoft.com/office/drawing/2014/main" id="{B2CE3FEA-1100-4A7A-BE40-81D57B635DB8}"/>
              </a:ext>
            </a:extLst>
          </p:cNvPr>
          <p:cNvSpPr/>
          <p:nvPr/>
        </p:nvSpPr>
        <p:spPr>
          <a:xfrm>
            <a:off x="4356099" y="3787377"/>
            <a:ext cx="261974" cy="6797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TextBox 12">
            <a:extLst>
              <a:ext uri="{FF2B5EF4-FFF2-40B4-BE49-F238E27FC236}">
                <a16:creationId xmlns:a16="http://schemas.microsoft.com/office/drawing/2014/main" id="{692EB5C1-0329-4CC6-B70D-B3BB91B040CE}"/>
              </a:ext>
            </a:extLst>
          </p:cNvPr>
          <p:cNvSpPr txBox="1"/>
          <p:nvPr/>
        </p:nvSpPr>
        <p:spPr>
          <a:xfrm>
            <a:off x="672045" y="4577309"/>
            <a:ext cx="1160106" cy="338554"/>
          </a:xfrm>
          <a:prstGeom prst="rect">
            <a:avLst/>
          </a:prstGeom>
          <a:noFill/>
        </p:spPr>
        <p:txBody>
          <a:bodyPr wrap="square" rtlCol="0">
            <a:spAutoFit/>
          </a:bodyPr>
          <a:lstStyle/>
          <a:p>
            <a:r>
              <a:rPr lang="en-US" altLang="zh-CN" sz="1600" dirty="0"/>
              <a:t>Run </a:t>
            </a:r>
            <a:r>
              <a:rPr lang="en-US" altLang="zh-CN" sz="1600" dirty="0">
                <a:solidFill>
                  <a:srgbClr val="C00000"/>
                </a:solidFill>
              </a:rPr>
              <a:t>Case 2</a:t>
            </a:r>
            <a:endParaRPr lang="zh-CN" altLang="en-US" sz="1600" dirty="0">
              <a:solidFill>
                <a:srgbClr val="C00000"/>
              </a:solidFill>
            </a:endParaRPr>
          </a:p>
        </p:txBody>
      </p:sp>
      <p:sp>
        <p:nvSpPr>
          <p:cNvPr id="77" name="TextBox 76">
            <a:extLst>
              <a:ext uri="{FF2B5EF4-FFF2-40B4-BE49-F238E27FC236}">
                <a16:creationId xmlns:a16="http://schemas.microsoft.com/office/drawing/2014/main" id="{F78CD9A0-0342-48A6-9E30-CD5F448A54BC}"/>
              </a:ext>
            </a:extLst>
          </p:cNvPr>
          <p:cNvSpPr txBox="1"/>
          <p:nvPr/>
        </p:nvSpPr>
        <p:spPr>
          <a:xfrm>
            <a:off x="672045" y="5471811"/>
            <a:ext cx="1160106" cy="338554"/>
          </a:xfrm>
          <a:prstGeom prst="rect">
            <a:avLst/>
          </a:prstGeom>
          <a:noFill/>
        </p:spPr>
        <p:txBody>
          <a:bodyPr wrap="square" rtlCol="0">
            <a:spAutoFit/>
          </a:bodyPr>
          <a:lstStyle/>
          <a:p>
            <a:r>
              <a:rPr lang="en-US" altLang="zh-CN" sz="1600" dirty="0"/>
              <a:t>Run </a:t>
            </a:r>
            <a:r>
              <a:rPr lang="en-US" altLang="zh-CN" sz="1600" dirty="0">
                <a:solidFill>
                  <a:srgbClr val="0070C0"/>
                </a:solidFill>
              </a:rPr>
              <a:t>Case 1</a:t>
            </a:r>
            <a:endParaRPr lang="zh-CN" altLang="en-US" sz="1600" dirty="0">
              <a:solidFill>
                <a:srgbClr val="0070C0"/>
              </a:solidFill>
            </a:endParaRPr>
          </a:p>
        </p:txBody>
      </p:sp>
      <p:sp>
        <p:nvSpPr>
          <p:cNvPr id="15" name="Left Brace 14">
            <a:extLst>
              <a:ext uri="{FF2B5EF4-FFF2-40B4-BE49-F238E27FC236}">
                <a16:creationId xmlns:a16="http://schemas.microsoft.com/office/drawing/2014/main" id="{3C6B902F-269E-41D9-A993-9670B5F8EC67}"/>
              </a:ext>
            </a:extLst>
          </p:cNvPr>
          <p:cNvSpPr/>
          <p:nvPr/>
        </p:nvSpPr>
        <p:spPr>
          <a:xfrm rot="16200000">
            <a:off x="2662265" y="5429659"/>
            <a:ext cx="172790" cy="948097"/>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6" name="TextBox 15">
            <a:extLst>
              <a:ext uri="{FF2B5EF4-FFF2-40B4-BE49-F238E27FC236}">
                <a16:creationId xmlns:a16="http://schemas.microsoft.com/office/drawing/2014/main" id="{D56F5B2A-F4EB-4FCB-A6D7-24DEE278C571}"/>
              </a:ext>
            </a:extLst>
          </p:cNvPr>
          <p:cNvSpPr txBox="1"/>
          <p:nvPr/>
        </p:nvSpPr>
        <p:spPr>
          <a:xfrm>
            <a:off x="1718170" y="5966558"/>
            <a:ext cx="2146765" cy="338554"/>
          </a:xfrm>
          <a:prstGeom prst="rect">
            <a:avLst/>
          </a:prstGeom>
          <a:noFill/>
        </p:spPr>
        <p:txBody>
          <a:bodyPr wrap="square" rtlCol="0">
            <a:spAutoFit/>
          </a:bodyPr>
          <a:lstStyle/>
          <a:p>
            <a:r>
              <a:rPr lang="en-US" altLang="zh-CN" sz="1600" dirty="0">
                <a:solidFill>
                  <a:srgbClr val="660874"/>
                </a:solidFill>
              </a:rPr>
              <a:t>Correct on at least one</a:t>
            </a:r>
            <a:endParaRPr lang="zh-CN" altLang="en-US" sz="1600" dirty="0">
              <a:solidFill>
                <a:srgbClr val="660874"/>
              </a:solidFill>
            </a:endParaRPr>
          </a:p>
        </p:txBody>
      </p:sp>
      <p:sp>
        <p:nvSpPr>
          <p:cNvPr id="5" name="TextBox 4">
            <a:extLst>
              <a:ext uri="{FF2B5EF4-FFF2-40B4-BE49-F238E27FC236}">
                <a16:creationId xmlns:a16="http://schemas.microsoft.com/office/drawing/2014/main" id="{3D8888B6-6808-45A7-8905-EFFF6BF0943D}"/>
              </a:ext>
            </a:extLst>
          </p:cNvPr>
          <p:cNvSpPr txBox="1"/>
          <p:nvPr/>
        </p:nvSpPr>
        <p:spPr>
          <a:xfrm>
            <a:off x="4699591" y="3896563"/>
            <a:ext cx="3248246" cy="338554"/>
          </a:xfrm>
          <a:prstGeom prst="rect">
            <a:avLst/>
          </a:prstGeom>
          <a:noFill/>
        </p:spPr>
        <p:txBody>
          <a:bodyPr wrap="square" rtlCol="0">
            <a:spAutoFit/>
          </a:bodyPr>
          <a:lstStyle/>
          <a:p>
            <a:r>
              <a:rPr lang="en-US" altLang="zh-CN" sz="1600" dirty="0">
                <a:solidFill>
                  <a:srgbClr val="660874"/>
                </a:solidFill>
              </a:rPr>
              <a:t>two disjoint sets of input lengths</a:t>
            </a:r>
            <a:endParaRPr lang="zh-CN" altLang="en-US" sz="1600" dirty="0">
              <a:solidFill>
                <a:srgbClr val="660874"/>
              </a:solidFill>
            </a:endParaRPr>
          </a:p>
        </p:txBody>
      </p:sp>
    </p:spTree>
    <p:extLst>
      <p:ext uri="{BB962C8B-B14F-4D97-AF65-F5344CB8AC3E}">
        <p14:creationId xmlns:p14="http://schemas.microsoft.com/office/powerpoint/2010/main" val="2271152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250"/>
                                        <p:tgtEl>
                                          <p:spTgt spid="4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fade">
                                      <p:cBhvr>
                                        <p:cTn id="10" dur="250"/>
                                        <p:tgtEl>
                                          <p:spTgt spid="4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5"/>
                                        </p:tgtEl>
                                        <p:attrNameLst>
                                          <p:attrName>style.visibility</p:attrName>
                                        </p:attrNameLst>
                                      </p:cBhvr>
                                      <p:to>
                                        <p:strVal val="visible"/>
                                      </p:to>
                                    </p:set>
                                    <p:animEffect transition="in" filter="fade">
                                      <p:cBhvr>
                                        <p:cTn id="13" dur="250"/>
                                        <p:tgtEl>
                                          <p:spTgt spid="4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6"/>
                                        </p:tgtEl>
                                        <p:attrNameLst>
                                          <p:attrName>style.visibility</p:attrName>
                                        </p:attrNameLst>
                                      </p:cBhvr>
                                      <p:to>
                                        <p:strVal val="visible"/>
                                      </p:to>
                                    </p:set>
                                    <p:animEffect transition="in" filter="fade">
                                      <p:cBhvr>
                                        <p:cTn id="16" dur="250"/>
                                        <p:tgtEl>
                                          <p:spTgt spid="4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250"/>
                                        <p:tgtEl>
                                          <p:spTgt spid="4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fade">
                                      <p:cBhvr>
                                        <p:cTn id="22" dur="250"/>
                                        <p:tgtEl>
                                          <p:spTgt spid="4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9"/>
                                        </p:tgtEl>
                                        <p:attrNameLst>
                                          <p:attrName>style.visibility</p:attrName>
                                        </p:attrNameLst>
                                      </p:cBhvr>
                                      <p:to>
                                        <p:strVal val="visible"/>
                                      </p:to>
                                    </p:set>
                                    <p:animEffect transition="in" filter="fade">
                                      <p:cBhvr>
                                        <p:cTn id="25" dur="250"/>
                                        <p:tgtEl>
                                          <p:spTgt spid="4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0"/>
                                        </p:tgtEl>
                                        <p:attrNameLst>
                                          <p:attrName>style.visibility</p:attrName>
                                        </p:attrNameLst>
                                      </p:cBhvr>
                                      <p:to>
                                        <p:strVal val="visible"/>
                                      </p:to>
                                    </p:set>
                                    <p:animEffect transition="in" filter="fade">
                                      <p:cBhvr>
                                        <p:cTn id="28" dur="250"/>
                                        <p:tgtEl>
                                          <p:spTgt spid="50"/>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fade">
                                      <p:cBhvr>
                                        <p:cTn id="31" dur="250"/>
                                        <p:tgtEl>
                                          <p:spTgt spid="51"/>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wipe(up)">
                                      <p:cBhvr>
                                        <p:cTn id="36" dur="250"/>
                                        <p:tgtEl>
                                          <p:spTgt spid="11"/>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fade">
                                      <p:cBhvr>
                                        <p:cTn id="39" dur="250"/>
                                        <p:tgtEl>
                                          <p:spTgt spid="5"/>
                                        </p:tgtEl>
                                      </p:cBhvr>
                                    </p:animEffect>
                                  </p:childTnLst>
                                </p:cTn>
                              </p:par>
                            </p:childTnLst>
                          </p:cTn>
                        </p:par>
                        <p:par>
                          <p:cTn id="40" fill="hold">
                            <p:stCondLst>
                              <p:cond delay="250"/>
                            </p:stCondLst>
                            <p:childTnLst>
                              <p:par>
                                <p:cTn id="41" presetID="10"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fade">
                                      <p:cBhvr>
                                        <p:cTn id="43" dur="250"/>
                                        <p:tgtEl>
                                          <p:spTgt spid="6"/>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fade">
                                      <p:cBhvr>
                                        <p:cTn id="46" dur="250"/>
                                        <p:tgtEl>
                                          <p:spTgt spid="8"/>
                                        </p:tgtEl>
                                      </p:cBhvr>
                                    </p:animEffect>
                                  </p:childTnLst>
                                </p:cTn>
                              </p:par>
                              <p:par>
                                <p:cTn id="47" presetID="10" presetClass="entr" presetSubtype="0" fill="hold" nodeType="with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fade">
                                      <p:cBhvr>
                                        <p:cTn id="49" dur="250"/>
                                        <p:tgtEl>
                                          <p:spTgt spid="33"/>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250"/>
                                        <p:tgtEl>
                                          <p:spTgt spid="34"/>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fade">
                                      <p:cBhvr>
                                        <p:cTn id="55" dur="250"/>
                                        <p:tgtEl>
                                          <p:spTgt spid="10"/>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fade">
                                      <p:cBhvr>
                                        <p:cTn id="58" dur="250"/>
                                        <p:tgtEl>
                                          <p:spTgt spid="38"/>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fade">
                                      <p:cBhvr>
                                        <p:cTn id="61" dur="250"/>
                                        <p:tgtEl>
                                          <p:spTgt spid="39"/>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fade">
                                      <p:cBhvr>
                                        <p:cTn id="64" dur="250"/>
                                        <p:tgtEl>
                                          <p:spTgt spid="40"/>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Effect transition="in" filter="fade">
                                      <p:cBhvr>
                                        <p:cTn id="67" dur="250"/>
                                        <p:tgtEl>
                                          <p:spTgt spid="41"/>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42"/>
                                        </p:tgtEl>
                                        <p:attrNameLst>
                                          <p:attrName>style.visibility</p:attrName>
                                        </p:attrNameLst>
                                      </p:cBhvr>
                                      <p:to>
                                        <p:strVal val="visible"/>
                                      </p:to>
                                    </p:set>
                                    <p:animEffect transition="in" filter="fade">
                                      <p:cBhvr>
                                        <p:cTn id="70" dur="250"/>
                                        <p:tgtEl>
                                          <p:spTgt spid="42"/>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12"/>
                                        </p:tgtEl>
                                        <p:attrNameLst>
                                          <p:attrName>style.visibility</p:attrName>
                                        </p:attrNameLst>
                                      </p:cBhvr>
                                      <p:to>
                                        <p:strVal val="visible"/>
                                      </p:to>
                                    </p:set>
                                    <p:animEffect transition="in" filter="fade">
                                      <p:cBhvr>
                                        <p:cTn id="75" dur="250"/>
                                        <p:tgtEl>
                                          <p:spTgt spid="12"/>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75"/>
                                        </p:tgtEl>
                                        <p:attrNameLst>
                                          <p:attrName>style.visibility</p:attrName>
                                        </p:attrNameLst>
                                      </p:cBhvr>
                                      <p:to>
                                        <p:strVal val="visible"/>
                                      </p:to>
                                    </p:set>
                                    <p:animEffect transition="in" filter="fade">
                                      <p:cBhvr>
                                        <p:cTn id="78" dur="250"/>
                                        <p:tgtEl>
                                          <p:spTgt spid="75"/>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76"/>
                                        </p:tgtEl>
                                        <p:attrNameLst>
                                          <p:attrName>style.visibility</p:attrName>
                                        </p:attrNameLst>
                                      </p:cBhvr>
                                      <p:to>
                                        <p:strVal val="visible"/>
                                      </p:to>
                                    </p:set>
                                    <p:animEffect transition="in" filter="fade">
                                      <p:cBhvr>
                                        <p:cTn id="81" dur="250"/>
                                        <p:tgtEl>
                                          <p:spTgt spid="76"/>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13"/>
                                        </p:tgtEl>
                                        <p:attrNameLst>
                                          <p:attrName>style.visibility</p:attrName>
                                        </p:attrNameLst>
                                      </p:cBhvr>
                                      <p:to>
                                        <p:strVal val="visible"/>
                                      </p:to>
                                    </p:set>
                                    <p:animEffect transition="in" filter="fade">
                                      <p:cBhvr>
                                        <p:cTn id="86" dur="250"/>
                                        <p:tgtEl>
                                          <p:spTgt spid="13"/>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77"/>
                                        </p:tgtEl>
                                        <p:attrNameLst>
                                          <p:attrName>style.visibility</p:attrName>
                                        </p:attrNameLst>
                                      </p:cBhvr>
                                      <p:to>
                                        <p:strVal val="visible"/>
                                      </p:to>
                                    </p:set>
                                    <p:animEffect transition="in" filter="fade">
                                      <p:cBhvr>
                                        <p:cTn id="89" dur="250"/>
                                        <p:tgtEl>
                                          <p:spTgt spid="77"/>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grpId="0" nodeType="clickEffect">
                                  <p:stCondLst>
                                    <p:cond delay="0"/>
                                  </p:stCondLst>
                                  <p:childTnLst>
                                    <p:set>
                                      <p:cBhvr>
                                        <p:cTn id="93" dur="1" fill="hold">
                                          <p:stCondLst>
                                            <p:cond delay="0"/>
                                          </p:stCondLst>
                                        </p:cTn>
                                        <p:tgtEl>
                                          <p:spTgt spid="15"/>
                                        </p:tgtEl>
                                        <p:attrNameLst>
                                          <p:attrName>style.visibility</p:attrName>
                                        </p:attrNameLst>
                                      </p:cBhvr>
                                      <p:to>
                                        <p:strVal val="visible"/>
                                      </p:to>
                                    </p:set>
                                    <p:animEffect transition="in" filter="fade">
                                      <p:cBhvr>
                                        <p:cTn id="94" dur="250"/>
                                        <p:tgtEl>
                                          <p:spTgt spid="15"/>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16"/>
                                        </p:tgtEl>
                                        <p:attrNameLst>
                                          <p:attrName>style.visibility</p:attrName>
                                        </p:attrNameLst>
                                      </p:cBhvr>
                                      <p:to>
                                        <p:strVal val="visible"/>
                                      </p:to>
                                    </p:set>
                                    <p:animEffect transition="in" filter="fade">
                                      <p:cBhvr>
                                        <p:cTn id="97" dur="2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75" grpId="0" animBg="1"/>
      <p:bldP spid="12" grpId="0" animBg="1"/>
      <p:bldP spid="8" grpId="0"/>
      <p:bldP spid="34" grpId="0"/>
      <p:bldP spid="10" grpId="0" animBg="1"/>
      <p:bldP spid="38" grpId="0" animBg="1"/>
      <p:bldP spid="39" grpId="0" animBg="1"/>
      <p:bldP spid="40" grpId="0" animBg="1"/>
      <p:bldP spid="41" grpId="0" animBg="1"/>
      <p:bldP spid="42" grpId="0" animBg="1"/>
      <p:bldP spid="44" grpId="0"/>
      <p:bldP spid="45" grpId="0"/>
      <p:bldP spid="46" grpId="0" animBg="1"/>
      <p:bldP spid="47" grpId="0" animBg="1"/>
      <p:bldP spid="48" grpId="0" animBg="1"/>
      <p:bldP spid="49" grpId="0" animBg="1"/>
      <p:bldP spid="50" grpId="0" animBg="1"/>
      <p:bldP spid="51" grpId="0" animBg="1"/>
      <p:bldP spid="11" grpId="0" animBg="1"/>
      <p:bldP spid="13" grpId="0"/>
      <p:bldP spid="77" grpId="0"/>
      <p:bldP spid="15" grpId="0" animBg="1"/>
      <p:bldP spid="16" grpId="0"/>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Oval 75">
            <a:extLst>
              <a:ext uri="{FF2B5EF4-FFF2-40B4-BE49-F238E27FC236}">
                <a16:creationId xmlns:a16="http://schemas.microsoft.com/office/drawing/2014/main" id="{B1337AF7-BF5B-4FBC-8F5B-B0A1D10984AC}"/>
              </a:ext>
            </a:extLst>
          </p:cNvPr>
          <p:cNvSpPr/>
          <p:nvPr/>
        </p:nvSpPr>
        <p:spPr>
          <a:xfrm rot="18314497">
            <a:off x="5666661" y="4225291"/>
            <a:ext cx="320602" cy="194085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Oval 74">
            <a:extLst>
              <a:ext uri="{FF2B5EF4-FFF2-40B4-BE49-F238E27FC236}">
                <a16:creationId xmlns:a16="http://schemas.microsoft.com/office/drawing/2014/main" id="{AFD95B22-71D4-4DDB-9C36-5906198EF17D}"/>
              </a:ext>
            </a:extLst>
          </p:cNvPr>
          <p:cNvSpPr/>
          <p:nvPr/>
        </p:nvSpPr>
        <p:spPr>
          <a:xfrm rot="18778623">
            <a:off x="3853244" y="4304978"/>
            <a:ext cx="320602" cy="1755482"/>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Oval 11">
            <a:extLst>
              <a:ext uri="{FF2B5EF4-FFF2-40B4-BE49-F238E27FC236}">
                <a16:creationId xmlns:a16="http://schemas.microsoft.com/office/drawing/2014/main" id="{2C044D18-2469-4F35-BCB0-E1114B3EB59A}"/>
              </a:ext>
            </a:extLst>
          </p:cNvPr>
          <p:cNvSpPr/>
          <p:nvPr/>
        </p:nvSpPr>
        <p:spPr>
          <a:xfrm rot="19534072">
            <a:off x="2588358" y="4515826"/>
            <a:ext cx="320602" cy="137805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Title 2">
            <a:extLst>
              <a:ext uri="{FF2B5EF4-FFF2-40B4-BE49-F238E27FC236}">
                <a16:creationId xmlns:a16="http://schemas.microsoft.com/office/drawing/2014/main" id="{AEDB691A-3F95-4A85-A8EA-AEC9A8D4BCCF}"/>
              </a:ext>
            </a:extLst>
          </p:cNvPr>
          <p:cNvSpPr>
            <a:spLocks noGrp="1"/>
          </p:cNvSpPr>
          <p:nvPr>
            <p:ph type="title"/>
          </p:nvPr>
        </p:nvSpPr>
        <p:spPr/>
        <p:txBody>
          <a:bodyPr/>
          <a:lstStyle/>
          <a:p>
            <a:r>
              <a:rPr lang="en-US" altLang="zh-CN" dirty="0"/>
              <a:t>Efficiency Issue: Half-exponential Barrier</a:t>
            </a:r>
            <a:endParaRPr lang="zh-CN" altLang="en-US" dirty="0"/>
          </a:p>
        </p:txBody>
      </p:sp>
      <p:cxnSp>
        <p:nvCxnSpPr>
          <p:cNvPr id="6" name="Straight Arrow Connector 5">
            <a:extLst>
              <a:ext uri="{FF2B5EF4-FFF2-40B4-BE49-F238E27FC236}">
                <a16:creationId xmlns:a16="http://schemas.microsoft.com/office/drawing/2014/main" id="{070BE1E1-4485-4FF3-B3BA-69C2EBA0BA8B}"/>
              </a:ext>
            </a:extLst>
          </p:cNvPr>
          <p:cNvCxnSpPr>
            <a:cxnSpLocks/>
          </p:cNvCxnSpPr>
          <p:nvPr/>
        </p:nvCxnSpPr>
        <p:spPr>
          <a:xfrm>
            <a:off x="1908544" y="4742124"/>
            <a:ext cx="5507665"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A2D583AC-153E-4030-AFCB-C40B5C04475E}"/>
              </a:ext>
            </a:extLst>
          </p:cNvPr>
          <p:cNvSpPr txBox="1"/>
          <p:nvPr/>
        </p:nvSpPr>
        <p:spPr>
          <a:xfrm>
            <a:off x="6693196" y="4746586"/>
            <a:ext cx="1368646" cy="369332"/>
          </a:xfrm>
          <a:prstGeom prst="rect">
            <a:avLst/>
          </a:prstGeom>
          <a:noFill/>
        </p:spPr>
        <p:txBody>
          <a:bodyPr wrap="square" rtlCol="0">
            <a:spAutoFit/>
          </a:bodyPr>
          <a:lstStyle/>
          <a:p>
            <a:r>
              <a:rPr lang="en-US" altLang="zh-CN" dirty="0"/>
              <a:t>input lengths</a:t>
            </a:r>
            <a:endParaRPr lang="zh-CN" altLang="en-US" dirty="0"/>
          </a:p>
        </p:txBody>
      </p:sp>
      <p:cxnSp>
        <p:nvCxnSpPr>
          <p:cNvPr id="33" name="Straight Arrow Connector 32">
            <a:extLst>
              <a:ext uri="{FF2B5EF4-FFF2-40B4-BE49-F238E27FC236}">
                <a16:creationId xmlns:a16="http://schemas.microsoft.com/office/drawing/2014/main" id="{DDF927F2-BDCF-4517-82ED-42339FDF5FD3}"/>
              </a:ext>
            </a:extLst>
          </p:cNvPr>
          <p:cNvCxnSpPr>
            <a:cxnSpLocks/>
          </p:cNvCxnSpPr>
          <p:nvPr/>
        </p:nvCxnSpPr>
        <p:spPr>
          <a:xfrm>
            <a:off x="1908544" y="5642178"/>
            <a:ext cx="5507665"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D72FA65C-C21B-4602-A82A-59FA9450AB94}"/>
              </a:ext>
            </a:extLst>
          </p:cNvPr>
          <p:cNvSpPr txBox="1"/>
          <p:nvPr/>
        </p:nvSpPr>
        <p:spPr>
          <a:xfrm>
            <a:off x="6693196" y="5646640"/>
            <a:ext cx="1368646" cy="369332"/>
          </a:xfrm>
          <a:prstGeom prst="rect">
            <a:avLst/>
          </a:prstGeom>
          <a:noFill/>
        </p:spPr>
        <p:txBody>
          <a:bodyPr wrap="square" rtlCol="0">
            <a:spAutoFit/>
          </a:bodyPr>
          <a:lstStyle/>
          <a:p>
            <a:r>
              <a:rPr lang="en-US" altLang="zh-CN" dirty="0"/>
              <a:t>input lengths</a:t>
            </a:r>
            <a:endParaRPr lang="zh-CN" altLang="en-US" dirty="0"/>
          </a:p>
        </p:txBody>
      </p:sp>
      <p:sp>
        <p:nvSpPr>
          <p:cNvPr id="10" name="Oval 9">
            <a:extLst>
              <a:ext uri="{FF2B5EF4-FFF2-40B4-BE49-F238E27FC236}">
                <a16:creationId xmlns:a16="http://schemas.microsoft.com/office/drawing/2014/main" id="{A81AB092-CD31-4179-9EB6-8B5B97B08474}"/>
              </a:ext>
            </a:extLst>
          </p:cNvPr>
          <p:cNvSpPr/>
          <p:nvPr/>
        </p:nvSpPr>
        <p:spPr>
          <a:xfrm>
            <a:off x="2400299" y="4692094"/>
            <a:ext cx="108983" cy="108983"/>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Oval 37">
            <a:extLst>
              <a:ext uri="{FF2B5EF4-FFF2-40B4-BE49-F238E27FC236}">
                <a16:creationId xmlns:a16="http://schemas.microsoft.com/office/drawing/2014/main" id="{EB39DC4A-6453-45CA-B9C1-3DA58B8FF06C}"/>
              </a:ext>
            </a:extLst>
          </p:cNvPr>
          <p:cNvSpPr/>
          <p:nvPr/>
        </p:nvSpPr>
        <p:spPr>
          <a:xfrm>
            <a:off x="2993950" y="5587686"/>
            <a:ext cx="108983" cy="108983"/>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Oval 38">
            <a:extLst>
              <a:ext uri="{FF2B5EF4-FFF2-40B4-BE49-F238E27FC236}">
                <a16:creationId xmlns:a16="http://schemas.microsoft.com/office/drawing/2014/main" id="{240AD2CF-3626-4E12-9B32-9962780F4065}"/>
              </a:ext>
            </a:extLst>
          </p:cNvPr>
          <p:cNvSpPr/>
          <p:nvPr/>
        </p:nvSpPr>
        <p:spPr>
          <a:xfrm>
            <a:off x="3467393" y="4692094"/>
            <a:ext cx="108983" cy="108983"/>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Oval 39">
            <a:extLst>
              <a:ext uri="{FF2B5EF4-FFF2-40B4-BE49-F238E27FC236}">
                <a16:creationId xmlns:a16="http://schemas.microsoft.com/office/drawing/2014/main" id="{25DD3DBC-F1FC-4F7F-A202-89163CB77D4D}"/>
              </a:ext>
            </a:extLst>
          </p:cNvPr>
          <p:cNvSpPr/>
          <p:nvPr/>
        </p:nvSpPr>
        <p:spPr>
          <a:xfrm>
            <a:off x="4438500" y="5587686"/>
            <a:ext cx="108983" cy="108983"/>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Oval 40">
            <a:extLst>
              <a:ext uri="{FF2B5EF4-FFF2-40B4-BE49-F238E27FC236}">
                <a16:creationId xmlns:a16="http://schemas.microsoft.com/office/drawing/2014/main" id="{0B71B1DE-24ED-473C-A598-3EA9B84AACDB}"/>
              </a:ext>
            </a:extLst>
          </p:cNvPr>
          <p:cNvSpPr/>
          <p:nvPr/>
        </p:nvSpPr>
        <p:spPr>
          <a:xfrm>
            <a:off x="5146745" y="4692094"/>
            <a:ext cx="108983" cy="108983"/>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Oval 41">
            <a:extLst>
              <a:ext uri="{FF2B5EF4-FFF2-40B4-BE49-F238E27FC236}">
                <a16:creationId xmlns:a16="http://schemas.microsoft.com/office/drawing/2014/main" id="{2421B41A-3600-4C5B-9E4F-CB3187C227E7}"/>
              </a:ext>
            </a:extLst>
          </p:cNvPr>
          <p:cNvSpPr/>
          <p:nvPr/>
        </p:nvSpPr>
        <p:spPr>
          <a:xfrm>
            <a:off x="6410247" y="5587686"/>
            <a:ext cx="108983" cy="108983"/>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3" name="Straight Arrow Connector 42">
            <a:extLst>
              <a:ext uri="{FF2B5EF4-FFF2-40B4-BE49-F238E27FC236}">
                <a16:creationId xmlns:a16="http://schemas.microsoft.com/office/drawing/2014/main" id="{F6AAA5E5-CD14-45D0-B1B0-8971CA652B19}"/>
              </a:ext>
            </a:extLst>
          </p:cNvPr>
          <p:cNvCxnSpPr>
            <a:cxnSpLocks/>
          </p:cNvCxnSpPr>
          <p:nvPr/>
        </p:nvCxnSpPr>
        <p:spPr>
          <a:xfrm>
            <a:off x="1902639" y="3380050"/>
            <a:ext cx="5507665"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D0835EE3-0D10-447C-AC5F-F9E97A54C058}"/>
              </a:ext>
            </a:extLst>
          </p:cNvPr>
          <p:cNvSpPr txBox="1"/>
          <p:nvPr/>
        </p:nvSpPr>
        <p:spPr>
          <a:xfrm>
            <a:off x="6687291" y="3384512"/>
            <a:ext cx="1368646" cy="369332"/>
          </a:xfrm>
          <a:prstGeom prst="rect">
            <a:avLst/>
          </a:prstGeom>
          <a:noFill/>
        </p:spPr>
        <p:txBody>
          <a:bodyPr wrap="square" rtlCol="0">
            <a:spAutoFit/>
          </a:bodyPr>
          <a:lstStyle/>
          <a:p>
            <a:r>
              <a:rPr lang="en-US" altLang="zh-CN" dirty="0"/>
              <a:t>input lengths</a:t>
            </a:r>
            <a:endParaRPr lang="zh-CN" altLang="en-US" dirty="0"/>
          </a:p>
        </p:txBody>
      </p:sp>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A77F03C7-2ECA-4F15-8B78-2F1096594ECF}"/>
                  </a:ext>
                </a:extLst>
              </p:cNvPr>
              <p:cNvSpPr txBox="1"/>
              <p:nvPr/>
            </p:nvSpPr>
            <p:spPr>
              <a:xfrm>
                <a:off x="1264104" y="3191934"/>
                <a:ext cx="59793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𝐴</m:t>
                      </m:r>
                    </m:oMath>
                  </m:oMathPara>
                </a14:m>
                <a:endParaRPr lang="zh-CN" altLang="en-US" dirty="0"/>
              </a:p>
            </p:txBody>
          </p:sp>
        </mc:Choice>
        <mc:Fallback xmlns="">
          <p:sp>
            <p:nvSpPr>
              <p:cNvPr id="45" name="TextBox 44">
                <a:extLst>
                  <a:ext uri="{FF2B5EF4-FFF2-40B4-BE49-F238E27FC236}">
                    <a16:creationId xmlns:a16="http://schemas.microsoft.com/office/drawing/2014/main" id="{A77F03C7-2ECA-4F15-8B78-2F1096594ECF}"/>
                  </a:ext>
                </a:extLst>
              </p:cNvPr>
              <p:cNvSpPr txBox="1">
                <a:spLocks noRot="1" noChangeAspect="1" noMove="1" noResize="1" noEditPoints="1" noAdjustHandles="1" noChangeArrowheads="1" noChangeShapeType="1" noTextEdit="1"/>
              </p:cNvSpPr>
              <p:nvPr/>
            </p:nvSpPr>
            <p:spPr>
              <a:xfrm>
                <a:off x="1264104" y="3191934"/>
                <a:ext cx="597937" cy="369332"/>
              </a:xfrm>
              <a:prstGeom prst="rect">
                <a:avLst/>
              </a:prstGeom>
              <a:blipFill>
                <a:blip r:embed="rId3"/>
                <a:stretch>
                  <a:fillRect/>
                </a:stretch>
              </a:blipFill>
            </p:spPr>
            <p:txBody>
              <a:bodyPr/>
              <a:lstStyle/>
              <a:p>
                <a:r>
                  <a:rPr lang="zh-CN" altLang="en-US">
                    <a:noFill/>
                  </a:rPr>
                  <a:t> </a:t>
                </a:r>
              </a:p>
            </p:txBody>
          </p:sp>
        </mc:Fallback>
      </mc:AlternateContent>
      <p:sp>
        <p:nvSpPr>
          <p:cNvPr id="46" name="Oval 45">
            <a:extLst>
              <a:ext uri="{FF2B5EF4-FFF2-40B4-BE49-F238E27FC236}">
                <a16:creationId xmlns:a16="http://schemas.microsoft.com/office/drawing/2014/main" id="{7D617A53-9821-485A-9081-0FA376691840}"/>
              </a:ext>
            </a:extLst>
          </p:cNvPr>
          <p:cNvSpPr/>
          <p:nvPr/>
        </p:nvSpPr>
        <p:spPr>
          <a:xfrm>
            <a:off x="2988045" y="3325558"/>
            <a:ext cx="108983" cy="108983"/>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Oval 46">
            <a:extLst>
              <a:ext uri="{FF2B5EF4-FFF2-40B4-BE49-F238E27FC236}">
                <a16:creationId xmlns:a16="http://schemas.microsoft.com/office/drawing/2014/main" id="{236E6269-7246-4067-927B-469EA24CD23C}"/>
              </a:ext>
            </a:extLst>
          </p:cNvPr>
          <p:cNvSpPr/>
          <p:nvPr/>
        </p:nvSpPr>
        <p:spPr>
          <a:xfrm>
            <a:off x="4432595" y="3325558"/>
            <a:ext cx="108983" cy="108983"/>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Oval 47">
            <a:extLst>
              <a:ext uri="{FF2B5EF4-FFF2-40B4-BE49-F238E27FC236}">
                <a16:creationId xmlns:a16="http://schemas.microsoft.com/office/drawing/2014/main" id="{54316B0A-D339-48FA-ABCD-E2620CB20512}"/>
              </a:ext>
            </a:extLst>
          </p:cNvPr>
          <p:cNvSpPr/>
          <p:nvPr/>
        </p:nvSpPr>
        <p:spPr>
          <a:xfrm>
            <a:off x="6404342" y="3325558"/>
            <a:ext cx="108983" cy="108983"/>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Oval 48">
            <a:extLst>
              <a:ext uri="{FF2B5EF4-FFF2-40B4-BE49-F238E27FC236}">
                <a16:creationId xmlns:a16="http://schemas.microsoft.com/office/drawing/2014/main" id="{7FF749CE-C3CB-4802-BB96-94FEB3D947D9}"/>
              </a:ext>
            </a:extLst>
          </p:cNvPr>
          <p:cNvSpPr/>
          <p:nvPr/>
        </p:nvSpPr>
        <p:spPr>
          <a:xfrm>
            <a:off x="2397351" y="3325556"/>
            <a:ext cx="108983" cy="108983"/>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Oval 49">
            <a:extLst>
              <a:ext uri="{FF2B5EF4-FFF2-40B4-BE49-F238E27FC236}">
                <a16:creationId xmlns:a16="http://schemas.microsoft.com/office/drawing/2014/main" id="{9E41CB56-F28A-4C0C-8A71-F8E243EFA86E}"/>
              </a:ext>
            </a:extLst>
          </p:cNvPr>
          <p:cNvSpPr/>
          <p:nvPr/>
        </p:nvSpPr>
        <p:spPr>
          <a:xfrm>
            <a:off x="3464445" y="3325556"/>
            <a:ext cx="108983" cy="108983"/>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Oval 50">
            <a:extLst>
              <a:ext uri="{FF2B5EF4-FFF2-40B4-BE49-F238E27FC236}">
                <a16:creationId xmlns:a16="http://schemas.microsoft.com/office/drawing/2014/main" id="{BDD312D5-94BF-4B78-A561-7F0D2A38BD69}"/>
              </a:ext>
            </a:extLst>
          </p:cNvPr>
          <p:cNvSpPr/>
          <p:nvPr/>
        </p:nvSpPr>
        <p:spPr>
          <a:xfrm>
            <a:off x="5143797" y="3325556"/>
            <a:ext cx="108983" cy="108983"/>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Arrow: Down 10">
            <a:extLst>
              <a:ext uri="{FF2B5EF4-FFF2-40B4-BE49-F238E27FC236}">
                <a16:creationId xmlns:a16="http://schemas.microsoft.com/office/drawing/2014/main" id="{B2CE3FEA-1100-4A7A-BE40-81D57B635DB8}"/>
              </a:ext>
            </a:extLst>
          </p:cNvPr>
          <p:cNvSpPr/>
          <p:nvPr/>
        </p:nvSpPr>
        <p:spPr>
          <a:xfrm>
            <a:off x="4356099" y="3787377"/>
            <a:ext cx="261974" cy="6797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TextBox 12">
            <a:extLst>
              <a:ext uri="{FF2B5EF4-FFF2-40B4-BE49-F238E27FC236}">
                <a16:creationId xmlns:a16="http://schemas.microsoft.com/office/drawing/2014/main" id="{692EB5C1-0329-4CC6-B70D-B3BB91B040CE}"/>
              </a:ext>
            </a:extLst>
          </p:cNvPr>
          <p:cNvSpPr txBox="1"/>
          <p:nvPr/>
        </p:nvSpPr>
        <p:spPr>
          <a:xfrm>
            <a:off x="672045" y="4577309"/>
            <a:ext cx="1160106" cy="338554"/>
          </a:xfrm>
          <a:prstGeom prst="rect">
            <a:avLst/>
          </a:prstGeom>
          <a:noFill/>
        </p:spPr>
        <p:txBody>
          <a:bodyPr wrap="square" rtlCol="0">
            <a:spAutoFit/>
          </a:bodyPr>
          <a:lstStyle/>
          <a:p>
            <a:r>
              <a:rPr lang="en-US" altLang="zh-CN" sz="1600" dirty="0"/>
              <a:t>Run </a:t>
            </a:r>
            <a:r>
              <a:rPr lang="en-US" altLang="zh-CN" sz="1600" dirty="0">
                <a:solidFill>
                  <a:srgbClr val="C00000"/>
                </a:solidFill>
              </a:rPr>
              <a:t>Case 2</a:t>
            </a:r>
            <a:endParaRPr lang="zh-CN" altLang="en-US" sz="1600" dirty="0">
              <a:solidFill>
                <a:srgbClr val="C00000"/>
              </a:solidFill>
            </a:endParaRPr>
          </a:p>
        </p:txBody>
      </p:sp>
      <p:sp>
        <p:nvSpPr>
          <p:cNvPr id="77" name="TextBox 76">
            <a:extLst>
              <a:ext uri="{FF2B5EF4-FFF2-40B4-BE49-F238E27FC236}">
                <a16:creationId xmlns:a16="http://schemas.microsoft.com/office/drawing/2014/main" id="{F78CD9A0-0342-48A6-9E30-CD5F448A54BC}"/>
              </a:ext>
            </a:extLst>
          </p:cNvPr>
          <p:cNvSpPr txBox="1"/>
          <p:nvPr/>
        </p:nvSpPr>
        <p:spPr>
          <a:xfrm>
            <a:off x="672045" y="5471811"/>
            <a:ext cx="1160106" cy="338554"/>
          </a:xfrm>
          <a:prstGeom prst="rect">
            <a:avLst/>
          </a:prstGeom>
          <a:noFill/>
        </p:spPr>
        <p:txBody>
          <a:bodyPr wrap="square" rtlCol="0">
            <a:spAutoFit/>
          </a:bodyPr>
          <a:lstStyle/>
          <a:p>
            <a:r>
              <a:rPr lang="en-US" altLang="zh-CN" sz="1600" dirty="0"/>
              <a:t>Run </a:t>
            </a:r>
            <a:r>
              <a:rPr lang="en-US" altLang="zh-CN" sz="1600" dirty="0">
                <a:solidFill>
                  <a:srgbClr val="0070C0"/>
                </a:solidFill>
              </a:rPr>
              <a:t>Case 1</a:t>
            </a:r>
            <a:endParaRPr lang="zh-CN" altLang="en-US" sz="1600" dirty="0">
              <a:solidFill>
                <a:srgbClr val="0070C0"/>
              </a:solidFill>
            </a:endParaRPr>
          </a:p>
        </p:txBody>
      </p:sp>
      <p:sp>
        <p:nvSpPr>
          <p:cNvPr id="15" name="Left Brace 14">
            <a:extLst>
              <a:ext uri="{FF2B5EF4-FFF2-40B4-BE49-F238E27FC236}">
                <a16:creationId xmlns:a16="http://schemas.microsoft.com/office/drawing/2014/main" id="{3C6B902F-269E-41D9-A993-9670B5F8EC67}"/>
              </a:ext>
            </a:extLst>
          </p:cNvPr>
          <p:cNvSpPr/>
          <p:nvPr/>
        </p:nvSpPr>
        <p:spPr>
          <a:xfrm rot="16200000">
            <a:off x="2662264" y="5429659"/>
            <a:ext cx="172790" cy="948097"/>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6" name="TextBox 15">
            <a:extLst>
              <a:ext uri="{FF2B5EF4-FFF2-40B4-BE49-F238E27FC236}">
                <a16:creationId xmlns:a16="http://schemas.microsoft.com/office/drawing/2014/main" id="{D56F5B2A-F4EB-4FCB-A6D7-24DEE278C571}"/>
              </a:ext>
            </a:extLst>
          </p:cNvPr>
          <p:cNvSpPr txBox="1"/>
          <p:nvPr/>
        </p:nvSpPr>
        <p:spPr>
          <a:xfrm>
            <a:off x="1718170" y="5966558"/>
            <a:ext cx="2146765" cy="338554"/>
          </a:xfrm>
          <a:prstGeom prst="rect">
            <a:avLst/>
          </a:prstGeom>
          <a:noFill/>
        </p:spPr>
        <p:txBody>
          <a:bodyPr wrap="square" rtlCol="0">
            <a:spAutoFit/>
          </a:bodyPr>
          <a:lstStyle/>
          <a:p>
            <a:r>
              <a:rPr lang="en-US" altLang="zh-CN" sz="1600" dirty="0">
                <a:solidFill>
                  <a:srgbClr val="660874"/>
                </a:solidFill>
              </a:rPr>
              <a:t>Correct on at least one</a:t>
            </a:r>
            <a:endParaRPr lang="zh-CN" altLang="en-US" sz="1600" dirty="0">
              <a:solidFill>
                <a:srgbClr val="660874"/>
              </a:solidFill>
            </a:endParaRPr>
          </a:p>
        </p:txBody>
      </p:sp>
      <p:sp>
        <p:nvSpPr>
          <p:cNvPr id="5" name="TextBox 4">
            <a:extLst>
              <a:ext uri="{FF2B5EF4-FFF2-40B4-BE49-F238E27FC236}">
                <a16:creationId xmlns:a16="http://schemas.microsoft.com/office/drawing/2014/main" id="{3D8888B6-6808-45A7-8905-EFFF6BF0943D}"/>
              </a:ext>
            </a:extLst>
          </p:cNvPr>
          <p:cNvSpPr txBox="1"/>
          <p:nvPr/>
        </p:nvSpPr>
        <p:spPr>
          <a:xfrm>
            <a:off x="4699591" y="3896563"/>
            <a:ext cx="3248246" cy="338554"/>
          </a:xfrm>
          <a:prstGeom prst="rect">
            <a:avLst/>
          </a:prstGeom>
          <a:noFill/>
        </p:spPr>
        <p:txBody>
          <a:bodyPr wrap="square" rtlCol="0">
            <a:spAutoFit/>
          </a:bodyPr>
          <a:lstStyle/>
          <a:p>
            <a:r>
              <a:rPr lang="en-US" altLang="zh-CN" sz="1600" dirty="0">
                <a:solidFill>
                  <a:srgbClr val="660874"/>
                </a:solidFill>
              </a:rPr>
              <a:t>two disjoint sets of input lengths</a:t>
            </a:r>
            <a:endParaRPr lang="zh-CN" altLang="en-US" sz="1600" dirty="0">
              <a:solidFill>
                <a:srgbClr val="660874"/>
              </a:solidFill>
            </a:endParaRPr>
          </a:p>
        </p:txBody>
      </p:sp>
      <p:sp>
        <p:nvSpPr>
          <p:cNvPr id="7" name="TextBox 6">
            <a:extLst>
              <a:ext uri="{FF2B5EF4-FFF2-40B4-BE49-F238E27FC236}">
                <a16:creationId xmlns:a16="http://schemas.microsoft.com/office/drawing/2014/main" id="{1D94B59B-0945-433F-8740-1C3739245E22}"/>
              </a:ext>
            </a:extLst>
          </p:cNvPr>
          <p:cNvSpPr txBox="1"/>
          <p:nvPr/>
        </p:nvSpPr>
        <p:spPr>
          <a:xfrm>
            <a:off x="672045" y="1686540"/>
            <a:ext cx="3168502" cy="400110"/>
          </a:xfrm>
          <a:prstGeom prst="rect">
            <a:avLst/>
          </a:prstGeom>
          <a:noFill/>
        </p:spPr>
        <p:txBody>
          <a:bodyPr wrap="square" rtlCol="0">
            <a:spAutoFit/>
          </a:bodyPr>
          <a:lstStyle/>
          <a:p>
            <a:r>
              <a:rPr lang="en-US" altLang="zh-CN" sz="2000" b="1" dirty="0"/>
              <a:t>Half-exponential barrier:</a:t>
            </a:r>
            <a:endParaRPr lang="zh-CN" altLang="en-US" sz="2000" b="1" dirty="0"/>
          </a:p>
        </p:txBody>
      </p:sp>
      <p:sp>
        <p:nvSpPr>
          <p:cNvPr id="9" name="TextBox 8">
            <a:extLst>
              <a:ext uri="{FF2B5EF4-FFF2-40B4-BE49-F238E27FC236}">
                <a16:creationId xmlns:a16="http://schemas.microsoft.com/office/drawing/2014/main" id="{D357873F-5342-4A47-A6F1-030B05151405}"/>
              </a:ext>
            </a:extLst>
          </p:cNvPr>
          <p:cNvSpPr txBox="1"/>
          <p:nvPr/>
        </p:nvSpPr>
        <p:spPr>
          <a:xfrm>
            <a:off x="1117804" y="2161555"/>
            <a:ext cx="7212805" cy="369332"/>
          </a:xfrm>
          <a:prstGeom prst="rect">
            <a:avLst/>
          </a:prstGeom>
          <a:noFill/>
        </p:spPr>
        <p:txBody>
          <a:bodyPr wrap="square" rtlCol="0">
            <a:spAutoFit/>
          </a:bodyPr>
          <a:lstStyle/>
          <a:p>
            <a:r>
              <a:rPr lang="en-US" altLang="zh-CN" dirty="0"/>
              <a:t>(Direct) win-win argument only implies half-exponential-time construction</a:t>
            </a:r>
            <a:endParaRPr lang="zh-CN" altLang="en-US" dirty="0"/>
          </a:p>
        </p:txBody>
      </p:sp>
      <mc:AlternateContent xmlns:mc="http://schemas.openxmlformats.org/markup-compatibility/2006" xmlns:a14="http://schemas.microsoft.com/office/drawing/2010/main">
        <mc:Choice Requires="a14">
          <p:sp>
            <p:nvSpPr>
              <p:cNvPr id="36" name="Rectangle: Rounded Corners 35">
                <a:extLst>
                  <a:ext uri="{FF2B5EF4-FFF2-40B4-BE49-F238E27FC236}">
                    <a16:creationId xmlns:a16="http://schemas.microsoft.com/office/drawing/2014/main" id="{387958F9-7F1E-4598-89BF-6DE50E58A00C}"/>
                  </a:ext>
                </a:extLst>
              </p:cNvPr>
              <p:cNvSpPr/>
              <p:nvPr/>
            </p:nvSpPr>
            <p:spPr>
              <a:xfrm>
                <a:off x="4915783" y="2494200"/>
                <a:ext cx="1488559" cy="369332"/>
              </a:xfrm>
              <a:prstGeom prst="roundRect">
                <a:avLst/>
              </a:prstGeom>
              <a:solidFill>
                <a:srgbClr val="F6F4F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altLang="zh-CN" sz="1600" b="0" i="1" smtClean="0">
                          <a:solidFill>
                            <a:schemeClr val="tx1"/>
                          </a:solidFill>
                          <a:latin typeface="Cambria Math" panose="02040503050406030204" pitchFamily="18" charset="0"/>
                        </a:rPr>
                        <m:t>𝑓</m:t>
                      </m:r>
                      <m:d>
                        <m:dPr>
                          <m:ctrlPr>
                            <a:rPr lang="en-US" altLang="zh-CN" sz="1600" b="0" i="1" smtClean="0">
                              <a:solidFill>
                                <a:schemeClr val="tx1"/>
                              </a:solidFill>
                              <a:latin typeface="Cambria Math" panose="02040503050406030204" pitchFamily="18" charset="0"/>
                            </a:rPr>
                          </m:ctrlPr>
                        </m:dPr>
                        <m:e>
                          <m:r>
                            <a:rPr lang="en-US" altLang="zh-CN" sz="1600" b="0" i="1" smtClean="0">
                              <a:solidFill>
                                <a:schemeClr val="tx1"/>
                              </a:solidFill>
                              <a:latin typeface="Cambria Math" panose="02040503050406030204" pitchFamily="18" charset="0"/>
                            </a:rPr>
                            <m:t>𝑓</m:t>
                          </m:r>
                          <m:d>
                            <m:dPr>
                              <m:ctrlPr>
                                <a:rPr lang="en-US" altLang="zh-CN" sz="1600" b="0" i="1" smtClean="0">
                                  <a:solidFill>
                                    <a:schemeClr val="tx1"/>
                                  </a:solidFill>
                                  <a:latin typeface="Cambria Math" panose="02040503050406030204" pitchFamily="18" charset="0"/>
                                </a:rPr>
                              </m:ctrlPr>
                            </m:dPr>
                            <m:e>
                              <m:r>
                                <a:rPr lang="en-US" altLang="zh-CN" sz="1600" b="0" i="1" smtClean="0">
                                  <a:solidFill>
                                    <a:schemeClr val="tx1"/>
                                  </a:solidFill>
                                  <a:latin typeface="Cambria Math" panose="02040503050406030204" pitchFamily="18" charset="0"/>
                                </a:rPr>
                                <m:t>𝑛</m:t>
                              </m:r>
                            </m:e>
                          </m:d>
                        </m:e>
                      </m:d>
                      <m:r>
                        <a:rPr lang="en-US" altLang="zh-CN" sz="1600" b="0" i="1" smtClean="0">
                          <a:solidFill>
                            <a:schemeClr val="tx1"/>
                          </a:solidFill>
                          <a:latin typeface="Cambria Math" panose="02040503050406030204" pitchFamily="18" charset="0"/>
                        </a:rPr>
                        <m:t>=</m:t>
                      </m:r>
                      <m:sSup>
                        <m:sSupPr>
                          <m:ctrlPr>
                            <a:rPr lang="en-US" altLang="zh-CN" sz="1600" b="0" i="1" smtClean="0">
                              <a:solidFill>
                                <a:schemeClr val="tx1"/>
                              </a:solidFill>
                              <a:latin typeface="Cambria Math" panose="02040503050406030204" pitchFamily="18" charset="0"/>
                            </a:rPr>
                          </m:ctrlPr>
                        </m:sSupPr>
                        <m:e>
                          <m:r>
                            <a:rPr lang="en-US" altLang="zh-CN" sz="1600" b="0" i="1" smtClean="0">
                              <a:solidFill>
                                <a:schemeClr val="tx1"/>
                              </a:solidFill>
                              <a:latin typeface="Cambria Math" panose="02040503050406030204" pitchFamily="18" charset="0"/>
                            </a:rPr>
                            <m:t>2</m:t>
                          </m:r>
                        </m:e>
                        <m:sup>
                          <m:r>
                            <a:rPr lang="en-US" altLang="zh-CN" sz="1600" b="0" i="1" smtClean="0">
                              <a:solidFill>
                                <a:schemeClr val="tx1"/>
                              </a:solidFill>
                              <a:latin typeface="Cambria Math" panose="02040503050406030204" pitchFamily="18" charset="0"/>
                            </a:rPr>
                            <m:t>𝑛</m:t>
                          </m:r>
                        </m:sup>
                      </m:sSup>
                    </m:oMath>
                  </m:oMathPara>
                </a14:m>
                <a:endParaRPr lang="zh-CN" altLang="en-US" sz="1600" dirty="0">
                  <a:solidFill>
                    <a:schemeClr val="tx1"/>
                  </a:solidFill>
                </a:endParaRPr>
              </a:p>
            </p:txBody>
          </p:sp>
        </mc:Choice>
        <mc:Fallback xmlns="">
          <p:sp>
            <p:nvSpPr>
              <p:cNvPr id="36" name="Rectangle: Rounded Corners 35">
                <a:extLst>
                  <a:ext uri="{FF2B5EF4-FFF2-40B4-BE49-F238E27FC236}">
                    <a16:creationId xmlns:a16="http://schemas.microsoft.com/office/drawing/2014/main" id="{387958F9-7F1E-4598-89BF-6DE50E58A00C}"/>
                  </a:ext>
                </a:extLst>
              </p:cNvPr>
              <p:cNvSpPr>
                <a:spLocks noRot="1" noChangeAspect="1" noMove="1" noResize="1" noEditPoints="1" noAdjustHandles="1" noChangeArrowheads="1" noChangeShapeType="1" noTextEdit="1"/>
              </p:cNvSpPr>
              <p:nvPr/>
            </p:nvSpPr>
            <p:spPr>
              <a:xfrm>
                <a:off x="4915783" y="2494200"/>
                <a:ext cx="1488559" cy="369332"/>
              </a:xfrm>
              <a:prstGeom prst="roundRect">
                <a:avLst/>
              </a:prstGeom>
              <a:blipFill>
                <a:blip r:embed="rId4"/>
                <a:stretch>
                  <a:fillRect b="-3077"/>
                </a:stretch>
              </a:blipFill>
            </p:spPr>
            <p:txBody>
              <a:bodyPr/>
              <a:lstStyle/>
              <a:p>
                <a:r>
                  <a:rPr lang="zh-CN" altLang="en-US">
                    <a:noFill/>
                  </a:rPr>
                  <a:t> </a:t>
                </a:r>
              </a:p>
            </p:txBody>
          </p:sp>
        </mc:Fallback>
      </mc:AlternateContent>
      <p:sp>
        <p:nvSpPr>
          <p:cNvPr id="14" name="TextBox 13">
            <a:extLst>
              <a:ext uri="{FF2B5EF4-FFF2-40B4-BE49-F238E27FC236}">
                <a16:creationId xmlns:a16="http://schemas.microsoft.com/office/drawing/2014/main" id="{542477C1-FA0B-4B89-AB70-44DC335BCC66}"/>
              </a:ext>
            </a:extLst>
          </p:cNvPr>
          <p:cNvSpPr txBox="1"/>
          <p:nvPr/>
        </p:nvSpPr>
        <p:spPr>
          <a:xfrm>
            <a:off x="1193120" y="2663905"/>
            <a:ext cx="3589849" cy="400110"/>
          </a:xfrm>
          <a:prstGeom prst="rect">
            <a:avLst/>
          </a:prstGeom>
          <a:solidFill>
            <a:srgbClr val="E1DFE2"/>
          </a:solidFill>
        </p:spPr>
        <p:txBody>
          <a:bodyPr wrap="square" rtlCol="0">
            <a:spAutoFit/>
          </a:bodyPr>
          <a:lstStyle/>
          <a:p>
            <a:r>
              <a:rPr lang="en-US" altLang="zh-CN" sz="2000" dirty="0">
                <a:solidFill>
                  <a:srgbClr val="660874"/>
                </a:solidFill>
              </a:rPr>
              <a:t>Check time complexity in detail</a:t>
            </a:r>
            <a:endParaRPr lang="zh-CN" altLang="en-US" sz="2000" dirty="0">
              <a:solidFill>
                <a:srgbClr val="660874"/>
              </a:solidFill>
            </a:endParaRPr>
          </a:p>
        </p:txBody>
      </p:sp>
    </p:spTree>
    <p:extLst>
      <p:ext uri="{BB962C8B-B14F-4D97-AF65-F5344CB8AC3E}">
        <p14:creationId xmlns:p14="http://schemas.microsoft.com/office/powerpoint/2010/main" val="238888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2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Oval 74">
            <a:extLst>
              <a:ext uri="{FF2B5EF4-FFF2-40B4-BE49-F238E27FC236}">
                <a16:creationId xmlns:a16="http://schemas.microsoft.com/office/drawing/2014/main" id="{AFD95B22-71D4-4DDB-9C36-5906198EF17D}"/>
              </a:ext>
            </a:extLst>
          </p:cNvPr>
          <p:cNvSpPr/>
          <p:nvPr/>
        </p:nvSpPr>
        <p:spPr>
          <a:xfrm rot="18778623">
            <a:off x="3853244" y="4964196"/>
            <a:ext cx="320602" cy="1755482"/>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Title 2">
            <a:extLst>
              <a:ext uri="{FF2B5EF4-FFF2-40B4-BE49-F238E27FC236}">
                <a16:creationId xmlns:a16="http://schemas.microsoft.com/office/drawing/2014/main" id="{AEDB691A-3F95-4A85-A8EA-AEC9A8D4BCCF}"/>
              </a:ext>
            </a:extLst>
          </p:cNvPr>
          <p:cNvSpPr>
            <a:spLocks noGrp="1"/>
          </p:cNvSpPr>
          <p:nvPr>
            <p:ph type="title"/>
          </p:nvPr>
        </p:nvSpPr>
        <p:spPr/>
        <p:txBody>
          <a:bodyPr/>
          <a:lstStyle/>
          <a:p>
            <a:r>
              <a:rPr lang="en-US" altLang="zh-CN" dirty="0"/>
              <a:t>Efficiency Issue: Half-exponential Barrier</a:t>
            </a:r>
            <a:endParaRPr lang="zh-CN" altLang="en-US" dirty="0"/>
          </a:p>
        </p:txBody>
      </p:sp>
      <p:cxnSp>
        <p:nvCxnSpPr>
          <p:cNvPr id="6" name="Straight Arrow Connector 5">
            <a:extLst>
              <a:ext uri="{FF2B5EF4-FFF2-40B4-BE49-F238E27FC236}">
                <a16:creationId xmlns:a16="http://schemas.microsoft.com/office/drawing/2014/main" id="{070BE1E1-4485-4FF3-B3BA-69C2EBA0BA8B}"/>
              </a:ext>
            </a:extLst>
          </p:cNvPr>
          <p:cNvCxnSpPr>
            <a:cxnSpLocks/>
          </p:cNvCxnSpPr>
          <p:nvPr/>
        </p:nvCxnSpPr>
        <p:spPr>
          <a:xfrm>
            <a:off x="1908544" y="5401342"/>
            <a:ext cx="5507665"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A2D583AC-153E-4030-AFCB-C40B5C04475E}"/>
              </a:ext>
            </a:extLst>
          </p:cNvPr>
          <p:cNvSpPr txBox="1"/>
          <p:nvPr/>
        </p:nvSpPr>
        <p:spPr>
          <a:xfrm>
            <a:off x="6693196" y="5405804"/>
            <a:ext cx="1368646" cy="369332"/>
          </a:xfrm>
          <a:prstGeom prst="rect">
            <a:avLst/>
          </a:prstGeom>
          <a:noFill/>
        </p:spPr>
        <p:txBody>
          <a:bodyPr wrap="square" rtlCol="0">
            <a:spAutoFit/>
          </a:bodyPr>
          <a:lstStyle/>
          <a:p>
            <a:r>
              <a:rPr lang="en-US" altLang="zh-CN" dirty="0"/>
              <a:t>input lengths</a:t>
            </a:r>
            <a:endParaRPr lang="zh-CN" altLang="en-US" dirty="0"/>
          </a:p>
        </p:txBody>
      </p:sp>
      <p:cxnSp>
        <p:nvCxnSpPr>
          <p:cNvPr id="33" name="Straight Arrow Connector 32">
            <a:extLst>
              <a:ext uri="{FF2B5EF4-FFF2-40B4-BE49-F238E27FC236}">
                <a16:creationId xmlns:a16="http://schemas.microsoft.com/office/drawing/2014/main" id="{DDF927F2-BDCF-4517-82ED-42339FDF5FD3}"/>
              </a:ext>
            </a:extLst>
          </p:cNvPr>
          <p:cNvCxnSpPr>
            <a:cxnSpLocks/>
          </p:cNvCxnSpPr>
          <p:nvPr/>
        </p:nvCxnSpPr>
        <p:spPr>
          <a:xfrm>
            <a:off x="1908544" y="6301396"/>
            <a:ext cx="5507665"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D72FA65C-C21B-4602-A82A-59FA9450AB94}"/>
              </a:ext>
            </a:extLst>
          </p:cNvPr>
          <p:cNvSpPr txBox="1"/>
          <p:nvPr/>
        </p:nvSpPr>
        <p:spPr>
          <a:xfrm>
            <a:off x="6693196" y="6305858"/>
            <a:ext cx="1368646" cy="369332"/>
          </a:xfrm>
          <a:prstGeom prst="rect">
            <a:avLst/>
          </a:prstGeom>
          <a:noFill/>
        </p:spPr>
        <p:txBody>
          <a:bodyPr wrap="square" rtlCol="0">
            <a:spAutoFit/>
          </a:bodyPr>
          <a:lstStyle/>
          <a:p>
            <a:r>
              <a:rPr lang="en-US" altLang="zh-CN" dirty="0"/>
              <a:t>input lengths</a:t>
            </a:r>
            <a:endParaRPr lang="zh-CN" altLang="en-US" dirty="0"/>
          </a:p>
        </p:txBody>
      </p:sp>
      <p:sp>
        <p:nvSpPr>
          <p:cNvPr id="39" name="Oval 38">
            <a:extLst>
              <a:ext uri="{FF2B5EF4-FFF2-40B4-BE49-F238E27FC236}">
                <a16:creationId xmlns:a16="http://schemas.microsoft.com/office/drawing/2014/main" id="{240AD2CF-3626-4E12-9B32-9962780F4065}"/>
              </a:ext>
            </a:extLst>
          </p:cNvPr>
          <p:cNvSpPr/>
          <p:nvPr/>
        </p:nvSpPr>
        <p:spPr>
          <a:xfrm>
            <a:off x="3467393" y="5351312"/>
            <a:ext cx="108983" cy="108983"/>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Oval 39">
            <a:extLst>
              <a:ext uri="{FF2B5EF4-FFF2-40B4-BE49-F238E27FC236}">
                <a16:creationId xmlns:a16="http://schemas.microsoft.com/office/drawing/2014/main" id="{25DD3DBC-F1FC-4F7F-A202-89163CB77D4D}"/>
              </a:ext>
            </a:extLst>
          </p:cNvPr>
          <p:cNvSpPr/>
          <p:nvPr/>
        </p:nvSpPr>
        <p:spPr>
          <a:xfrm>
            <a:off x="4438500" y="6246904"/>
            <a:ext cx="108983" cy="108983"/>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TextBox 12">
            <a:extLst>
              <a:ext uri="{FF2B5EF4-FFF2-40B4-BE49-F238E27FC236}">
                <a16:creationId xmlns:a16="http://schemas.microsoft.com/office/drawing/2014/main" id="{692EB5C1-0329-4CC6-B70D-B3BB91B040CE}"/>
              </a:ext>
            </a:extLst>
          </p:cNvPr>
          <p:cNvSpPr txBox="1"/>
          <p:nvPr/>
        </p:nvSpPr>
        <p:spPr>
          <a:xfrm>
            <a:off x="672045" y="5236527"/>
            <a:ext cx="1160106" cy="338554"/>
          </a:xfrm>
          <a:prstGeom prst="rect">
            <a:avLst/>
          </a:prstGeom>
          <a:noFill/>
        </p:spPr>
        <p:txBody>
          <a:bodyPr wrap="square" rtlCol="0">
            <a:spAutoFit/>
          </a:bodyPr>
          <a:lstStyle/>
          <a:p>
            <a:r>
              <a:rPr lang="en-US" altLang="zh-CN" sz="1600" dirty="0"/>
              <a:t>Run </a:t>
            </a:r>
            <a:r>
              <a:rPr lang="en-US" altLang="zh-CN" sz="1600" dirty="0">
                <a:solidFill>
                  <a:srgbClr val="C00000"/>
                </a:solidFill>
              </a:rPr>
              <a:t>Case 2</a:t>
            </a:r>
            <a:endParaRPr lang="zh-CN" altLang="en-US" sz="1600" dirty="0">
              <a:solidFill>
                <a:srgbClr val="C00000"/>
              </a:solidFill>
            </a:endParaRPr>
          </a:p>
        </p:txBody>
      </p:sp>
      <p:sp>
        <p:nvSpPr>
          <p:cNvPr id="77" name="TextBox 76">
            <a:extLst>
              <a:ext uri="{FF2B5EF4-FFF2-40B4-BE49-F238E27FC236}">
                <a16:creationId xmlns:a16="http://schemas.microsoft.com/office/drawing/2014/main" id="{F78CD9A0-0342-48A6-9E30-CD5F448A54BC}"/>
              </a:ext>
            </a:extLst>
          </p:cNvPr>
          <p:cNvSpPr txBox="1"/>
          <p:nvPr/>
        </p:nvSpPr>
        <p:spPr>
          <a:xfrm>
            <a:off x="672045" y="6131029"/>
            <a:ext cx="1160106" cy="338554"/>
          </a:xfrm>
          <a:prstGeom prst="rect">
            <a:avLst/>
          </a:prstGeom>
          <a:noFill/>
        </p:spPr>
        <p:txBody>
          <a:bodyPr wrap="square" rtlCol="0">
            <a:spAutoFit/>
          </a:bodyPr>
          <a:lstStyle/>
          <a:p>
            <a:r>
              <a:rPr lang="en-US" altLang="zh-CN" sz="1600" dirty="0"/>
              <a:t>Run </a:t>
            </a:r>
            <a:r>
              <a:rPr lang="en-US" altLang="zh-CN" sz="1600" dirty="0">
                <a:solidFill>
                  <a:srgbClr val="0070C0"/>
                </a:solidFill>
              </a:rPr>
              <a:t>Case 1</a:t>
            </a:r>
            <a:endParaRPr lang="zh-CN" altLang="en-US" sz="1600" dirty="0">
              <a:solidFill>
                <a:srgbClr val="0070C0"/>
              </a:solidFill>
            </a:endParaRP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B62560CC-338E-4FDF-960F-4D15C927DFB1}"/>
                  </a:ext>
                </a:extLst>
              </p:cNvPr>
              <p:cNvSpPr txBox="1"/>
              <p:nvPr/>
            </p:nvSpPr>
            <p:spPr>
              <a:xfrm>
                <a:off x="3349585" y="5391534"/>
                <a:ext cx="361507"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600" b="0" i="1" smtClean="0">
                              <a:solidFill>
                                <a:srgbClr val="C00000"/>
                              </a:solidFill>
                              <a:latin typeface="Cambria Math" panose="02040503050406030204" pitchFamily="18" charset="0"/>
                            </a:rPr>
                          </m:ctrlPr>
                        </m:sSubPr>
                        <m:e>
                          <m:r>
                            <a:rPr lang="en-US" altLang="zh-CN" sz="1600" b="0" i="1" smtClean="0">
                              <a:solidFill>
                                <a:srgbClr val="C00000"/>
                              </a:solidFill>
                              <a:latin typeface="Cambria Math" panose="02040503050406030204" pitchFamily="18" charset="0"/>
                            </a:rPr>
                            <m:t>𝑛</m:t>
                          </m:r>
                        </m:e>
                        <m:sub>
                          <m:r>
                            <a:rPr lang="en-US" altLang="zh-CN" sz="1600" b="0" i="1" smtClean="0">
                              <a:solidFill>
                                <a:srgbClr val="C00000"/>
                              </a:solidFill>
                              <a:latin typeface="Cambria Math" panose="02040503050406030204" pitchFamily="18" charset="0"/>
                            </a:rPr>
                            <m:t>1</m:t>
                          </m:r>
                        </m:sub>
                      </m:sSub>
                    </m:oMath>
                  </m:oMathPara>
                </a14:m>
                <a:endParaRPr lang="zh-CN" altLang="en-US" sz="1600" dirty="0">
                  <a:solidFill>
                    <a:srgbClr val="C00000"/>
                  </a:solidFill>
                </a:endParaRPr>
              </a:p>
            </p:txBody>
          </p:sp>
        </mc:Choice>
        <mc:Fallback xmlns="">
          <p:sp>
            <p:nvSpPr>
              <p:cNvPr id="7" name="TextBox 6">
                <a:extLst>
                  <a:ext uri="{FF2B5EF4-FFF2-40B4-BE49-F238E27FC236}">
                    <a16:creationId xmlns:a16="http://schemas.microsoft.com/office/drawing/2014/main" id="{B62560CC-338E-4FDF-960F-4D15C927DFB1}"/>
                  </a:ext>
                </a:extLst>
              </p:cNvPr>
              <p:cNvSpPr txBox="1">
                <a:spLocks noRot="1" noChangeAspect="1" noMove="1" noResize="1" noEditPoints="1" noAdjustHandles="1" noChangeArrowheads="1" noChangeShapeType="1" noTextEdit="1"/>
              </p:cNvSpPr>
              <p:nvPr/>
            </p:nvSpPr>
            <p:spPr>
              <a:xfrm>
                <a:off x="3349585" y="5391534"/>
                <a:ext cx="361507" cy="338554"/>
              </a:xfrm>
              <a:prstGeom prst="rect">
                <a:avLst/>
              </a:prstGeom>
              <a:blipFill>
                <a:blip r:embed="rId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0" name="TextBox 69">
                <a:extLst>
                  <a:ext uri="{FF2B5EF4-FFF2-40B4-BE49-F238E27FC236}">
                    <a16:creationId xmlns:a16="http://schemas.microsoft.com/office/drawing/2014/main" id="{B3F4D2DD-D6B3-4CDB-A298-229ABB7059C2}"/>
                  </a:ext>
                </a:extLst>
              </p:cNvPr>
              <p:cNvSpPr txBox="1"/>
              <p:nvPr/>
            </p:nvSpPr>
            <p:spPr>
              <a:xfrm>
                <a:off x="4317882" y="6293956"/>
                <a:ext cx="361507"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600" b="0" i="1" smtClean="0">
                              <a:solidFill>
                                <a:srgbClr val="0070C0"/>
                              </a:solidFill>
                              <a:latin typeface="Cambria Math" panose="02040503050406030204" pitchFamily="18" charset="0"/>
                            </a:rPr>
                          </m:ctrlPr>
                        </m:sSubPr>
                        <m:e>
                          <m:r>
                            <a:rPr lang="en-US" altLang="zh-CN" sz="1600" b="0" i="1" smtClean="0">
                              <a:solidFill>
                                <a:srgbClr val="0070C0"/>
                              </a:solidFill>
                              <a:latin typeface="Cambria Math" panose="02040503050406030204" pitchFamily="18" charset="0"/>
                            </a:rPr>
                            <m:t>𝑛</m:t>
                          </m:r>
                        </m:e>
                        <m:sub>
                          <m:r>
                            <a:rPr lang="en-US" altLang="zh-CN" sz="1600" b="0" i="1" smtClean="0">
                              <a:solidFill>
                                <a:srgbClr val="0070C0"/>
                              </a:solidFill>
                              <a:latin typeface="Cambria Math" panose="02040503050406030204" pitchFamily="18" charset="0"/>
                            </a:rPr>
                            <m:t>2</m:t>
                          </m:r>
                        </m:sub>
                      </m:sSub>
                    </m:oMath>
                  </m:oMathPara>
                </a14:m>
                <a:endParaRPr lang="zh-CN" altLang="en-US" sz="1600" dirty="0">
                  <a:solidFill>
                    <a:srgbClr val="0070C0"/>
                  </a:solidFill>
                </a:endParaRPr>
              </a:p>
            </p:txBody>
          </p:sp>
        </mc:Choice>
        <mc:Fallback xmlns="">
          <p:sp>
            <p:nvSpPr>
              <p:cNvPr id="70" name="TextBox 69">
                <a:extLst>
                  <a:ext uri="{FF2B5EF4-FFF2-40B4-BE49-F238E27FC236}">
                    <a16:creationId xmlns:a16="http://schemas.microsoft.com/office/drawing/2014/main" id="{B3F4D2DD-D6B3-4CDB-A298-229ABB7059C2}"/>
                  </a:ext>
                </a:extLst>
              </p:cNvPr>
              <p:cNvSpPr txBox="1">
                <a:spLocks noRot="1" noChangeAspect="1" noMove="1" noResize="1" noEditPoints="1" noAdjustHandles="1" noChangeArrowheads="1" noChangeShapeType="1" noTextEdit="1"/>
              </p:cNvSpPr>
              <p:nvPr/>
            </p:nvSpPr>
            <p:spPr>
              <a:xfrm>
                <a:off x="4317882" y="6293956"/>
                <a:ext cx="361507" cy="338554"/>
              </a:xfrm>
              <a:prstGeom prst="rect">
                <a:avLst/>
              </a:prstGeom>
              <a:blipFill>
                <a:blip r:embed="rId4"/>
                <a:stretch>
                  <a:fillRect/>
                </a:stretch>
              </a:blipFill>
            </p:spPr>
            <p:txBody>
              <a:bodyPr/>
              <a:lstStyle/>
              <a:p>
                <a:r>
                  <a:rPr lang="zh-CN" altLang="en-US">
                    <a:noFill/>
                  </a:rPr>
                  <a:t> </a:t>
                </a:r>
              </a:p>
            </p:txBody>
          </p:sp>
        </mc:Fallback>
      </mc:AlternateContent>
      <p:sp>
        <p:nvSpPr>
          <p:cNvPr id="41" name="Rectangle 40">
            <a:extLst>
              <a:ext uri="{FF2B5EF4-FFF2-40B4-BE49-F238E27FC236}">
                <a16:creationId xmlns:a16="http://schemas.microsoft.com/office/drawing/2014/main" id="{76138176-8543-4C60-85A8-635E6F20F500}"/>
              </a:ext>
            </a:extLst>
          </p:cNvPr>
          <p:cNvSpPr/>
          <p:nvPr/>
        </p:nvSpPr>
        <p:spPr>
          <a:xfrm>
            <a:off x="760227" y="1598414"/>
            <a:ext cx="7634176" cy="3322674"/>
          </a:xfrm>
          <a:prstGeom prst="rect">
            <a:avLst/>
          </a:prstGeom>
          <a:solidFill>
            <a:srgbClr val="F6F4F7"/>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TextBox 41">
            <a:extLst>
              <a:ext uri="{FF2B5EF4-FFF2-40B4-BE49-F238E27FC236}">
                <a16:creationId xmlns:a16="http://schemas.microsoft.com/office/drawing/2014/main" id="{89A49C88-24F9-4F31-BFCC-34D34EA9BCA2}"/>
              </a:ext>
            </a:extLst>
          </p:cNvPr>
          <p:cNvSpPr txBox="1"/>
          <p:nvPr/>
        </p:nvSpPr>
        <p:spPr>
          <a:xfrm>
            <a:off x="2381692" y="1646816"/>
            <a:ext cx="1578934" cy="400110"/>
          </a:xfrm>
          <a:prstGeom prst="rect">
            <a:avLst/>
          </a:prstGeom>
          <a:noFill/>
        </p:spPr>
        <p:txBody>
          <a:bodyPr wrap="square" rtlCol="0">
            <a:spAutoFit/>
          </a:bodyPr>
          <a:lstStyle/>
          <a:p>
            <a:pPr algn="ctr"/>
            <a:r>
              <a:rPr lang="en-US" altLang="zh-CN" sz="2000" b="1" dirty="0"/>
              <a:t>Problem 1</a:t>
            </a:r>
            <a:endParaRPr lang="zh-CN" altLang="en-US" sz="2000" b="1" dirty="0"/>
          </a:p>
        </p:txBody>
      </p:sp>
      <p:sp>
        <p:nvSpPr>
          <p:cNvPr id="43" name="TextBox 42">
            <a:extLst>
              <a:ext uri="{FF2B5EF4-FFF2-40B4-BE49-F238E27FC236}">
                <a16:creationId xmlns:a16="http://schemas.microsoft.com/office/drawing/2014/main" id="{B4A752FF-6B1C-4ECC-B627-CDA1DE793B56}"/>
              </a:ext>
            </a:extLst>
          </p:cNvPr>
          <p:cNvSpPr txBox="1"/>
          <p:nvPr/>
        </p:nvSpPr>
        <p:spPr>
          <a:xfrm>
            <a:off x="5676012" y="1646257"/>
            <a:ext cx="1532860" cy="400110"/>
          </a:xfrm>
          <a:prstGeom prst="rect">
            <a:avLst/>
          </a:prstGeom>
          <a:noFill/>
        </p:spPr>
        <p:txBody>
          <a:bodyPr wrap="square" rtlCol="0">
            <a:spAutoFit/>
          </a:bodyPr>
          <a:lstStyle/>
          <a:p>
            <a:pPr algn="ctr"/>
            <a:r>
              <a:rPr lang="en-US" altLang="zh-CN" sz="2000" b="1" dirty="0"/>
              <a:t>Problem 2</a:t>
            </a:r>
            <a:endParaRPr lang="zh-CN" altLang="en-US" sz="2000" b="1" dirty="0"/>
          </a:p>
        </p:txBody>
      </p:sp>
      <p:sp>
        <p:nvSpPr>
          <p:cNvPr id="45" name="TextBox 44">
            <a:extLst>
              <a:ext uri="{FF2B5EF4-FFF2-40B4-BE49-F238E27FC236}">
                <a16:creationId xmlns:a16="http://schemas.microsoft.com/office/drawing/2014/main" id="{9D5775BD-E72D-4D2C-9D53-FDAC253E79B4}"/>
              </a:ext>
            </a:extLst>
          </p:cNvPr>
          <p:cNvSpPr txBox="1"/>
          <p:nvPr/>
        </p:nvSpPr>
        <p:spPr>
          <a:xfrm>
            <a:off x="5720316" y="2437775"/>
            <a:ext cx="1492988" cy="369332"/>
          </a:xfrm>
          <a:prstGeom prst="rect">
            <a:avLst/>
          </a:prstGeom>
          <a:noFill/>
        </p:spPr>
        <p:txBody>
          <a:bodyPr wrap="square" rtlCol="0">
            <a:spAutoFit/>
          </a:bodyPr>
          <a:lstStyle/>
          <a:p>
            <a:r>
              <a:rPr lang="en-US" altLang="zh-CN" dirty="0"/>
              <a:t>“Randomness”</a:t>
            </a:r>
            <a:endParaRPr lang="zh-CN" altLang="en-US" dirty="0"/>
          </a:p>
        </p:txBody>
      </p:sp>
      <p:sp>
        <p:nvSpPr>
          <p:cNvPr id="46" name="TextBox 45">
            <a:extLst>
              <a:ext uri="{FF2B5EF4-FFF2-40B4-BE49-F238E27FC236}">
                <a16:creationId xmlns:a16="http://schemas.microsoft.com/office/drawing/2014/main" id="{190E6630-6EB6-4025-AA84-92A13C3AFC93}"/>
              </a:ext>
            </a:extLst>
          </p:cNvPr>
          <p:cNvSpPr txBox="1"/>
          <p:nvPr/>
        </p:nvSpPr>
        <p:spPr>
          <a:xfrm>
            <a:off x="2748514" y="1979409"/>
            <a:ext cx="845289" cy="338554"/>
          </a:xfrm>
          <a:prstGeom prst="rect">
            <a:avLst/>
          </a:prstGeom>
          <a:noFill/>
        </p:spPr>
        <p:txBody>
          <a:bodyPr wrap="square" rtlCol="0">
            <a:spAutoFit/>
          </a:bodyPr>
          <a:lstStyle/>
          <a:p>
            <a:pPr algn="ctr"/>
            <a:r>
              <a:rPr lang="en-US" altLang="zh-CN" sz="1600" dirty="0">
                <a:solidFill>
                  <a:srgbClr val="660874"/>
                </a:solidFill>
              </a:rPr>
              <a:t>“hard”</a:t>
            </a:r>
            <a:endParaRPr lang="zh-CN" altLang="en-US" sz="1600" dirty="0">
              <a:solidFill>
                <a:srgbClr val="660874"/>
              </a:solidFill>
            </a:endParaRPr>
          </a:p>
        </p:txBody>
      </p:sp>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C85E5806-95A3-425E-8644-EF8C1127C738}"/>
                  </a:ext>
                </a:extLst>
              </p:cNvPr>
              <p:cNvSpPr txBox="1"/>
              <p:nvPr/>
            </p:nvSpPr>
            <p:spPr>
              <a:xfrm>
                <a:off x="5039832" y="2000852"/>
                <a:ext cx="2929270" cy="338554"/>
              </a:xfrm>
              <a:prstGeom prst="rect">
                <a:avLst/>
              </a:prstGeom>
              <a:noFill/>
            </p:spPr>
            <p:txBody>
              <a:bodyPr wrap="square" rtlCol="0">
                <a:spAutoFit/>
              </a:bodyPr>
              <a:lstStyle/>
              <a:p>
                <a:pPr algn="ctr"/>
                <a:r>
                  <a:rPr lang="en-US" altLang="zh-CN" sz="1600" dirty="0">
                    <a:solidFill>
                      <a:srgbClr val="660874"/>
                    </a:solidFill>
                  </a:rPr>
                  <a:t>with randomized algorithm </a:t>
                </a:r>
                <a14:m>
                  <m:oMath xmlns:m="http://schemas.openxmlformats.org/officeDocument/2006/math">
                    <m:r>
                      <a:rPr lang="en-US" altLang="zh-CN" sz="1600" b="0" i="1" smtClean="0">
                        <a:solidFill>
                          <a:srgbClr val="660874"/>
                        </a:solidFill>
                        <a:latin typeface="Cambria Math" panose="02040503050406030204" pitchFamily="18" charset="0"/>
                      </a:rPr>
                      <m:t>𝐴</m:t>
                    </m:r>
                  </m:oMath>
                </a14:m>
                <a:endParaRPr lang="zh-CN" altLang="en-US" sz="1600" dirty="0">
                  <a:solidFill>
                    <a:srgbClr val="660874"/>
                  </a:solidFill>
                </a:endParaRPr>
              </a:p>
            </p:txBody>
          </p:sp>
        </mc:Choice>
        <mc:Fallback xmlns="">
          <p:sp>
            <p:nvSpPr>
              <p:cNvPr id="47" name="TextBox 46">
                <a:extLst>
                  <a:ext uri="{FF2B5EF4-FFF2-40B4-BE49-F238E27FC236}">
                    <a16:creationId xmlns:a16="http://schemas.microsoft.com/office/drawing/2014/main" id="{C85E5806-95A3-425E-8644-EF8C1127C738}"/>
                  </a:ext>
                </a:extLst>
              </p:cNvPr>
              <p:cNvSpPr txBox="1">
                <a:spLocks noRot="1" noChangeAspect="1" noMove="1" noResize="1" noEditPoints="1" noAdjustHandles="1" noChangeArrowheads="1" noChangeShapeType="1" noTextEdit="1"/>
              </p:cNvSpPr>
              <p:nvPr/>
            </p:nvSpPr>
            <p:spPr>
              <a:xfrm>
                <a:off x="5039832" y="2000852"/>
                <a:ext cx="2929270" cy="338554"/>
              </a:xfrm>
              <a:prstGeom prst="rect">
                <a:avLst/>
              </a:prstGeom>
              <a:blipFill>
                <a:blip r:embed="rId5"/>
                <a:stretch>
                  <a:fillRect t="-5357" b="-21429"/>
                </a:stretch>
              </a:blipFill>
            </p:spPr>
            <p:txBody>
              <a:bodyPr/>
              <a:lstStyle/>
              <a:p>
                <a:r>
                  <a:rPr lang="zh-CN" altLang="en-US">
                    <a:noFill/>
                  </a:rPr>
                  <a:t> </a:t>
                </a:r>
              </a:p>
            </p:txBody>
          </p:sp>
        </mc:Fallback>
      </mc:AlternateContent>
      <p:sp>
        <p:nvSpPr>
          <p:cNvPr id="48" name="Arrow: Right 47">
            <a:extLst>
              <a:ext uri="{FF2B5EF4-FFF2-40B4-BE49-F238E27FC236}">
                <a16:creationId xmlns:a16="http://schemas.microsoft.com/office/drawing/2014/main" id="{F0CA36F5-DC65-4381-A483-DDBBFB66DAB2}"/>
              </a:ext>
            </a:extLst>
          </p:cNvPr>
          <p:cNvSpPr/>
          <p:nvPr/>
        </p:nvSpPr>
        <p:spPr>
          <a:xfrm>
            <a:off x="4125430" y="2601283"/>
            <a:ext cx="1435395" cy="816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TextBox 48">
            <a:extLst>
              <a:ext uri="{FF2B5EF4-FFF2-40B4-BE49-F238E27FC236}">
                <a16:creationId xmlns:a16="http://schemas.microsoft.com/office/drawing/2014/main" id="{877B1512-9BA2-409E-A8A0-CDF2AFC9AB50}"/>
              </a:ext>
            </a:extLst>
          </p:cNvPr>
          <p:cNvSpPr txBox="1"/>
          <p:nvPr/>
        </p:nvSpPr>
        <p:spPr>
          <a:xfrm>
            <a:off x="3748417" y="2293506"/>
            <a:ext cx="2157524" cy="276999"/>
          </a:xfrm>
          <a:prstGeom prst="rect">
            <a:avLst/>
          </a:prstGeom>
          <a:noFill/>
        </p:spPr>
        <p:txBody>
          <a:bodyPr wrap="square" rtlCol="0">
            <a:spAutoFit/>
          </a:bodyPr>
          <a:lstStyle/>
          <a:p>
            <a:pPr algn="ctr"/>
            <a:r>
              <a:rPr lang="en-US" altLang="zh-CN" sz="1200" dirty="0">
                <a:solidFill>
                  <a:srgbClr val="660874"/>
                </a:solidFill>
              </a:rPr>
              <a:t>“Hardness to Randomness”</a:t>
            </a:r>
            <a:endParaRPr lang="zh-CN" altLang="en-US" sz="1200" dirty="0">
              <a:solidFill>
                <a:srgbClr val="660874"/>
              </a:solidFill>
            </a:endParaRPr>
          </a:p>
        </p:txBody>
      </p:sp>
      <p:sp>
        <p:nvSpPr>
          <p:cNvPr id="50" name="TextBox 49">
            <a:extLst>
              <a:ext uri="{FF2B5EF4-FFF2-40B4-BE49-F238E27FC236}">
                <a16:creationId xmlns:a16="http://schemas.microsoft.com/office/drawing/2014/main" id="{F96BA708-DE02-43FD-A8FF-97F45C89209F}"/>
              </a:ext>
            </a:extLst>
          </p:cNvPr>
          <p:cNvSpPr txBox="1"/>
          <p:nvPr/>
        </p:nvSpPr>
        <p:spPr>
          <a:xfrm>
            <a:off x="4104166" y="2682935"/>
            <a:ext cx="1349449" cy="307777"/>
          </a:xfrm>
          <a:prstGeom prst="rect">
            <a:avLst/>
          </a:prstGeom>
          <a:noFill/>
        </p:spPr>
        <p:txBody>
          <a:bodyPr wrap="square" rtlCol="0">
            <a:spAutoFit/>
          </a:bodyPr>
          <a:lstStyle/>
          <a:p>
            <a:pPr algn="ctr"/>
            <a:r>
              <a:rPr lang="en-US" altLang="zh-CN" sz="1400" dirty="0">
                <a:solidFill>
                  <a:srgbClr val="660874"/>
                </a:solidFill>
              </a:rPr>
              <a:t>e.g. PRG, HSG</a:t>
            </a:r>
            <a:endParaRPr lang="zh-CN" altLang="en-US" sz="1400" dirty="0">
              <a:solidFill>
                <a:srgbClr val="660874"/>
              </a:solidFill>
            </a:endParaRPr>
          </a:p>
        </p:txBody>
      </p:sp>
      <p:sp>
        <p:nvSpPr>
          <p:cNvPr id="51" name="TextBox 50">
            <a:extLst>
              <a:ext uri="{FF2B5EF4-FFF2-40B4-BE49-F238E27FC236}">
                <a16:creationId xmlns:a16="http://schemas.microsoft.com/office/drawing/2014/main" id="{DFACFEC7-0546-4F86-A768-B84A0516E398}"/>
              </a:ext>
            </a:extLst>
          </p:cNvPr>
          <p:cNvSpPr txBox="1"/>
          <p:nvPr/>
        </p:nvSpPr>
        <p:spPr>
          <a:xfrm>
            <a:off x="760227" y="3108237"/>
            <a:ext cx="1379573" cy="615553"/>
          </a:xfrm>
          <a:prstGeom prst="rect">
            <a:avLst/>
          </a:prstGeom>
          <a:noFill/>
        </p:spPr>
        <p:txBody>
          <a:bodyPr wrap="square" rtlCol="0">
            <a:spAutoFit/>
          </a:bodyPr>
          <a:lstStyle/>
          <a:p>
            <a:pPr algn="r"/>
            <a:r>
              <a:rPr lang="en-US" altLang="zh-CN" dirty="0"/>
              <a:t>Case 1:</a:t>
            </a:r>
          </a:p>
          <a:p>
            <a:pPr algn="r"/>
            <a:r>
              <a:rPr lang="en-US" altLang="zh-CN" sz="1600" dirty="0">
                <a:solidFill>
                  <a:srgbClr val="660874"/>
                </a:solidFill>
              </a:rPr>
              <a:t>(Derandomize)</a:t>
            </a:r>
            <a:endParaRPr lang="zh-CN" altLang="en-US" sz="1600" dirty="0">
              <a:solidFill>
                <a:srgbClr val="660874"/>
              </a:solidFill>
            </a:endParaRPr>
          </a:p>
        </p:txBody>
      </p:sp>
      <p:sp>
        <p:nvSpPr>
          <p:cNvPr id="76" name="TextBox 75">
            <a:extLst>
              <a:ext uri="{FF2B5EF4-FFF2-40B4-BE49-F238E27FC236}">
                <a16:creationId xmlns:a16="http://schemas.microsoft.com/office/drawing/2014/main" id="{B56BD672-F776-4ADE-9C07-E7C21E74B993}"/>
              </a:ext>
            </a:extLst>
          </p:cNvPr>
          <p:cNvSpPr txBox="1"/>
          <p:nvPr/>
        </p:nvSpPr>
        <p:spPr>
          <a:xfrm>
            <a:off x="850604" y="4079345"/>
            <a:ext cx="1289196" cy="615553"/>
          </a:xfrm>
          <a:prstGeom prst="rect">
            <a:avLst/>
          </a:prstGeom>
          <a:noFill/>
        </p:spPr>
        <p:txBody>
          <a:bodyPr wrap="square" rtlCol="0">
            <a:spAutoFit/>
          </a:bodyPr>
          <a:lstStyle/>
          <a:p>
            <a:pPr algn="r"/>
            <a:r>
              <a:rPr lang="en-US" altLang="zh-CN" dirty="0"/>
              <a:t>Case 2:</a:t>
            </a:r>
          </a:p>
          <a:p>
            <a:pPr algn="r"/>
            <a:r>
              <a:rPr lang="en-US" altLang="zh-CN" sz="1600" dirty="0">
                <a:solidFill>
                  <a:srgbClr val="660874"/>
                </a:solidFill>
              </a:rPr>
              <a:t>(Reconstruct)</a:t>
            </a:r>
          </a:p>
        </p:txBody>
      </p:sp>
      <mc:AlternateContent xmlns:mc="http://schemas.openxmlformats.org/markup-compatibility/2006" xmlns:a14="http://schemas.microsoft.com/office/drawing/2010/main">
        <mc:Choice Requires="a14">
          <p:sp>
            <p:nvSpPr>
              <p:cNvPr id="79" name="TextBox 78">
                <a:extLst>
                  <a:ext uri="{FF2B5EF4-FFF2-40B4-BE49-F238E27FC236}">
                    <a16:creationId xmlns:a16="http://schemas.microsoft.com/office/drawing/2014/main" id="{088FD7B1-AB95-4AAC-8F70-5671D9F6D543}"/>
                  </a:ext>
                </a:extLst>
              </p:cNvPr>
              <p:cNvSpPr txBox="1"/>
              <p:nvPr/>
            </p:nvSpPr>
            <p:spPr>
              <a:xfrm>
                <a:off x="5390705" y="2979343"/>
                <a:ext cx="2668773" cy="369332"/>
              </a:xfrm>
              <a:prstGeom prst="rect">
                <a:avLst/>
              </a:prstGeom>
              <a:noFill/>
            </p:spPr>
            <p:txBody>
              <a:bodyPr wrap="square" rtlCol="0">
                <a:spAutoFit/>
              </a:bodyPr>
              <a:lstStyle/>
              <a:p>
                <a:r>
                  <a:rPr lang="en-US" altLang="zh-CN" dirty="0"/>
                  <a:t>Good randomness + </a:t>
                </a:r>
                <a14:m>
                  <m:oMath xmlns:m="http://schemas.openxmlformats.org/officeDocument/2006/math">
                    <m:r>
                      <a:rPr lang="en-US" altLang="zh-CN" b="0" i="1" smtClean="0">
                        <a:latin typeface="Cambria Math" panose="02040503050406030204" pitchFamily="18" charset="0"/>
                      </a:rPr>
                      <m:t>𝐴</m:t>
                    </m:r>
                  </m:oMath>
                </a14:m>
                <a:endParaRPr lang="zh-CN" altLang="en-US" dirty="0"/>
              </a:p>
            </p:txBody>
          </p:sp>
        </mc:Choice>
        <mc:Fallback xmlns="">
          <p:sp>
            <p:nvSpPr>
              <p:cNvPr id="79" name="TextBox 78">
                <a:extLst>
                  <a:ext uri="{FF2B5EF4-FFF2-40B4-BE49-F238E27FC236}">
                    <a16:creationId xmlns:a16="http://schemas.microsoft.com/office/drawing/2014/main" id="{088FD7B1-AB95-4AAC-8F70-5671D9F6D543}"/>
                  </a:ext>
                </a:extLst>
              </p:cNvPr>
              <p:cNvSpPr txBox="1">
                <a:spLocks noRot="1" noChangeAspect="1" noMove="1" noResize="1" noEditPoints="1" noAdjustHandles="1" noChangeArrowheads="1" noChangeShapeType="1" noTextEdit="1"/>
              </p:cNvSpPr>
              <p:nvPr/>
            </p:nvSpPr>
            <p:spPr>
              <a:xfrm>
                <a:off x="5390705" y="2979343"/>
                <a:ext cx="2668773" cy="369332"/>
              </a:xfrm>
              <a:prstGeom prst="rect">
                <a:avLst/>
              </a:prstGeom>
              <a:blipFill>
                <a:blip r:embed="rId6"/>
                <a:stretch>
                  <a:fillRect l="-1826" t="-10000" b="-26667"/>
                </a:stretch>
              </a:blipFill>
            </p:spPr>
            <p:txBody>
              <a:bodyPr/>
              <a:lstStyle/>
              <a:p>
                <a:r>
                  <a:rPr lang="zh-CN" altLang="en-US">
                    <a:noFill/>
                  </a:rPr>
                  <a:t> </a:t>
                </a:r>
              </a:p>
            </p:txBody>
          </p:sp>
        </mc:Fallback>
      </mc:AlternateContent>
      <p:sp>
        <p:nvSpPr>
          <p:cNvPr id="81" name="Arrow: Down 80">
            <a:extLst>
              <a:ext uri="{FF2B5EF4-FFF2-40B4-BE49-F238E27FC236}">
                <a16:creationId xmlns:a16="http://schemas.microsoft.com/office/drawing/2014/main" id="{03B5E6D1-1825-40D4-902B-446C6D4DEBD8}"/>
              </a:ext>
            </a:extLst>
          </p:cNvPr>
          <p:cNvSpPr/>
          <p:nvPr/>
        </p:nvSpPr>
        <p:spPr>
          <a:xfrm>
            <a:off x="6348744" y="3348675"/>
            <a:ext cx="311445" cy="162161"/>
          </a:xfrm>
          <a:prstGeom prst="downArrow">
            <a:avLst/>
          </a:prstGeom>
          <a:solidFill>
            <a:srgbClr val="660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TextBox 81">
            <a:extLst>
              <a:ext uri="{FF2B5EF4-FFF2-40B4-BE49-F238E27FC236}">
                <a16:creationId xmlns:a16="http://schemas.microsoft.com/office/drawing/2014/main" id="{F5A4ED67-6AB7-4D73-89DD-F409F3330CDB}"/>
              </a:ext>
            </a:extLst>
          </p:cNvPr>
          <p:cNvSpPr txBox="1"/>
          <p:nvPr/>
        </p:nvSpPr>
        <p:spPr>
          <a:xfrm>
            <a:off x="5146156" y="3460417"/>
            <a:ext cx="2913322" cy="369332"/>
          </a:xfrm>
          <a:prstGeom prst="rect">
            <a:avLst/>
          </a:prstGeom>
          <a:noFill/>
        </p:spPr>
        <p:txBody>
          <a:bodyPr wrap="square" rtlCol="0">
            <a:spAutoFit/>
          </a:bodyPr>
          <a:lstStyle/>
          <a:p>
            <a:pPr algn="ctr"/>
            <a:r>
              <a:rPr lang="en-US" altLang="zh-CN" dirty="0"/>
              <a:t>Deterministic algo for Prob 2</a:t>
            </a:r>
            <a:endParaRPr lang="zh-CN" altLang="en-US" dirty="0"/>
          </a:p>
        </p:txBody>
      </p:sp>
      <p:cxnSp>
        <p:nvCxnSpPr>
          <p:cNvPr id="83" name="Straight Connector 82">
            <a:extLst>
              <a:ext uri="{FF2B5EF4-FFF2-40B4-BE49-F238E27FC236}">
                <a16:creationId xmlns:a16="http://schemas.microsoft.com/office/drawing/2014/main" id="{8F2A0747-D3D1-40C1-8EA5-2BDEDCD24CC4}"/>
              </a:ext>
            </a:extLst>
          </p:cNvPr>
          <p:cNvCxnSpPr/>
          <p:nvPr/>
        </p:nvCxnSpPr>
        <p:spPr>
          <a:xfrm>
            <a:off x="1089836" y="3884414"/>
            <a:ext cx="7038753" cy="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71A75B9A-4BA2-4552-A6DB-4C2A41E5D90F}"/>
              </a:ext>
            </a:extLst>
          </p:cNvPr>
          <p:cNvCxnSpPr/>
          <p:nvPr/>
        </p:nvCxnSpPr>
        <p:spPr>
          <a:xfrm>
            <a:off x="1089836" y="2990712"/>
            <a:ext cx="7038753" cy="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85" name="Arrow: Down 84">
            <a:extLst>
              <a:ext uri="{FF2B5EF4-FFF2-40B4-BE49-F238E27FC236}">
                <a16:creationId xmlns:a16="http://schemas.microsoft.com/office/drawing/2014/main" id="{F00B1AED-9AAB-4E71-AD57-FCB78F79BBBB}"/>
              </a:ext>
            </a:extLst>
          </p:cNvPr>
          <p:cNvSpPr/>
          <p:nvPr/>
        </p:nvSpPr>
        <p:spPr>
          <a:xfrm>
            <a:off x="2962494" y="4283919"/>
            <a:ext cx="311445" cy="162161"/>
          </a:xfrm>
          <a:prstGeom prst="downArrow">
            <a:avLst/>
          </a:prstGeom>
          <a:solidFill>
            <a:srgbClr val="660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TextBox 85">
            <a:extLst>
              <a:ext uri="{FF2B5EF4-FFF2-40B4-BE49-F238E27FC236}">
                <a16:creationId xmlns:a16="http://schemas.microsoft.com/office/drawing/2014/main" id="{3F07616C-8805-4D5F-A307-88C724E87D9F}"/>
              </a:ext>
            </a:extLst>
          </p:cNvPr>
          <p:cNvSpPr txBox="1"/>
          <p:nvPr/>
        </p:nvSpPr>
        <p:spPr>
          <a:xfrm>
            <a:off x="3336850" y="4157335"/>
            <a:ext cx="1920950" cy="338554"/>
          </a:xfrm>
          <a:prstGeom prst="rect">
            <a:avLst/>
          </a:prstGeom>
          <a:noFill/>
        </p:spPr>
        <p:txBody>
          <a:bodyPr wrap="square" rtlCol="0">
            <a:spAutoFit/>
          </a:bodyPr>
          <a:lstStyle/>
          <a:p>
            <a:r>
              <a:rPr lang="en-US" altLang="zh-CN" sz="1600" b="0" dirty="0">
                <a:solidFill>
                  <a:srgbClr val="660874"/>
                </a:solidFill>
              </a:rPr>
              <a:t>Reconstruction algo</a:t>
            </a:r>
            <a:endParaRPr lang="zh-CN" altLang="en-US" sz="1600" dirty="0">
              <a:solidFill>
                <a:srgbClr val="660874"/>
              </a:solidFill>
            </a:endParaRPr>
          </a:p>
        </p:txBody>
      </p:sp>
      <p:sp>
        <p:nvSpPr>
          <p:cNvPr id="87" name="TextBox 86">
            <a:extLst>
              <a:ext uri="{FF2B5EF4-FFF2-40B4-BE49-F238E27FC236}">
                <a16:creationId xmlns:a16="http://schemas.microsoft.com/office/drawing/2014/main" id="{3966D4AD-2FD1-49DF-A88B-92EB92D0E3B4}"/>
              </a:ext>
            </a:extLst>
          </p:cNvPr>
          <p:cNvSpPr txBox="1"/>
          <p:nvPr/>
        </p:nvSpPr>
        <p:spPr>
          <a:xfrm>
            <a:off x="2179674" y="4423000"/>
            <a:ext cx="2461436" cy="369332"/>
          </a:xfrm>
          <a:prstGeom prst="rect">
            <a:avLst/>
          </a:prstGeom>
          <a:noFill/>
        </p:spPr>
        <p:txBody>
          <a:bodyPr wrap="square" rtlCol="0">
            <a:spAutoFit/>
          </a:bodyPr>
          <a:lstStyle/>
          <a:p>
            <a:pPr algn="ctr"/>
            <a:r>
              <a:rPr lang="en-US" altLang="zh-CN" dirty="0"/>
              <a:t>Efficient algo for Prob 1</a:t>
            </a:r>
            <a:endParaRPr lang="zh-CN" altLang="en-US" dirty="0"/>
          </a:p>
        </p:txBody>
      </p:sp>
      <mc:AlternateContent xmlns:mc="http://schemas.openxmlformats.org/markup-compatibility/2006" xmlns:a14="http://schemas.microsoft.com/office/drawing/2010/main">
        <mc:Choice Requires="a14">
          <p:sp>
            <p:nvSpPr>
              <p:cNvPr id="88" name="TextBox 87">
                <a:extLst>
                  <a:ext uri="{FF2B5EF4-FFF2-40B4-BE49-F238E27FC236}">
                    <a16:creationId xmlns:a16="http://schemas.microsoft.com/office/drawing/2014/main" id="{BE4E86EA-1687-4A4C-B8CE-CADA64C5386E}"/>
                  </a:ext>
                </a:extLst>
              </p:cNvPr>
              <p:cNvSpPr txBox="1"/>
              <p:nvPr/>
            </p:nvSpPr>
            <p:spPr>
              <a:xfrm>
                <a:off x="1994488" y="1640273"/>
                <a:ext cx="2353340" cy="400110"/>
              </a:xfrm>
              <a:prstGeom prst="rect">
                <a:avLst/>
              </a:prstGeom>
              <a:solidFill>
                <a:srgbClr val="E1DFE2"/>
              </a:solidFill>
            </p:spPr>
            <p:txBody>
              <a:bodyPr wrap="square" rtlCol="0">
                <a:spAutoFit/>
              </a:bodyPr>
              <a:lstStyle/>
              <a:p>
                <a:pPr algn="ctr"/>
                <a:r>
                  <a:rPr lang="en-US" altLang="zh-CN" sz="2000" b="1" dirty="0"/>
                  <a:t>Problem </a:t>
                </a:r>
                <a:r>
                  <a:rPr lang="en-US" altLang="zh-CN" sz="2000" dirty="0">
                    <a:solidFill>
                      <a:srgbClr val="C00000"/>
                    </a:solidFill>
                  </a:rPr>
                  <a:t>(on </a:t>
                </a:r>
                <a14:m>
                  <m:oMath xmlns:m="http://schemas.openxmlformats.org/officeDocument/2006/math">
                    <m:sSub>
                      <m:sSubPr>
                        <m:ctrlPr>
                          <a:rPr lang="en-US" altLang="zh-CN" sz="2000" i="1" smtClean="0">
                            <a:solidFill>
                              <a:srgbClr val="C00000"/>
                            </a:solidFill>
                            <a:latin typeface="Cambria Math" panose="02040503050406030204" pitchFamily="18" charset="0"/>
                          </a:rPr>
                        </m:ctrlPr>
                      </m:sSubPr>
                      <m:e>
                        <m:r>
                          <a:rPr lang="en-US" altLang="zh-CN" sz="2000" b="0" i="1" smtClean="0">
                            <a:solidFill>
                              <a:srgbClr val="C00000"/>
                            </a:solidFill>
                            <a:latin typeface="Cambria Math" panose="02040503050406030204" pitchFamily="18" charset="0"/>
                          </a:rPr>
                          <m:t>𝑛</m:t>
                        </m:r>
                      </m:e>
                      <m:sub>
                        <m:r>
                          <a:rPr lang="en-US" altLang="zh-CN" sz="2000" b="0" i="1" smtClean="0">
                            <a:solidFill>
                              <a:srgbClr val="C00000"/>
                            </a:solidFill>
                            <a:latin typeface="Cambria Math" panose="02040503050406030204" pitchFamily="18" charset="0"/>
                          </a:rPr>
                          <m:t>1</m:t>
                        </m:r>
                      </m:sub>
                    </m:sSub>
                  </m:oMath>
                </a14:m>
                <a:r>
                  <a:rPr lang="en-US" altLang="zh-CN" sz="2000" dirty="0">
                    <a:solidFill>
                      <a:srgbClr val="C00000"/>
                    </a:solidFill>
                  </a:rPr>
                  <a:t>)</a:t>
                </a:r>
                <a:endParaRPr lang="zh-CN" altLang="en-US" sz="2000" dirty="0">
                  <a:solidFill>
                    <a:srgbClr val="660874"/>
                  </a:solidFill>
                </a:endParaRPr>
              </a:p>
            </p:txBody>
          </p:sp>
        </mc:Choice>
        <mc:Fallback xmlns="">
          <p:sp>
            <p:nvSpPr>
              <p:cNvPr id="88" name="TextBox 87">
                <a:extLst>
                  <a:ext uri="{FF2B5EF4-FFF2-40B4-BE49-F238E27FC236}">
                    <a16:creationId xmlns:a16="http://schemas.microsoft.com/office/drawing/2014/main" id="{BE4E86EA-1687-4A4C-B8CE-CADA64C5386E}"/>
                  </a:ext>
                </a:extLst>
              </p:cNvPr>
              <p:cNvSpPr txBox="1">
                <a:spLocks noRot="1" noChangeAspect="1" noMove="1" noResize="1" noEditPoints="1" noAdjustHandles="1" noChangeArrowheads="1" noChangeShapeType="1" noTextEdit="1"/>
              </p:cNvSpPr>
              <p:nvPr/>
            </p:nvSpPr>
            <p:spPr>
              <a:xfrm>
                <a:off x="1994488" y="1640273"/>
                <a:ext cx="2353340" cy="400110"/>
              </a:xfrm>
              <a:prstGeom prst="rect">
                <a:avLst/>
              </a:prstGeom>
              <a:blipFill>
                <a:blip r:embed="rId8"/>
                <a:stretch>
                  <a:fillRect t="-7576" b="-2575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9" name="TextBox 88">
                <a:extLst>
                  <a:ext uri="{FF2B5EF4-FFF2-40B4-BE49-F238E27FC236}">
                    <a16:creationId xmlns:a16="http://schemas.microsoft.com/office/drawing/2014/main" id="{5C181D3B-A1EC-45BD-B9C7-994B2B2AA15A}"/>
                  </a:ext>
                </a:extLst>
              </p:cNvPr>
              <p:cNvSpPr txBox="1"/>
              <p:nvPr/>
            </p:nvSpPr>
            <p:spPr>
              <a:xfrm>
                <a:off x="5294571" y="1640273"/>
                <a:ext cx="2353340" cy="400110"/>
              </a:xfrm>
              <a:prstGeom prst="rect">
                <a:avLst/>
              </a:prstGeom>
              <a:solidFill>
                <a:srgbClr val="E1DFE2"/>
              </a:solidFill>
            </p:spPr>
            <p:txBody>
              <a:bodyPr wrap="square" rtlCol="0">
                <a:spAutoFit/>
              </a:bodyPr>
              <a:lstStyle/>
              <a:p>
                <a:pPr algn="ctr"/>
                <a:r>
                  <a:rPr lang="en-US" altLang="zh-CN" sz="2000" b="1" dirty="0"/>
                  <a:t>Problem </a:t>
                </a:r>
                <a:r>
                  <a:rPr lang="en-US" altLang="zh-CN" sz="2000" dirty="0">
                    <a:solidFill>
                      <a:srgbClr val="0070C0"/>
                    </a:solidFill>
                  </a:rPr>
                  <a:t>(on </a:t>
                </a:r>
                <a14:m>
                  <m:oMath xmlns:m="http://schemas.openxmlformats.org/officeDocument/2006/math">
                    <m:sSub>
                      <m:sSubPr>
                        <m:ctrlPr>
                          <a:rPr lang="en-US" altLang="zh-CN" sz="2000" i="1" smtClean="0">
                            <a:solidFill>
                              <a:srgbClr val="0070C0"/>
                            </a:solidFill>
                            <a:latin typeface="Cambria Math" panose="02040503050406030204" pitchFamily="18" charset="0"/>
                          </a:rPr>
                        </m:ctrlPr>
                      </m:sSubPr>
                      <m:e>
                        <m:r>
                          <a:rPr lang="en-US" altLang="zh-CN" sz="2000" b="0" i="1" smtClean="0">
                            <a:solidFill>
                              <a:srgbClr val="0070C0"/>
                            </a:solidFill>
                            <a:latin typeface="Cambria Math" panose="02040503050406030204" pitchFamily="18" charset="0"/>
                          </a:rPr>
                          <m:t>𝑛</m:t>
                        </m:r>
                      </m:e>
                      <m:sub>
                        <m:r>
                          <a:rPr lang="en-US" altLang="zh-CN" sz="2000" b="0" i="1" smtClean="0">
                            <a:solidFill>
                              <a:srgbClr val="0070C0"/>
                            </a:solidFill>
                            <a:latin typeface="Cambria Math" panose="02040503050406030204" pitchFamily="18" charset="0"/>
                          </a:rPr>
                          <m:t>2</m:t>
                        </m:r>
                      </m:sub>
                    </m:sSub>
                  </m:oMath>
                </a14:m>
                <a:r>
                  <a:rPr lang="en-US" altLang="zh-CN" sz="2000" dirty="0">
                    <a:solidFill>
                      <a:srgbClr val="0070C0"/>
                    </a:solidFill>
                  </a:rPr>
                  <a:t>)</a:t>
                </a:r>
                <a:endParaRPr lang="zh-CN" altLang="en-US" sz="2000" dirty="0">
                  <a:solidFill>
                    <a:srgbClr val="660874"/>
                  </a:solidFill>
                </a:endParaRPr>
              </a:p>
            </p:txBody>
          </p:sp>
        </mc:Choice>
        <mc:Fallback xmlns="">
          <p:sp>
            <p:nvSpPr>
              <p:cNvPr id="89" name="TextBox 88">
                <a:extLst>
                  <a:ext uri="{FF2B5EF4-FFF2-40B4-BE49-F238E27FC236}">
                    <a16:creationId xmlns:a16="http://schemas.microsoft.com/office/drawing/2014/main" id="{5C181D3B-A1EC-45BD-B9C7-994B2B2AA15A}"/>
                  </a:ext>
                </a:extLst>
              </p:cNvPr>
              <p:cNvSpPr txBox="1">
                <a:spLocks noRot="1" noChangeAspect="1" noMove="1" noResize="1" noEditPoints="1" noAdjustHandles="1" noChangeArrowheads="1" noChangeShapeType="1" noTextEdit="1"/>
              </p:cNvSpPr>
              <p:nvPr/>
            </p:nvSpPr>
            <p:spPr>
              <a:xfrm>
                <a:off x="5294571" y="1640273"/>
                <a:ext cx="2353340" cy="400110"/>
              </a:xfrm>
              <a:prstGeom prst="rect">
                <a:avLst/>
              </a:prstGeom>
              <a:blipFill>
                <a:blip r:embed="rId9"/>
                <a:stretch>
                  <a:fillRect t="-7576" b="-2575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0" name="TextBox 89">
                <a:extLst>
                  <a:ext uri="{FF2B5EF4-FFF2-40B4-BE49-F238E27FC236}">
                    <a16:creationId xmlns:a16="http://schemas.microsoft.com/office/drawing/2014/main" id="{528936BA-18C2-439B-BC3D-C70D6B6C165C}"/>
                  </a:ext>
                </a:extLst>
              </p:cNvPr>
              <p:cNvSpPr txBox="1"/>
              <p:nvPr/>
            </p:nvSpPr>
            <p:spPr>
              <a:xfrm>
                <a:off x="3545072" y="4435107"/>
                <a:ext cx="1037563" cy="369332"/>
              </a:xfrm>
              <a:prstGeom prst="rect">
                <a:avLst/>
              </a:prstGeom>
              <a:solidFill>
                <a:srgbClr val="E1DFE2"/>
              </a:solidFill>
            </p:spPr>
            <p:txBody>
              <a:bodyPr wrap="square" rtlCol="0">
                <a:spAutoFit/>
              </a:bodyPr>
              <a:lstStyle/>
              <a:p>
                <a:r>
                  <a:rPr lang="en-US" altLang="zh-CN" dirty="0"/>
                  <a:t>on </a:t>
                </a:r>
                <a14:m>
                  <m:oMath xmlns:m="http://schemas.openxmlformats.org/officeDocument/2006/math">
                    <m:sSub>
                      <m:sSubPr>
                        <m:ctrlPr>
                          <a:rPr lang="en-US" altLang="zh-CN" sz="1800" i="1" smtClean="0">
                            <a:solidFill>
                              <a:srgbClr val="C00000"/>
                            </a:solidFill>
                            <a:latin typeface="Cambria Math" panose="02040503050406030204" pitchFamily="18" charset="0"/>
                          </a:rPr>
                        </m:ctrlPr>
                      </m:sSubPr>
                      <m:e>
                        <m:r>
                          <a:rPr lang="en-US" altLang="zh-CN" sz="1800" b="0" i="1" smtClean="0">
                            <a:solidFill>
                              <a:srgbClr val="C00000"/>
                            </a:solidFill>
                            <a:latin typeface="Cambria Math" panose="02040503050406030204" pitchFamily="18" charset="0"/>
                          </a:rPr>
                          <m:t>𝑛</m:t>
                        </m:r>
                      </m:e>
                      <m:sub>
                        <m:r>
                          <a:rPr lang="en-US" altLang="zh-CN" sz="1800" b="0" i="1" smtClean="0">
                            <a:solidFill>
                              <a:srgbClr val="C00000"/>
                            </a:solidFill>
                            <a:latin typeface="Cambria Math" panose="02040503050406030204" pitchFamily="18" charset="0"/>
                          </a:rPr>
                          <m:t>1</m:t>
                        </m:r>
                      </m:sub>
                    </m:sSub>
                  </m:oMath>
                </a14:m>
                <a:endParaRPr lang="zh-CN" altLang="en-US" dirty="0"/>
              </a:p>
            </p:txBody>
          </p:sp>
        </mc:Choice>
        <mc:Fallback xmlns="">
          <p:sp>
            <p:nvSpPr>
              <p:cNvPr id="90" name="TextBox 89">
                <a:extLst>
                  <a:ext uri="{FF2B5EF4-FFF2-40B4-BE49-F238E27FC236}">
                    <a16:creationId xmlns:a16="http://schemas.microsoft.com/office/drawing/2014/main" id="{528936BA-18C2-439B-BC3D-C70D6B6C165C}"/>
                  </a:ext>
                </a:extLst>
              </p:cNvPr>
              <p:cNvSpPr txBox="1">
                <a:spLocks noRot="1" noChangeAspect="1" noMove="1" noResize="1" noEditPoints="1" noAdjustHandles="1" noChangeArrowheads="1" noChangeShapeType="1" noTextEdit="1"/>
              </p:cNvSpPr>
              <p:nvPr/>
            </p:nvSpPr>
            <p:spPr>
              <a:xfrm>
                <a:off x="3545072" y="4435107"/>
                <a:ext cx="1037563" cy="369332"/>
              </a:xfrm>
              <a:prstGeom prst="rect">
                <a:avLst/>
              </a:prstGeom>
              <a:blipFill>
                <a:blip r:embed="rId10"/>
                <a:stretch>
                  <a:fillRect l="-5294" t="-10000" b="-2666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1" name="TextBox 90">
                <a:extLst>
                  <a:ext uri="{FF2B5EF4-FFF2-40B4-BE49-F238E27FC236}">
                    <a16:creationId xmlns:a16="http://schemas.microsoft.com/office/drawing/2014/main" id="{3F8EB440-8007-4317-8875-462D714BE892}"/>
                  </a:ext>
                </a:extLst>
              </p:cNvPr>
              <p:cNvSpPr txBox="1"/>
              <p:nvPr/>
            </p:nvSpPr>
            <p:spPr>
              <a:xfrm>
                <a:off x="6993562" y="3466441"/>
                <a:ext cx="1037563" cy="369332"/>
              </a:xfrm>
              <a:prstGeom prst="rect">
                <a:avLst/>
              </a:prstGeom>
              <a:solidFill>
                <a:srgbClr val="E1DFE2"/>
              </a:solidFill>
            </p:spPr>
            <p:txBody>
              <a:bodyPr wrap="square" rtlCol="0">
                <a:spAutoFit/>
              </a:bodyPr>
              <a:lstStyle/>
              <a:p>
                <a:r>
                  <a:rPr lang="en-US" altLang="zh-CN" sz="1800" dirty="0"/>
                  <a:t>on</a:t>
                </a:r>
                <a:r>
                  <a:rPr lang="en-US" altLang="zh-CN" sz="1800" dirty="0">
                    <a:solidFill>
                      <a:srgbClr val="0070C0"/>
                    </a:solidFill>
                  </a:rPr>
                  <a:t> </a:t>
                </a:r>
                <a14:m>
                  <m:oMath xmlns:m="http://schemas.openxmlformats.org/officeDocument/2006/math">
                    <m:sSub>
                      <m:sSubPr>
                        <m:ctrlPr>
                          <a:rPr lang="en-US" altLang="zh-CN" sz="1800" i="1" smtClean="0">
                            <a:solidFill>
                              <a:srgbClr val="0070C0"/>
                            </a:solidFill>
                            <a:latin typeface="Cambria Math" panose="02040503050406030204" pitchFamily="18" charset="0"/>
                          </a:rPr>
                        </m:ctrlPr>
                      </m:sSubPr>
                      <m:e>
                        <m:r>
                          <a:rPr lang="en-US" altLang="zh-CN" sz="1800" b="0" i="1" smtClean="0">
                            <a:solidFill>
                              <a:srgbClr val="0070C0"/>
                            </a:solidFill>
                            <a:latin typeface="Cambria Math" panose="02040503050406030204" pitchFamily="18" charset="0"/>
                          </a:rPr>
                          <m:t>𝑛</m:t>
                        </m:r>
                      </m:e>
                      <m:sub>
                        <m:r>
                          <a:rPr lang="en-US" altLang="zh-CN" sz="1800" b="0" i="1" smtClean="0">
                            <a:solidFill>
                              <a:srgbClr val="0070C0"/>
                            </a:solidFill>
                            <a:latin typeface="Cambria Math" panose="02040503050406030204" pitchFamily="18" charset="0"/>
                          </a:rPr>
                          <m:t>2</m:t>
                        </m:r>
                      </m:sub>
                    </m:sSub>
                  </m:oMath>
                </a14:m>
                <a:endParaRPr lang="zh-CN" altLang="en-US" dirty="0"/>
              </a:p>
            </p:txBody>
          </p:sp>
        </mc:Choice>
        <mc:Fallback xmlns="">
          <p:sp>
            <p:nvSpPr>
              <p:cNvPr id="91" name="TextBox 90">
                <a:extLst>
                  <a:ext uri="{FF2B5EF4-FFF2-40B4-BE49-F238E27FC236}">
                    <a16:creationId xmlns:a16="http://schemas.microsoft.com/office/drawing/2014/main" id="{3F8EB440-8007-4317-8875-462D714BE892}"/>
                  </a:ext>
                </a:extLst>
              </p:cNvPr>
              <p:cNvSpPr txBox="1">
                <a:spLocks noRot="1" noChangeAspect="1" noMove="1" noResize="1" noEditPoints="1" noAdjustHandles="1" noChangeArrowheads="1" noChangeShapeType="1" noTextEdit="1"/>
              </p:cNvSpPr>
              <p:nvPr/>
            </p:nvSpPr>
            <p:spPr>
              <a:xfrm>
                <a:off x="6993562" y="3466441"/>
                <a:ext cx="1037563" cy="369332"/>
              </a:xfrm>
              <a:prstGeom prst="rect">
                <a:avLst/>
              </a:prstGeom>
              <a:blipFill>
                <a:blip r:embed="rId11"/>
                <a:stretch>
                  <a:fillRect l="-4706" t="-10000" b="-26667"/>
                </a:stretch>
              </a:blipFill>
            </p:spPr>
            <p:txBody>
              <a:bodyPr/>
              <a:lstStyle/>
              <a:p>
                <a:r>
                  <a:rPr lang="zh-CN" altLang="en-US">
                    <a:noFill/>
                  </a:rPr>
                  <a:t> </a:t>
                </a:r>
              </a:p>
            </p:txBody>
          </p:sp>
        </mc:Fallback>
      </mc:AlternateContent>
      <p:sp>
        <p:nvSpPr>
          <p:cNvPr id="2" name="TextBox 1">
            <a:extLst>
              <a:ext uri="{FF2B5EF4-FFF2-40B4-BE49-F238E27FC236}">
                <a16:creationId xmlns:a16="http://schemas.microsoft.com/office/drawing/2014/main" id="{CE0E7A58-4FF5-481A-B219-4189D9EA4F55}"/>
              </a:ext>
            </a:extLst>
          </p:cNvPr>
          <p:cNvSpPr txBox="1"/>
          <p:nvPr/>
        </p:nvSpPr>
        <p:spPr>
          <a:xfrm>
            <a:off x="5443736" y="3817092"/>
            <a:ext cx="2204175" cy="461665"/>
          </a:xfrm>
          <a:prstGeom prst="rect">
            <a:avLst/>
          </a:prstGeom>
          <a:solidFill>
            <a:schemeClr val="accent3">
              <a:lumMod val="40000"/>
              <a:lumOff val="60000"/>
            </a:schemeClr>
          </a:solidFill>
        </p:spPr>
        <p:txBody>
          <a:bodyPr wrap="square" rtlCol="0">
            <a:spAutoFit/>
          </a:bodyPr>
          <a:lstStyle/>
          <a:p>
            <a:r>
              <a:rPr lang="en-US" altLang="zh-CN" sz="2400" i="1" dirty="0">
                <a:solidFill>
                  <a:srgbClr val="0070C0"/>
                </a:solidFill>
              </a:rPr>
              <a:t>Time complexity?</a:t>
            </a:r>
            <a:endParaRPr lang="zh-CN" altLang="en-US" sz="2400" i="1" dirty="0">
              <a:solidFill>
                <a:srgbClr val="0070C0"/>
              </a:solidFill>
            </a:endParaRPr>
          </a:p>
        </p:txBody>
      </p:sp>
      <p:sp>
        <p:nvSpPr>
          <p:cNvPr id="56" name="Rectangle 55">
            <a:extLst>
              <a:ext uri="{FF2B5EF4-FFF2-40B4-BE49-F238E27FC236}">
                <a16:creationId xmlns:a16="http://schemas.microsoft.com/office/drawing/2014/main" id="{0E167F56-10C0-4971-BC69-F0A81EE973E5}"/>
              </a:ext>
            </a:extLst>
          </p:cNvPr>
          <p:cNvSpPr/>
          <p:nvPr/>
        </p:nvSpPr>
        <p:spPr>
          <a:xfrm>
            <a:off x="2233275" y="2737883"/>
            <a:ext cx="1737360" cy="2286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bg1"/>
              </a:solidFill>
            </a:endParaRPr>
          </a:p>
        </p:txBody>
      </p:sp>
      <mc:AlternateContent xmlns:mc="http://schemas.openxmlformats.org/markup-compatibility/2006" xmlns:a14="http://schemas.microsoft.com/office/drawing/2010/main">
        <mc:Choice Requires="a14">
          <p:sp>
            <p:nvSpPr>
              <p:cNvPr id="54" name="Rectangle 53">
                <a:extLst>
                  <a:ext uri="{FF2B5EF4-FFF2-40B4-BE49-F238E27FC236}">
                    <a16:creationId xmlns:a16="http://schemas.microsoft.com/office/drawing/2014/main" id="{2FD5EAD0-6FF4-417D-AF19-EAD458151CCD}"/>
                  </a:ext>
                </a:extLst>
              </p:cNvPr>
              <p:cNvSpPr/>
              <p:nvPr/>
            </p:nvSpPr>
            <p:spPr>
              <a:xfrm>
                <a:off x="2233275" y="2737883"/>
                <a:ext cx="1737360" cy="2286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unc>
                        <m:funcPr>
                          <m:ctrlPr>
                            <a:rPr lang="en-US" altLang="zh-CN" sz="1600" i="1" smtClean="0">
                              <a:solidFill>
                                <a:schemeClr val="bg1"/>
                              </a:solidFill>
                              <a:latin typeface="Cambria Math" panose="02040503050406030204" pitchFamily="18" charset="0"/>
                            </a:rPr>
                          </m:ctrlPr>
                        </m:funcPr>
                        <m:fName>
                          <m:r>
                            <m:rPr>
                              <m:sty m:val="p"/>
                            </m:rPr>
                            <a:rPr lang="en-US" altLang="zh-CN" sz="1600" b="0" i="0" smtClean="0">
                              <a:solidFill>
                                <a:schemeClr val="bg1"/>
                              </a:solidFill>
                              <a:latin typeface="Cambria Math" panose="02040503050406030204" pitchFamily="18" charset="0"/>
                            </a:rPr>
                            <m:t>exp</m:t>
                          </m:r>
                        </m:fName>
                        <m:e>
                          <m:d>
                            <m:dPr>
                              <m:ctrlPr>
                                <a:rPr lang="en-US" altLang="zh-CN" sz="1600" i="1" smtClean="0">
                                  <a:solidFill>
                                    <a:schemeClr val="bg1"/>
                                  </a:solidFill>
                                  <a:latin typeface="Cambria Math" panose="02040503050406030204" pitchFamily="18" charset="0"/>
                                </a:rPr>
                              </m:ctrlPr>
                            </m:dPr>
                            <m:e>
                              <m:sSub>
                                <m:sSubPr>
                                  <m:ctrlPr>
                                    <a:rPr lang="en-US" altLang="zh-CN" sz="1600" i="1" smtClean="0">
                                      <a:solidFill>
                                        <a:schemeClr val="bg1"/>
                                      </a:solidFill>
                                      <a:latin typeface="Cambria Math" panose="02040503050406030204" pitchFamily="18" charset="0"/>
                                    </a:rPr>
                                  </m:ctrlPr>
                                </m:sSubPr>
                                <m:e>
                                  <m:r>
                                    <a:rPr lang="en-US" altLang="zh-CN" sz="1600" b="0" i="1" smtClean="0">
                                      <a:solidFill>
                                        <a:schemeClr val="bg1"/>
                                      </a:solidFill>
                                      <a:latin typeface="Cambria Math" panose="02040503050406030204" pitchFamily="18" charset="0"/>
                                    </a:rPr>
                                    <m:t>𝑛</m:t>
                                  </m:r>
                                </m:e>
                                <m:sub>
                                  <m:r>
                                    <a:rPr lang="en-US" altLang="zh-CN" sz="1600" b="0" i="1" smtClean="0">
                                      <a:solidFill>
                                        <a:schemeClr val="bg1"/>
                                      </a:solidFill>
                                      <a:latin typeface="Cambria Math" panose="02040503050406030204" pitchFamily="18" charset="0"/>
                                    </a:rPr>
                                    <m:t>1</m:t>
                                  </m:r>
                                </m:sub>
                              </m:sSub>
                            </m:e>
                          </m:d>
                        </m:e>
                      </m:func>
                    </m:oMath>
                  </m:oMathPara>
                </a14:m>
                <a:endParaRPr lang="zh-CN" altLang="en-US" sz="1600" dirty="0">
                  <a:solidFill>
                    <a:schemeClr val="bg1"/>
                  </a:solidFill>
                </a:endParaRPr>
              </a:p>
            </p:txBody>
          </p:sp>
        </mc:Choice>
        <mc:Fallback xmlns="">
          <p:sp>
            <p:nvSpPr>
              <p:cNvPr id="54" name="Rectangle 53">
                <a:extLst>
                  <a:ext uri="{FF2B5EF4-FFF2-40B4-BE49-F238E27FC236}">
                    <a16:creationId xmlns:a16="http://schemas.microsoft.com/office/drawing/2014/main" id="{2FD5EAD0-6FF4-417D-AF19-EAD458151CCD}"/>
                  </a:ext>
                </a:extLst>
              </p:cNvPr>
              <p:cNvSpPr>
                <a:spLocks noRot="1" noChangeAspect="1" noMove="1" noResize="1" noEditPoints="1" noAdjustHandles="1" noChangeArrowheads="1" noChangeShapeType="1" noTextEdit="1"/>
              </p:cNvSpPr>
              <p:nvPr/>
            </p:nvSpPr>
            <p:spPr>
              <a:xfrm>
                <a:off x="2233275" y="2737883"/>
                <a:ext cx="1737360" cy="228600"/>
              </a:xfrm>
              <a:prstGeom prst="rect">
                <a:avLst/>
              </a:prstGeom>
              <a:blipFill>
                <a:blip r:embed="rId12"/>
                <a:stretch>
                  <a:fillRect b="-31579"/>
                </a:stretch>
              </a:blipFill>
              <a:ln>
                <a:noFill/>
              </a:ln>
            </p:spPr>
            <p:txBody>
              <a:bodyPr/>
              <a:lstStyle/>
              <a:p>
                <a:r>
                  <a:rPr lang="zh-CN" altLang="en-US">
                    <a:noFill/>
                  </a:rPr>
                  <a:t> </a:t>
                </a:r>
              </a:p>
            </p:txBody>
          </p:sp>
        </mc:Fallback>
      </mc:AlternateContent>
      <p:sp>
        <p:nvSpPr>
          <p:cNvPr id="55" name="Rectangle 54">
            <a:extLst>
              <a:ext uri="{FF2B5EF4-FFF2-40B4-BE49-F238E27FC236}">
                <a16:creationId xmlns:a16="http://schemas.microsoft.com/office/drawing/2014/main" id="{6AA9E4D0-6D92-4C39-8D31-EFD2E368F1E1}"/>
              </a:ext>
            </a:extLst>
          </p:cNvPr>
          <p:cNvSpPr/>
          <p:nvPr/>
        </p:nvSpPr>
        <p:spPr>
          <a:xfrm>
            <a:off x="7666826" y="3059281"/>
            <a:ext cx="470919" cy="2286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dirty="0">
              <a:solidFill>
                <a:schemeClr val="bg1"/>
              </a:solidFill>
            </a:endParaRP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09F1566A-071C-4565-AAC9-4389598F1C74}"/>
                  </a:ext>
                </a:extLst>
              </p:cNvPr>
              <p:cNvSpPr txBox="1"/>
              <p:nvPr/>
            </p:nvSpPr>
            <p:spPr>
              <a:xfrm>
                <a:off x="8115830" y="2979343"/>
                <a:ext cx="803381"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nor/>
                        </m:rPr>
                        <a:rPr lang="en-US" altLang="zh-CN" sz="1600" b="0" i="0" smtClean="0">
                          <a:solidFill>
                            <a:srgbClr val="0070C0"/>
                          </a:solidFill>
                          <a:latin typeface="Cambria Math" panose="02040503050406030204" pitchFamily="18" charset="0"/>
                        </a:rPr>
                        <m:t>poly</m:t>
                      </m:r>
                      <m:d>
                        <m:dPr>
                          <m:ctrlPr>
                            <a:rPr lang="en-US" altLang="zh-CN" sz="1600" b="0" i="1" smtClean="0">
                              <a:solidFill>
                                <a:srgbClr val="0070C0"/>
                              </a:solidFill>
                              <a:latin typeface="Cambria Math" panose="02040503050406030204" pitchFamily="18" charset="0"/>
                            </a:rPr>
                          </m:ctrlPr>
                        </m:dPr>
                        <m:e>
                          <m:sSub>
                            <m:sSubPr>
                              <m:ctrlPr>
                                <a:rPr lang="en-US" altLang="zh-CN" sz="1600" b="0" i="1" smtClean="0">
                                  <a:solidFill>
                                    <a:srgbClr val="0070C0"/>
                                  </a:solidFill>
                                  <a:latin typeface="Cambria Math" panose="02040503050406030204" pitchFamily="18" charset="0"/>
                                </a:rPr>
                              </m:ctrlPr>
                            </m:sSubPr>
                            <m:e>
                              <m:r>
                                <a:rPr lang="en-US" altLang="zh-CN" sz="1600" b="0" i="1" smtClean="0">
                                  <a:solidFill>
                                    <a:srgbClr val="0070C0"/>
                                  </a:solidFill>
                                  <a:latin typeface="Cambria Math" panose="02040503050406030204" pitchFamily="18" charset="0"/>
                                </a:rPr>
                                <m:t>𝑛</m:t>
                              </m:r>
                            </m:e>
                            <m:sub>
                              <m:r>
                                <a:rPr lang="en-US" altLang="zh-CN" sz="1600" b="0" i="1" smtClean="0">
                                  <a:solidFill>
                                    <a:srgbClr val="0070C0"/>
                                  </a:solidFill>
                                  <a:latin typeface="Cambria Math" panose="02040503050406030204" pitchFamily="18" charset="0"/>
                                </a:rPr>
                                <m:t>2</m:t>
                              </m:r>
                            </m:sub>
                          </m:sSub>
                        </m:e>
                      </m:d>
                    </m:oMath>
                  </m:oMathPara>
                </a14:m>
                <a:endParaRPr lang="zh-CN" altLang="en-US" sz="1600" dirty="0">
                  <a:solidFill>
                    <a:srgbClr val="0070C0"/>
                  </a:solidFill>
                </a:endParaRPr>
              </a:p>
            </p:txBody>
          </p:sp>
        </mc:Choice>
        <mc:Fallback xmlns="">
          <p:sp>
            <p:nvSpPr>
              <p:cNvPr id="4" name="TextBox 3">
                <a:extLst>
                  <a:ext uri="{FF2B5EF4-FFF2-40B4-BE49-F238E27FC236}">
                    <a16:creationId xmlns:a16="http://schemas.microsoft.com/office/drawing/2014/main" id="{09F1566A-071C-4565-AAC9-4389598F1C74}"/>
                  </a:ext>
                </a:extLst>
              </p:cNvPr>
              <p:cNvSpPr txBox="1">
                <a:spLocks noRot="1" noChangeAspect="1" noMove="1" noResize="1" noEditPoints="1" noAdjustHandles="1" noChangeArrowheads="1" noChangeShapeType="1" noTextEdit="1"/>
              </p:cNvSpPr>
              <p:nvPr/>
            </p:nvSpPr>
            <p:spPr>
              <a:xfrm>
                <a:off x="8115830" y="2979343"/>
                <a:ext cx="803381" cy="338554"/>
              </a:xfrm>
              <a:prstGeom prst="rect">
                <a:avLst/>
              </a:prstGeom>
              <a:blipFill>
                <a:blip r:embed="rId13"/>
                <a:stretch>
                  <a:fillRect r="-4545" b="-12727"/>
                </a:stretch>
              </a:blipFill>
            </p:spPr>
            <p:txBody>
              <a:bodyPr/>
              <a:lstStyle/>
              <a:p>
                <a:r>
                  <a:rPr lang="zh-CN" altLang="en-US">
                    <a:noFill/>
                  </a:rPr>
                  <a:t> </a:t>
                </a:r>
              </a:p>
            </p:txBody>
          </p:sp>
        </mc:Fallback>
      </mc:AlternateContent>
      <p:sp>
        <p:nvSpPr>
          <p:cNvPr id="57" name="Rectangle 56">
            <a:extLst>
              <a:ext uri="{FF2B5EF4-FFF2-40B4-BE49-F238E27FC236}">
                <a16:creationId xmlns:a16="http://schemas.microsoft.com/office/drawing/2014/main" id="{25F32339-6498-45E2-BAA5-5AD399A7DAB8}"/>
              </a:ext>
            </a:extLst>
          </p:cNvPr>
          <p:cNvSpPr/>
          <p:nvPr/>
        </p:nvSpPr>
        <p:spPr>
          <a:xfrm>
            <a:off x="7666826" y="3059281"/>
            <a:ext cx="470919" cy="2286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dirty="0">
              <a:solidFill>
                <a:schemeClr val="bg1"/>
              </a:solidFill>
            </a:endParaRPr>
          </a:p>
        </p:txBody>
      </p:sp>
      <p:sp>
        <p:nvSpPr>
          <p:cNvPr id="5" name="TextBox 4">
            <a:extLst>
              <a:ext uri="{FF2B5EF4-FFF2-40B4-BE49-F238E27FC236}">
                <a16:creationId xmlns:a16="http://schemas.microsoft.com/office/drawing/2014/main" id="{E75B6837-3749-D0F1-0C3C-A0334C3398EE}"/>
              </a:ext>
            </a:extLst>
          </p:cNvPr>
          <p:cNvSpPr txBox="1"/>
          <p:nvPr/>
        </p:nvSpPr>
        <p:spPr>
          <a:xfrm>
            <a:off x="1957274" y="2175027"/>
            <a:ext cx="2359543" cy="646331"/>
          </a:xfrm>
          <a:prstGeom prst="rect">
            <a:avLst/>
          </a:prstGeom>
          <a:noFill/>
        </p:spPr>
        <p:txBody>
          <a:bodyPr wrap="square" rtlCol="0">
            <a:spAutoFit/>
          </a:bodyPr>
          <a:lstStyle/>
          <a:p>
            <a:pPr algn="ctr"/>
            <a:r>
              <a:rPr lang="en-US" altLang="zh-CN" dirty="0"/>
              <a:t>“Brute-force computation history”</a:t>
            </a:r>
            <a:endParaRPr lang="zh-CN" altLang="en-US" dirty="0"/>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7D92B5EE-BF28-0A15-E642-59E27E014B50}"/>
                  </a:ext>
                </a:extLst>
              </p:cNvPr>
              <p:cNvSpPr txBox="1"/>
              <p:nvPr/>
            </p:nvSpPr>
            <p:spPr>
              <a:xfrm>
                <a:off x="2268274" y="3883054"/>
                <a:ext cx="1920950" cy="369332"/>
              </a:xfrm>
              <a:prstGeom prst="rect">
                <a:avLst/>
              </a:prstGeom>
              <a:noFill/>
            </p:spPr>
            <p:txBody>
              <a:bodyPr wrap="square" rtlCol="0">
                <a:spAutoFit/>
              </a:bodyPr>
              <a:lstStyle/>
              <a:p>
                <a:pPr algn="ctr"/>
                <a:r>
                  <a:rPr lang="en-US" altLang="zh-CN" b="0" dirty="0"/>
                  <a:t>“Distinguisher” </a:t>
                </a:r>
                <a14:m>
                  <m:oMath xmlns:m="http://schemas.openxmlformats.org/officeDocument/2006/math">
                    <m:r>
                      <a:rPr lang="en-US" altLang="zh-CN" b="0" i="1" smtClean="0">
                        <a:latin typeface="Cambria Math" panose="02040503050406030204" pitchFamily="18" charset="0"/>
                      </a:rPr>
                      <m:t>𝐴</m:t>
                    </m:r>
                  </m:oMath>
                </a14:m>
                <a:endParaRPr lang="zh-CN" altLang="en-US" dirty="0"/>
              </a:p>
            </p:txBody>
          </p:sp>
        </mc:Choice>
        <mc:Fallback xmlns="">
          <p:sp>
            <p:nvSpPr>
              <p:cNvPr id="9" name="TextBox 8">
                <a:extLst>
                  <a:ext uri="{FF2B5EF4-FFF2-40B4-BE49-F238E27FC236}">
                    <a16:creationId xmlns:a16="http://schemas.microsoft.com/office/drawing/2014/main" id="{7D92B5EE-BF28-0A15-E642-59E27E014B50}"/>
                  </a:ext>
                </a:extLst>
              </p:cNvPr>
              <p:cNvSpPr txBox="1">
                <a:spLocks noRot="1" noChangeAspect="1" noMove="1" noResize="1" noEditPoints="1" noAdjustHandles="1" noChangeArrowheads="1" noChangeShapeType="1" noTextEdit="1"/>
              </p:cNvSpPr>
              <p:nvPr/>
            </p:nvSpPr>
            <p:spPr>
              <a:xfrm>
                <a:off x="2268274" y="3883054"/>
                <a:ext cx="1920950" cy="369332"/>
              </a:xfrm>
              <a:prstGeom prst="rect">
                <a:avLst/>
              </a:prstGeom>
              <a:blipFill>
                <a:blip r:embed="rId14"/>
                <a:stretch>
                  <a:fillRect t="-9836" b="-24590"/>
                </a:stretch>
              </a:blipFill>
            </p:spPr>
            <p:txBody>
              <a:bodyPr/>
              <a:lstStyle/>
              <a:p>
                <a:r>
                  <a:rPr lang="en-US">
                    <a:noFill/>
                  </a:rPr>
                  <a:t> </a:t>
                </a:r>
              </a:p>
            </p:txBody>
          </p:sp>
        </mc:Fallback>
      </mc:AlternateContent>
    </p:spTree>
    <p:extLst>
      <p:ext uri="{BB962C8B-B14F-4D97-AF65-F5344CB8AC3E}">
        <p14:creationId xmlns:p14="http://schemas.microsoft.com/office/powerpoint/2010/main" val="1698914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4"/>
                                        </p:tgtEl>
                                        <p:attrNameLst>
                                          <p:attrName>style.visibility</p:attrName>
                                        </p:attrNameLst>
                                      </p:cBhvr>
                                      <p:to>
                                        <p:strVal val="visible"/>
                                      </p:to>
                                    </p:set>
                                    <p:animEffect transition="in" filter="fade">
                                      <p:cBhvr>
                                        <p:cTn id="12" dur="250"/>
                                        <p:tgtEl>
                                          <p:spTgt spid="5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6"/>
                                        </p:tgtEl>
                                        <p:attrNameLst>
                                          <p:attrName>style.visibility</p:attrName>
                                        </p:attrNameLst>
                                      </p:cBhvr>
                                      <p:to>
                                        <p:strVal val="visible"/>
                                      </p:to>
                                    </p:set>
                                    <p:animEffect transition="in" filter="fade">
                                      <p:cBhvr>
                                        <p:cTn id="15" dur="250"/>
                                        <p:tgtEl>
                                          <p:spTgt spid="5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50"/>
                                        <p:tgtEl>
                                          <p:spTgt spid="5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250"/>
                                        <p:tgtEl>
                                          <p:spTgt spid="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Effect transition="in" filter="fade">
                                      <p:cBhvr>
                                        <p:cTn id="26" dur="25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6" grpId="0" animBg="1"/>
      <p:bldP spid="54" grpId="0" animBg="1"/>
      <p:bldP spid="55" grpId="0" animBg="1"/>
      <p:bldP spid="4" grpId="0"/>
      <p:bldP spid="5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Oval 74">
            <a:extLst>
              <a:ext uri="{FF2B5EF4-FFF2-40B4-BE49-F238E27FC236}">
                <a16:creationId xmlns:a16="http://schemas.microsoft.com/office/drawing/2014/main" id="{AFD95B22-71D4-4DDB-9C36-5906198EF17D}"/>
              </a:ext>
            </a:extLst>
          </p:cNvPr>
          <p:cNvSpPr/>
          <p:nvPr/>
        </p:nvSpPr>
        <p:spPr>
          <a:xfrm rot="18778623">
            <a:off x="3853244" y="4964196"/>
            <a:ext cx="320602" cy="1755482"/>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Title 2">
            <a:extLst>
              <a:ext uri="{FF2B5EF4-FFF2-40B4-BE49-F238E27FC236}">
                <a16:creationId xmlns:a16="http://schemas.microsoft.com/office/drawing/2014/main" id="{AEDB691A-3F95-4A85-A8EA-AEC9A8D4BCCF}"/>
              </a:ext>
            </a:extLst>
          </p:cNvPr>
          <p:cNvSpPr>
            <a:spLocks noGrp="1"/>
          </p:cNvSpPr>
          <p:nvPr>
            <p:ph type="title"/>
          </p:nvPr>
        </p:nvSpPr>
        <p:spPr/>
        <p:txBody>
          <a:bodyPr/>
          <a:lstStyle/>
          <a:p>
            <a:r>
              <a:rPr lang="en-US" altLang="zh-CN" dirty="0"/>
              <a:t>Efficiency Issue: Half-exponential Barrier</a:t>
            </a:r>
            <a:endParaRPr lang="zh-CN" altLang="en-US" dirty="0"/>
          </a:p>
        </p:txBody>
      </p:sp>
      <p:cxnSp>
        <p:nvCxnSpPr>
          <p:cNvPr id="6" name="Straight Arrow Connector 5">
            <a:extLst>
              <a:ext uri="{FF2B5EF4-FFF2-40B4-BE49-F238E27FC236}">
                <a16:creationId xmlns:a16="http://schemas.microsoft.com/office/drawing/2014/main" id="{070BE1E1-4485-4FF3-B3BA-69C2EBA0BA8B}"/>
              </a:ext>
            </a:extLst>
          </p:cNvPr>
          <p:cNvCxnSpPr>
            <a:cxnSpLocks/>
          </p:cNvCxnSpPr>
          <p:nvPr/>
        </p:nvCxnSpPr>
        <p:spPr>
          <a:xfrm>
            <a:off x="1908544" y="5401342"/>
            <a:ext cx="5507665"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A2D583AC-153E-4030-AFCB-C40B5C04475E}"/>
              </a:ext>
            </a:extLst>
          </p:cNvPr>
          <p:cNvSpPr txBox="1"/>
          <p:nvPr/>
        </p:nvSpPr>
        <p:spPr>
          <a:xfrm>
            <a:off x="6693196" y="5405804"/>
            <a:ext cx="1368646" cy="369332"/>
          </a:xfrm>
          <a:prstGeom prst="rect">
            <a:avLst/>
          </a:prstGeom>
          <a:noFill/>
        </p:spPr>
        <p:txBody>
          <a:bodyPr wrap="square" rtlCol="0">
            <a:spAutoFit/>
          </a:bodyPr>
          <a:lstStyle/>
          <a:p>
            <a:r>
              <a:rPr lang="en-US" altLang="zh-CN" dirty="0"/>
              <a:t>input lengths</a:t>
            </a:r>
            <a:endParaRPr lang="zh-CN" altLang="en-US" dirty="0"/>
          </a:p>
        </p:txBody>
      </p:sp>
      <p:cxnSp>
        <p:nvCxnSpPr>
          <p:cNvPr id="33" name="Straight Arrow Connector 32">
            <a:extLst>
              <a:ext uri="{FF2B5EF4-FFF2-40B4-BE49-F238E27FC236}">
                <a16:creationId xmlns:a16="http://schemas.microsoft.com/office/drawing/2014/main" id="{DDF927F2-BDCF-4517-82ED-42339FDF5FD3}"/>
              </a:ext>
            </a:extLst>
          </p:cNvPr>
          <p:cNvCxnSpPr>
            <a:cxnSpLocks/>
          </p:cNvCxnSpPr>
          <p:nvPr/>
        </p:nvCxnSpPr>
        <p:spPr>
          <a:xfrm>
            <a:off x="1908544" y="6301396"/>
            <a:ext cx="5507665"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D72FA65C-C21B-4602-A82A-59FA9450AB94}"/>
              </a:ext>
            </a:extLst>
          </p:cNvPr>
          <p:cNvSpPr txBox="1"/>
          <p:nvPr/>
        </p:nvSpPr>
        <p:spPr>
          <a:xfrm>
            <a:off x="6693196" y="6305858"/>
            <a:ext cx="1368646" cy="369332"/>
          </a:xfrm>
          <a:prstGeom prst="rect">
            <a:avLst/>
          </a:prstGeom>
          <a:noFill/>
        </p:spPr>
        <p:txBody>
          <a:bodyPr wrap="square" rtlCol="0">
            <a:spAutoFit/>
          </a:bodyPr>
          <a:lstStyle/>
          <a:p>
            <a:r>
              <a:rPr lang="en-US" altLang="zh-CN" dirty="0"/>
              <a:t>input lengths</a:t>
            </a:r>
            <a:endParaRPr lang="zh-CN" altLang="en-US" dirty="0"/>
          </a:p>
        </p:txBody>
      </p:sp>
      <p:sp>
        <p:nvSpPr>
          <p:cNvPr id="39" name="Oval 38">
            <a:extLst>
              <a:ext uri="{FF2B5EF4-FFF2-40B4-BE49-F238E27FC236}">
                <a16:creationId xmlns:a16="http://schemas.microsoft.com/office/drawing/2014/main" id="{240AD2CF-3626-4E12-9B32-9962780F4065}"/>
              </a:ext>
            </a:extLst>
          </p:cNvPr>
          <p:cNvSpPr/>
          <p:nvPr/>
        </p:nvSpPr>
        <p:spPr>
          <a:xfrm>
            <a:off x="3467393" y="5351312"/>
            <a:ext cx="108983" cy="108983"/>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Oval 39">
            <a:extLst>
              <a:ext uri="{FF2B5EF4-FFF2-40B4-BE49-F238E27FC236}">
                <a16:creationId xmlns:a16="http://schemas.microsoft.com/office/drawing/2014/main" id="{25DD3DBC-F1FC-4F7F-A202-89163CB77D4D}"/>
              </a:ext>
            </a:extLst>
          </p:cNvPr>
          <p:cNvSpPr/>
          <p:nvPr/>
        </p:nvSpPr>
        <p:spPr>
          <a:xfrm>
            <a:off x="4438500" y="6246904"/>
            <a:ext cx="108983" cy="108983"/>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TextBox 12">
            <a:extLst>
              <a:ext uri="{FF2B5EF4-FFF2-40B4-BE49-F238E27FC236}">
                <a16:creationId xmlns:a16="http://schemas.microsoft.com/office/drawing/2014/main" id="{692EB5C1-0329-4CC6-B70D-B3BB91B040CE}"/>
              </a:ext>
            </a:extLst>
          </p:cNvPr>
          <p:cNvSpPr txBox="1"/>
          <p:nvPr/>
        </p:nvSpPr>
        <p:spPr>
          <a:xfrm>
            <a:off x="672045" y="5236527"/>
            <a:ext cx="1160106" cy="338554"/>
          </a:xfrm>
          <a:prstGeom prst="rect">
            <a:avLst/>
          </a:prstGeom>
          <a:noFill/>
        </p:spPr>
        <p:txBody>
          <a:bodyPr wrap="square" rtlCol="0">
            <a:spAutoFit/>
          </a:bodyPr>
          <a:lstStyle/>
          <a:p>
            <a:r>
              <a:rPr lang="en-US" altLang="zh-CN" sz="1600" dirty="0"/>
              <a:t>Run </a:t>
            </a:r>
            <a:r>
              <a:rPr lang="en-US" altLang="zh-CN" sz="1600" dirty="0">
                <a:solidFill>
                  <a:srgbClr val="C00000"/>
                </a:solidFill>
              </a:rPr>
              <a:t>Case 2</a:t>
            </a:r>
            <a:endParaRPr lang="zh-CN" altLang="en-US" sz="1600" dirty="0">
              <a:solidFill>
                <a:srgbClr val="C00000"/>
              </a:solidFill>
            </a:endParaRPr>
          </a:p>
        </p:txBody>
      </p:sp>
      <p:sp>
        <p:nvSpPr>
          <p:cNvPr id="77" name="TextBox 76">
            <a:extLst>
              <a:ext uri="{FF2B5EF4-FFF2-40B4-BE49-F238E27FC236}">
                <a16:creationId xmlns:a16="http://schemas.microsoft.com/office/drawing/2014/main" id="{F78CD9A0-0342-48A6-9E30-CD5F448A54BC}"/>
              </a:ext>
            </a:extLst>
          </p:cNvPr>
          <p:cNvSpPr txBox="1"/>
          <p:nvPr/>
        </p:nvSpPr>
        <p:spPr>
          <a:xfrm>
            <a:off x="672045" y="6131029"/>
            <a:ext cx="1160106" cy="338554"/>
          </a:xfrm>
          <a:prstGeom prst="rect">
            <a:avLst/>
          </a:prstGeom>
          <a:noFill/>
        </p:spPr>
        <p:txBody>
          <a:bodyPr wrap="square" rtlCol="0">
            <a:spAutoFit/>
          </a:bodyPr>
          <a:lstStyle/>
          <a:p>
            <a:r>
              <a:rPr lang="en-US" altLang="zh-CN" sz="1600" dirty="0"/>
              <a:t>Run </a:t>
            </a:r>
            <a:r>
              <a:rPr lang="en-US" altLang="zh-CN" sz="1600" dirty="0">
                <a:solidFill>
                  <a:srgbClr val="0070C0"/>
                </a:solidFill>
              </a:rPr>
              <a:t>Case 1</a:t>
            </a:r>
            <a:endParaRPr lang="zh-CN" altLang="en-US" sz="1600" dirty="0">
              <a:solidFill>
                <a:srgbClr val="0070C0"/>
              </a:solidFill>
            </a:endParaRP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B62560CC-338E-4FDF-960F-4D15C927DFB1}"/>
                  </a:ext>
                </a:extLst>
              </p:cNvPr>
              <p:cNvSpPr txBox="1"/>
              <p:nvPr/>
            </p:nvSpPr>
            <p:spPr>
              <a:xfrm>
                <a:off x="3349585" y="5391534"/>
                <a:ext cx="361507"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600" b="0" i="1" smtClean="0">
                              <a:solidFill>
                                <a:srgbClr val="C00000"/>
                              </a:solidFill>
                              <a:latin typeface="Cambria Math" panose="02040503050406030204" pitchFamily="18" charset="0"/>
                            </a:rPr>
                          </m:ctrlPr>
                        </m:sSubPr>
                        <m:e>
                          <m:r>
                            <a:rPr lang="en-US" altLang="zh-CN" sz="1600" b="0" i="1" smtClean="0">
                              <a:solidFill>
                                <a:srgbClr val="C00000"/>
                              </a:solidFill>
                              <a:latin typeface="Cambria Math" panose="02040503050406030204" pitchFamily="18" charset="0"/>
                            </a:rPr>
                            <m:t>𝑛</m:t>
                          </m:r>
                        </m:e>
                        <m:sub>
                          <m:r>
                            <a:rPr lang="en-US" altLang="zh-CN" sz="1600" b="0" i="1" smtClean="0">
                              <a:solidFill>
                                <a:srgbClr val="C00000"/>
                              </a:solidFill>
                              <a:latin typeface="Cambria Math" panose="02040503050406030204" pitchFamily="18" charset="0"/>
                            </a:rPr>
                            <m:t>1</m:t>
                          </m:r>
                        </m:sub>
                      </m:sSub>
                    </m:oMath>
                  </m:oMathPara>
                </a14:m>
                <a:endParaRPr lang="zh-CN" altLang="en-US" sz="1600" dirty="0">
                  <a:solidFill>
                    <a:srgbClr val="C00000"/>
                  </a:solidFill>
                </a:endParaRPr>
              </a:p>
            </p:txBody>
          </p:sp>
        </mc:Choice>
        <mc:Fallback xmlns="">
          <p:sp>
            <p:nvSpPr>
              <p:cNvPr id="7" name="TextBox 6">
                <a:extLst>
                  <a:ext uri="{FF2B5EF4-FFF2-40B4-BE49-F238E27FC236}">
                    <a16:creationId xmlns:a16="http://schemas.microsoft.com/office/drawing/2014/main" id="{B62560CC-338E-4FDF-960F-4D15C927DFB1}"/>
                  </a:ext>
                </a:extLst>
              </p:cNvPr>
              <p:cNvSpPr txBox="1">
                <a:spLocks noRot="1" noChangeAspect="1" noMove="1" noResize="1" noEditPoints="1" noAdjustHandles="1" noChangeArrowheads="1" noChangeShapeType="1" noTextEdit="1"/>
              </p:cNvSpPr>
              <p:nvPr/>
            </p:nvSpPr>
            <p:spPr>
              <a:xfrm>
                <a:off x="3349585" y="5391534"/>
                <a:ext cx="361507" cy="338554"/>
              </a:xfrm>
              <a:prstGeom prst="rect">
                <a:avLst/>
              </a:prstGeom>
              <a:blipFill>
                <a:blip r:embed="rId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0" name="TextBox 69">
                <a:extLst>
                  <a:ext uri="{FF2B5EF4-FFF2-40B4-BE49-F238E27FC236}">
                    <a16:creationId xmlns:a16="http://schemas.microsoft.com/office/drawing/2014/main" id="{B3F4D2DD-D6B3-4CDB-A298-229ABB7059C2}"/>
                  </a:ext>
                </a:extLst>
              </p:cNvPr>
              <p:cNvSpPr txBox="1"/>
              <p:nvPr/>
            </p:nvSpPr>
            <p:spPr>
              <a:xfrm>
                <a:off x="4317882" y="6293956"/>
                <a:ext cx="361507"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600" b="0" i="1" smtClean="0">
                              <a:solidFill>
                                <a:srgbClr val="0070C0"/>
                              </a:solidFill>
                              <a:latin typeface="Cambria Math" panose="02040503050406030204" pitchFamily="18" charset="0"/>
                            </a:rPr>
                          </m:ctrlPr>
                        </m:sSubPr>
                        <m:e>
                          <m:r>
                            <a:rPr lang="en-US" altLang="zh-CN" sz="1600" b="0" i="1" smtClean="0">
                              <a:solidFill>
                                <a:srgbClr val="0070C0"/>
                              </a:solidFill>
                              <a:latin typeface="Cambria Math" panose="02040503050406030204" pitchFamily="18" charset="0"/>
                            </a:rPr>
                            <m:t>𝑛</m:t>
                          </m:r>
                        </m:e>
                        <m:sub>
                          <m:r>
                            <a:rPr lang="en-US" altLang="zh-CN" sz="1600" b="0" i="1" smtClean="0">
                              <a:solidFill>
                                <a:srgbClr val="0070C0"/>
                              </a:solidFill>
                              <a:latin typeface="Cambria Math" panose="02040503050406030204" pitchFamily="18" charset="0"/>
                            </a:rPr>
                            <m:t>2</m:t>
                          </m:r>
                        </m:sub>
                      </m:sSub>
                    </m:oMath>
                  </m:oMathPara>
                </a14:m>
                <a:endParaRPr lang="zh-CN" altLang="en-US" sz="1600" dirty="0">
                  <a:solidFill>
                    <a:srgbClr val="0070C0"/>
                  </a:solidFill>
                </a:endParaRPr>
              </a:p>
            </p:txBody>
          </p:sp>
        </mc:Choice>
        <mc:Fallback xmlns="">
          <p:sp>
            <p:nvSpPr>
              <p:cNvPr id="70" name="TextBox 69">
                <a:extLst>
                  <a:ext uri="{FF2B5EF4-FFF2-40B4-BE49-F238E27FC236}">
                    <a16:creationId xmlns:a16="http://schemas.microsoft.com/office/drawing/2014/main" id="{B3F4D2DD-D6B3-4CDB-A298-229ABB7059C2}"/>
                  </a:ext>
                </a:extLst>
              </p:cNvPr>
              <p:cNvSpPr txBox="1">
                <a:spLocks noRot="1" noChangeAspect="1" noMove="1" noResize="1" noEditPoints="1" noAdjustHandles="1" noChangeArrowheads="1" noChangeShapeType="1" noTextEdit="1"/>
              </p:cNvSpPr>
              <p:nvPr/>
            </p:nvSpPr>
            <p:spPr>
              <a:xfrm>
                <a:off x="4317882" y="6293956"/>
                <a:ext cx="361507" cy="338554"/>
              </a:xfrm>
              <a:prstGeom prst="rect">
                <a:avLst/>
              </a:prstGeom>
              <a:blipFill>
                <a:blip r:embed="rId4"/>
                <a:stretch>
                  <a:fillRect/>
                </a:stretch>
              </a:blipFill>
            </p:spPr>
            <p:txBody>
              <a:bodyPr/>
              <a:lstStyle/>
              <a:p>
                <a:r>
                  <a:rPr lang="zh-CN" altLang="en-US">
                    <a:noFill/>
                  </a:rPr>
                  <a:t> </a:t>
                </a:r>
              </a:p>
            </p:txBody>
          </p:sp>
        </mc:Fallback>
      </mc:AlternateContent>
      <p:sp>
        <p:nvSpPr>
          <p:cNvPr id="41" name="Rectangle 40">
            <a:extLst>
              <a:ext uri="{FF2B5EF4-FFF2-40B4-BE49-F238E27FC236}">
                <a16:creationId xmlns:a16="http://schemas.microsoft.com/office/drawing/2014/main" id="{76138176-8543-4C60-85A8-635E6F20F500}"/>
              </a:ext>
            </a:extLst>
          </p:cNvPr>
          <p:cNvSpPr/>
          <p:nvPr/>
        </p:nvSpPr>
        <p:spPr>
          <a:xfrm>
            <a:off x="760227" y="1598414"/>
            <a:ext cx="7634176" cy="3322674"/>
          </a:xfrm>
          <a:prstGeom prst="rect">
            <a:avLst/>
          </a:prstGeom>
          <a:solidFill>
            <a:srgbClr val="F6F4F7"/>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TextBox 41">
            <a:extLst>
              <a:ext uri="{FF2B5EF4-FFF2-40B4-BE49-F238E27FC236}">
                <a16:creationId xmlns:a16="http://schemas.microsoft.com/office/drawing/2014/main" id="{89A49C88-24F9-4F31-BFCC-34D34EA9BCA2}"/>
              </a:ext>
            </a:extLst>
          </p:cNvPr>
          <p:cNvSpPr txBox="1"/>
          <p:nvPr/>
        </p:nvSpPr>
        <p:spPr>
          <a:xfrm>
            <a:off x="2381692" y="1646816"/>
            <a:ext cx="1578934" cy="400110"/>
          </a:xfrm>
          <a:prstGeom prst="rect">
            <a:avLst/>
          </a:prstGeom>
          <a:noFill/>
        </p:spPr>
        <p:txBody>
          <a:bodyPr wrap="square" rtlCol="0">
            <a:spAutoFit/>
          </a:bodyPr>
          <a:lstStyle/>
          <a:p>
            <a:pPr algn="ctr"/>
            <a:r>
              <a:rPr lang="en-US" altLang="zh-CN" sz="2000" b="1" dirty="0"/>
              <a:t>Problem 1</a:t>
            </a:r>
            <a:endParaRPr lang="zh-CN" altLang="en-US" sz="2000" b="1" dirty="0"/>
          </a:p>
        </p:txBody>
      </p:sp>
      <p:sp>
        <p:nvSpPr>
          <p:cNvPr id="43" name="TextBox 42">
            <a:extLst>
              <a:ext uri="{FF2B5EF4-FFF2-40B4-BE49-F238E27FC236}">
                <a16:creationId xmlns:a16="http://schemas.microsoft.com/office/drawing/2014/main" id="{B4A752FF-6B1C-4ECC-B627-CDA1DE793B56}"/>
              </a:ext>
            </a:extLst>
          </p:cNvPr>
          <p:cNvSpPr txBox="1"/>
          <p:nvPr/>
        </p:nvSpPr>
        <p:spPr>
          <a:xfrm>
            <a:off x="5676012" y="1646257"/>
            <a:ext cx="1532860" cy="400110"/>
          </a:xfrm>
          <a:prstGeom prst="rect">
            <a:avLst/>
          </a:prstGeom>
          <a:noFill/>
        </p:spPr>
        <p:txBody>
          <a:bodyPr wrap="square" rtlCol="0">
            <a:spAutoFit/>
          </a:bodyPr>
          <a:lstStyle/>
          <a:p>
            <a:pPr algn="ctr"/>
            <a:r>
              <a:rPr lang="en-US" altLang="zh-CN" sz="2000" b="1" dirty="0"/>
              <a:t>Problem 2</a:t>
            </a:r>
            <a:endParaRPr lang="zh-CN" altLang="en-US" sz="2000" b="1" dirty="0"/>
          </a:p>
        </p:txBody>
      </p:sp>
      <p:sp>
        <p:nvSpPr>
          <p:cNvPr id="45" name="TextBox 44">
            <a:extLst>
              <a:ext uri="{FF2B5EF4-FFF2-40B4-BE49-F238E27FC236}">
                <a16:creationId xmlns:a16="http://schemas.microsoft.com/office/drawing/2014/main" id="{9D5775BD-E72D-4D2C-9D53-FDAC253E79B4}"/>
              </a:ext>
            </a:extLst>
          </p:cNvPr>
          <p:cNvSpPr txBox="1"/>
          <p:nvPr/>
        </p:nvSpPr>
        <p:spPr>
          <a:xfrm>
            <a:off x="5720316" y="2437775"/>
            <a:ext cx="1492988" cy="369332"/>
          </a:xfrm>
          <a:prstGeom prst="rect">
            <a:avLst/>
          </a:prstGeom>
          <a:noFill/>
        </p:spPr>
        <p:txBody>
          <a:bodyPr wrap="square" rtlCol="0">
            <a:spAutoFit/>
          </a:bodyPr>
          <a:lstStyle/>
          <a:p>
            <a:r>
              <a:rPr lang="en-US" altLang="zh-CN" dirty="0"/>
              <a:t>“Randomness”</a:t>
            </a:r>
            <a:endParaRPr lang="zh-CN" altLang="en-US" dirty="0"/>
          </a:p>
        </p:txBody>
      </p:sp>
      <p:sp>
        <p:nvSpPr>
          <p:cNvPr id="46" name="TextBox 45">
            <a:extLst>
              <a:ext uri="{FF2B5EF4-FFF2-40B4-BE49-F238E27FC236}">
                <a16:creationId xmlns:a16="http://schemas.microsoft.com/office/drawing/2014/main" id="{190E6630-6EB6-4025-AA84-92A13C3AFC93}"/>
              </a:ext>
            </a:extLst>
          </p:cNvPr>
          <p:cNvSpPr txBox="1"/>
          <p:nvPr/>
        </p:nvSpPr>
        <p:spPr>
          <a:xfrm>
            <a:off x="2748514" y="1979409"/>
            <a:ext cx="845289" cy="338554"/>
          </a:xfrm>
          <a:prstGeom prst="rect">
            <a:avLst/>
          </a:prstGeom>
          <a:noFill/>
        </p:spPr>
        <p:txBody>
          <a:bodyPr wrap="square" rtlCol="0">
            <a:spAutoFit/>
          </a:bodyPr>
          <a:lstStyle/>
          <a:p>
            <a:pPr algn="ctr"/>
            <a:r>
              <a:rPr lang="en-US" altLang="zh-CN" sz="1600" dirty="0">
                <a:solidFill>
                  <a:srgbClr val="660874"/>
                </a:solidFill>
              </a:rPr>
              <a:t>“hard”</a:t>
            </a:r>
            <a:endParaRPr lang="zh-CN" altLang="en-US" sz="1600" dirty="0">
              <a:solidFill>
                <a:srgbClr val="660874"/>
              </a:solidFill>
            </a:endParaRPr>
          </a:p>
        </p:txBody>
      </p:sp>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C85E5806-95A3-425E-8644-EF8C1127C738}"/>
                  </a:ext>
                </a:extLst>
              </p:cNvPr>
              <p:cNvSpPr txBox="1"/>
              <p:nvPr/>
            </p:nvSpPr>
            <p:spPr>
              <a:xfrm>
                <a:off x="5039832" y="2000852"/>
                <a:ext cx="2929270" cy="338554"/>
              </a:xfrm>
              <a:prstGeom prst="rect">
                <a:avLst/>
              </a:prstGeom>
              <a:noFill/>
            </p:spPr>
            <p:txBody>
              <a:bodyPr wrap="square" rtlCol="0">
                <a:spAutoFit/>
              </a:bodyPr>
              <a:lstStyle/>
              <a:p>
                <a:pPr algn="ctr"/>
                <a:r>
                  <a:rPr lang="en-US" altLang="zh-CN" sz="1600" dirty="0">
                    <a:solidFill>
                      <a:srgbClr val="660874"/>
                    </a:solidFill>
                  </a:rPr>
                  <a:t>with randomized algorithm </a:t>
                </a:r>
                <a14:m>
                  <m:oMath xmlns:m="http://schemas.openxmlformats.org/officeDocument/2006/math">
                    <m:r>
                      <a:rPr lang="en-US" altLang="zh-CN" sz="1600" b="0" i="1" smtClean="0">
                        <a:solidFill>
                          <a:srgbClr val="660874"/>
                        </a:solidFill>
                        <a:latin typeface="Cambria Math" panose="02040503050406030204" pitchFamily="18" charset="0"/>
                      </a:rPr>
                      <m:t>𝐴</m:t>
                    </m:r>
                  </m:oMath>
                </a14:m>
                <a:endParaRPr lang="zh-CN" altLang="en-US" sz="1600" dirty="0">
                  <a:solidFill>
                    <a:srgbClr val="660874"/>
                  </a:solidFill>
                </a:endParaRPr>
              </a:p>
            </p:txBody>
          </p:sp>
        </mc:Choice>
        <mc:Fallback xmlns="">
          <p:sp>
            <p:nvSpPr>
              <p:cNvPr id="47" name="TextBox 46">
                <a:extLst>
                  <a:ext uri="{FF2B5EF4-FFF2-40B4-BE49-F238E27FC236}">
                    <a16:creationId xmlns:a16="http://schemas.microsoft.com/office/drawing/2014/main" id="{C85E5806-95A3-425E-8644-EF8C1127C738}"/>
                  </a:ext>
                </a:extLst>
              </p:cNvPr>
              <p:cNvSpPr txBox="1">
                <a:spLocks noRot="1" noChangeAspect="1" noMove="1" noResize="1" noEditPoints="1" noAdjustHandles="1" noChangeArrowheads="1" noChangeShapeType="1" noTextEdit="1"/>
              </p:cNvSpPr>
              <p:nvPr/>
            </p:nvSpPr>
            <p:spPr>
              <a:xfrm>
                <a:off x="5039832" y="2000852"/>
                <a:ext cx="2929270" cy="338554"/>
              </a:xfrm>
              <a:prstGeom prst="rect">
                <a:avLst/>
              </a:prstGeom>
              <a:blipFill>
                <a:blip r:embed="rId5"/>
                <a:stretch>
                  <a:fillRect t="-5357" b="-21429"/>
                </a:stretch>
              </a:blipFill>
            </p:spPr>
            <p:txBody>
              <a:bodyPr/>
              <a:lstStyle/>
              <a:p>
                <a:r>
                  <a:rPr lang="zh-CN" altLang="en-US">
                    <a:noFill/>
                  </a:rPr>
                  <a:t> </a:t>
                </a:r>
              </a:p>
            </p:txBody>
          </p:sp>
        </mc:Fallback>
      </mc:AlternateContent>
      <p:sp>
        <p:nvSpPr>
          <p:cNvPr id="48" name="Arrow: Right 47">
            <a:extLst>
              <a:ext uri="{FF2B5EF4-FFF2-40B4-BE49-F238E27FC236}">
                <a16:creationId xmlns:a16="http://schemas.microsoft.com/office/drawing/2014/main" id="{F0CA36F5-DC65-4381-A483-DDBBFB66DAB2}"/>
              </a:ext>
            </a:extLst>
          </p:cNvPr>
          <p:cNvSpPr/>
          <p:nvPr/>
        </p:nvSpPr>
        <p:spPr>
          <a:xfrm>
            <a:off x="4125430" y="2601283"/>
            <a:ext cx="1435395" cy="816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TextBox 48">
            <a:extLst>
              <a:ext uri="{FF2B5EF4-FFF2-40B4-BE49-F238E27FC236}">
                <a16:creationId xmlns:a16="http://schemas.microsoft.com/office/drawing/2014/main" id="{877B1512-9BA2-409E-A8A0-CDF2AFC9AB50}"/>
              </a:ext>
            </a:extLst>
          </p:cNvPr>
          <p:cNvSpPr txBox="1"/>
          <p:nvPr/>
        </p:nvSpPr>
        <p:spPr>
          <a:xfrm>
            <a:off x="3748417" y="2293506"/>
            <a:ext cx="2157524" cy="276999"/>
          </a:xfrm>
          <a:prstGeom prst="rect">
            <a:avLst/>
          </a:prstGeom>
          <a:noFill/>
        </p:spPr>
        <p:txBody>
          <a:bodyPr wrap="square" rtlCol="0">
            <a:spAutoFit/>
          </a:bodyPr>
          <a:lstStyle/>
          <a:p>
            <a:pPr algn="ctr"/>
            <a:r>
              <a:rPr lang="en-US" altLang="zh-CN" sz="1200" dirty="0">
                <a:solidFill>
                  <a:srgbClr val="660874"/>
                </a:solidFill>
              </a:rPr>
              <a:t>“Hardness to Randomness”</a:t>
            </a:r>
            <a:endParaRPr lang="zh-CN" altLang="en-US" sz="1200" dirty="0">
              <a:solidFill>
                <a:srgbClr val="660874"/>
              </a:solidFill>
            </a:endParaRPr>
          </a:p>
        </p:txBody>
      </p:sp>
      <p:sp>
        <p:nvSpPr>
          <p:cNvPr id="50" name="TextBox 49">
            <a:extLst>
              <a:ext uri="{FF2B5EF4-FFF2-40B4-BE49-F238E27FC236}">
                <a16:creationId xmlns:a16="http://schemas.microsoft.com/office/drawing/2014/main" id="{F96BA708-DE02-43FD-A8FF-97F45C89209F}"/>
              </a:ext>
            </a:extLst>
          </p:cNvPr>
          <p:cNvSpPr txBox="1"/>
          <p:nvPr/>
        </p:nvSpPr>
        <p:spPr>
          <a:xfrm>
            <a:off x="4104166" y="2682935"/>
            <a:ext cx="1349449" cy="307777"/>
          </a:xfrm>
          <a:prstGeom prst="rect">
            <a:avLst/>
          </a:prstGeom>
          <a:noFill/>
        </p:spPr>
        <p:txBody>
          <a:bodyPr wrap="square" rtlCol="0">
            <a:spAutoFit/>
          </a:bodyPr>
          <a:lstStyle/>
          <a:p>
            <a:pPr algn="ctr"/>
            <a:r>
              <a:rPr lang="en-US" altLang="zh-CN" sz="1400" dirty="0">
                <a:solidFill>
                  <a:srgbClr val="660874"/>
                </a:solidFill>
              </a:rPr>
              <a:t>e.g. PRG, HSG</a:t>
            </a:r>
            <a:endParaRPr lang="zh-CN" altLang="en-US" sz="1400" dirty="0">
              <a:solidFill>
                <a:srgbClr val="660874"/>
              </a:solidFill>
            </a:endParaRPr>
          </a:p>
        </p:txBody>
      </p:sp>
      <p:sp>
        <p:nvSpPr>
          <p:cNvPr id="51" name="TextBox 50">
            <a:extLst>
              <a:ext uri="{FF2B5EF4-FFF2-40B4-BE49-F238E27FC236}">
                <a16:creationId xmlns:a16="http://schemas.microsoft.com/office/drawing/2014/main" id="{DFACFEC7-0546-4F86-A768-B84A0516E398}"/>
              </a:ext>
            </a:extLst>
          </p:cNvPr>
          <p:cNvSpPr txBox="1"/>
          <p:nvPr/>
        </p:nvSpPr>
        <p:spPr>
          <a:xfrm>
            <a:off x="760227" y="3108237"/>
            <a:ext cx="1379573" cy="615553"/>
          </a:xfrm>
          <a:prstGeom prst="rect">
            <a:avLst/>
          </a:prstGeom>
          <a:noFill/>
        </p:spPr>
        <p:txBody>
          <a:bodyPr wrap="square" rtlCol="0">
            <a:spAutoFit/>
          </a:bodyPr>
          <a:lstStyle/>
          <a:p>
            <a:pPr algn="r"/>
            <a:r>
              <a:rPr lang="en-US" altLang="zh-CN" dirty="0"/>
              <a:t>Case 1:</a:t>
            </a:r>
          </a:p>
          <a:p>
            <a:pPr algn="r"/>
            <a:r>
              <a:rPr lang="en-US" altLang="zh-CN" sz="1600" dirty="0">
                <a:solidFill>
                  <a:srgbClr val="660874"/>
                </a:solidFill>
              </a:rPr>
              <a:t>(Derandomize)</a:t>
            </a:r>
            <a:endParaRPr lang="zh-CN" altLang="en-US" sz="1600" dirty="0">
              <a:solidFill>
                <a:srgbClr val="660874"/>
              </a:solidFill>
            </a:endParaRPr>
          </a:p>
        </p:txBody>
      </p:sp>
      <p:sp>
        <p:nvSpPr>
          <p:cNvPr id="76" name="TextBox 75">
            <a:extLst>
              <a:ext uri="{FF2B5EF4-FFF2-40B4-BE49-F238E27FC236}">
                <a16:creationId xmlns:a16="http://schemas.microsoft.com/office/drawing/2014/main" id="{B56BD672-F776-4ADE-9C07-E7C21E74B993}"/>
              </a:ext>
            </a:extLst>
          </p:cNvPr>
          <p:cNvSpPr txBox="1"/>
          <p:nvPr/>
        </p:nvSpPr>
        <p:spPr>
          <a:xfrm>
            <a:off x="850604" y="4079345"/>
            <a:ext cx="1289196" cy="615553"/>
          </a:xfrm>
          <a:prstGeom prst="rect">
            <a:avLst/>
          </a:prstGeom>
          <a:noFill/>
        </p:spPr>
        <p:txBody>
          <a:bodyPr wrap="square" rtlCol="0">
            <a:spAutoFit/>
          </a:bodyPr>
          <a:lstStyle/>
          <a:p>
            <a:pPr algn="r"/>
            <a:r>
              <a:rPr lang="en-US" altLang="zh-CN" dirty="0"/>
              <a:t>Case 2:</a:t>
            </a:r>
          </a:p>
          <a:p>
            <a:pPr algn="r"/>
            <a:r>
              <a:rPr lang="en-US" altLang="zh-CN" sz="1600" dirty="0">
                <a:solidFill>
                  <a:srgbClr val="660874"/>
                </a:solidFill>
              </a:rPr>
              <a:t>(Reconstruct)</a:t>
            </a:r>
          </a:p>
        </p:txBody>
      </p:sp>
      <mc:AlternateContent xmlns:mc="http://schemas.openxmlformats.org/markup-compatibility/2006" xmlns:a14="http://schemas.microsoft.com/office/drawing/2010/main">
        <mc:Choice Requires="a14">
          <p:sp>
            <p:nvSpPr>
              <p:cNvPr id="79" name="TextBox 78">
                <a:extLst>
                  <a:ext uri="{FF2B5EF4-FFF2-40B4-BE49-F238E27FC236}">
                    <a16:creationId xmlns:a16="http://schemas.microsoft.com/office/drawing/2014/main" id="{088FD7B1-AB95-4AAC-8F70-5671D9F6D543}"/>
                  </a:ext>
                </a:extLst>
              </p:cNvPr>
              <p:cNvSpPr txBox="1"/>
              <p:nvPr/>
            </p:nvSpPr>
            <p:spPr>
              <a:xfrm>
                <a:off x="5390705" y="2979343"/>
                <a:ext cx="2668773" cy="369332"/>
              </a:xfrm>
              <a:prstGeom prst="rect">
                <a:avLst/>
              </a:prstGeom>
              <a:noFill/>
            </p:spPr>
            <p:txBody>
              <a:bodyPr wrap="square" rtlCol="0">
                <a:spAutoFit/>
              </a:bodyPr>
              <a:lstStyle/>
              <a:p>
                <a:r>
                  <a:rPr lang="en-US" altLang="zh-CN" dirty="0"/>
                  <a:t>Good randomness + </a:t>
                </a:r>
                <a14:m>
                  <m:oMath xmlns:m="http://schemas.openxmlformats.org/officeDocument/2006/math">
                    <m:r>
                      <a:rPr lang="en-US" altLang="zh-CN" b="0" i="1" smtClean="0">
                        <a:latin typeface="Cambria Math" panose="02040503050406030204" pitchFamily="18" charset="0"/>
                      </a:rPr>
                      <m:t>𝐴</m:t>
                    </m:r>
                  </m:oMath>
                </a14:m>
                <a:endParaRPr lang="zh-CN" altLang="en-US" dirty="0"/>
              </a:p>
            </p:txBody>
          </p:sp>
        </mc:Choice>
        <mc:Fallback xmlns="">
          <p:sp>
            <p:nvSpPr>
              <p:cNvPr id="79" name="TextBox 78">
                <a:extLst>
                  <a:ext uri="{FF2B5EF4-FFF2-40B4-BE49-F238E27FC236}">
                    <a16:creationId xmlns:a16="http://schemas.microsoft.com/office/drawing/2014/main" id="{088FD7B1-AB95-4AAC-8F70-5671D9F6D543}"/>
                  </a:ext>
                </a:extLst>
              </p:cNvPr>
              <p:cNvSpPr txBox="1">
                <a:spLocks noRot="1" noChangeAspect="1" noMove="1" noResize="1" noEditPoints="1" noAdjustHandles="1" noChangeArrowheads="1" noChangeShapeType="1" noTextEdit="1"/>
              </p:cNvSpPr>
              <p:nvPr/>
            </p:nvSpPr>
            <p:spPr>
              <a:xfrm>
                <a:off x="5390705" y="2979343"/>
                <a:ext cx="2668773" cy="369332"/>
              </a:xfrm>
              <a:prstGeom prst="rect">
                <a:avLst/>
              </a:prstGeom>
              <a:blipFill>
                <a:blip r:embed="rId6"/>
                <a:stretch>
                  <a:fillRect l="-1826" t="-10000" b="-26667"/>
                </a:stretch>
              </a:blipFill>
            </p:spPr>
            <p:txBody>
              <a:bodyPr/>
              <a:lstStyle/>
              <a:p>
                <a:r>
                  <a:rPr lang="zh-CN" altLang="en-US">
                    <a:noFill/>
                  </a:rPr>
                  <a:t> </a:t>
                </a:r>
              </a:p>
            </p:txBody>
          </p:sp>
        </mc:Fallback>
      </mc:AlternateContent>
      <p:sp>
        <p:nvSpPr>
          <p:cNvPr id="81" name="Arrow: Down 80">
            <a:extLst>
              <a:ext uri="{FF2B5EF4-FFF2-40B4-BE49-F238E27FC236}">
                <a16:creationId xmlns:a16="http://schemas.microsoft.com/office/drawing/2014/main" id="{03B5E6D1-1825-40D4-902B-446C6D4DEBD8}"/>
              </a:ext>
            </a:extLst>
          </p:cNvPr>
          <p:cNvSpPr/>
          <p:nvPr/>
        </p:nvSpPr>
        <p:spPr>
          <a:xfrm>
            <a:off x="6348744" y="3348675"/>
            <a:ext cx="311445" cy="162161"/>
          </a:xfrm>
          <a:prstGeom prst="downArrow">
            <a:avLst/>
          </a:prstGeom>
          <a:solidFill>
            <a:srgbClr val="660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TextBox 81">
            <a:extLst>
              <a:ext uri="{FF2B5EF4-FFF2-40B4-BE49-F238E27FC236}">
                <a16:creationId xmlns:a16="http://schemas.microsoft.com/office/drawing/2014/main" id="{F5A4ED67-6AB7-4D73-89DD-F409F3330CDB}"/>
              </a:ext>
            </a:extLst>
          </p:cNvPr>
          <p:cNvSpPr txBox="1"/>
          <p:nvPr/>
        </p:nvSpPr>
        <p:spPr>
          <a:xfrm>
            <a:off x="5146156" y="3460417"/>
            <a:ext cx="2913322" cy="369332"/>
          </a:xfrm>
          <a:prstGeom prst="rect">
            <a:avLst/>
          </a:prstGeom>
          <a:noFill/>
        </p:spPr>
        <p:txBody>
          <a:bodyPr wrap="square" rtlCol="0">
            <a:spAutoFit/>
          </a:bodyPr>
          <a:lstStyle/>
          <a:p>
            <a:pPr algn="ctr"/>
            <a:r>
              <a:rPr lang="en-US" altLang="zh-CN" dirty="0"/>
              <a:t>Deterministic algo for Prob 2</a:t>
            </a:r>
            <a:endParaRPr lang="zh-CN" altLang="en-US" dirty="0"/>
          </a:p>
        </p:txBody>
      </p:sp>
      <p:cxnSp>
        <p:nvCxnSpPr>
          <p:cNvPr id="83" name="Straight Connector 82">
            <a:extLst>
              <a:ext uri="{FF2B5EF4-FFF2-40B4-BE49-F238E27FC236}">
                <a16:creationId xmlns:a16="http://schemas.microsoft.com/office/drawing/2014/main" id="{8F2A0747-D3D1-40C1-8EA5-2BDEDCD24CC4}"/>
              </a:ext>
            </a:extLst>
          </p:cNvPr>
          <p:cNvCxnSpPr/>
          <p:nvPr/>
        </p:nvCxnSpPr>
        <p:spPr>
          <a:xfrm>
            <a:off x="1089836" y="3884414"/>
            <a:ext cx="7038753" cy="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71A75B9A-4BA2-4552-A6DB-4C2A41E5D90F}"/>
              </a:ext>
            </a:extLst>
          </p:cNvPr>
          <p:cNvCxnSpPr/>
          <p:nvPr/>
        </p:nvCxnSpPr>
        <p:spPr>
          <a:xfrm>
            <a:off x="1089836" y="2990712"/>
            <a:ext cx="7038753" cy="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85" name="Arrow: Down 84">
            <a:extLst>
              <a:ext uri="{FF2B5EF4-FFF2-40B4-BE49-F238E27FC236}">
                <a16:creationId xmlns:a16="http://schemas.microsoft.com/office/drawing/2014/main" id="{F00B1AED-9AAB-4E71-AD57-FCB78F79BBBB}"/>
              </a:ext>
            </a:extLst>
          </p:cNvPr>
          <p:cNvSpPr/>
          <p:nvPr/>
        </p:nvSpPr>
        <p:spPr>
          <a:xfrm>
            <a:off x="2962494" y="4283919"/>
            <a:ext cx="311445" cy="162161"/>
          </a:xfrm>
          <a:prstGeom prst="downArrow">
            <a:avLst/>
          </a:prstGeom>
          <a:solidFill>
            <a:srgbClr val="660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TextBox 85">
            <a:extLst>
              <a:ext uri="{FF2B5EF4-FFF2-40B4-BE49-F238E27FC236}">
                <a16:creationId xmlns:a16="http://schemas.microsoft.com/office/drawing/2014/main" id="{3F07616C-8805-4D5F-A307-88C724E87D9F}"/>
              </a:ext>
            </a:extLst>
          </p:cNvPr>
          <p:cNvSpPr txBox="1"/>
          <p:nvPr/>
        </p:nvSpPr>
        <p:spPr>
          <a:xfrm>
            <a:off x="3336850" y="4157335"/>
            <a:ext cx="1920950" cy="338554"/>
          </a:xfrm>
          <a:prstGeom prst="rect">
            <a:avLst/>
          </a:prstGeom>
          <a:noFill/>
        </p:spPr>
        <p:txBody>
          <a:bodyPr wrap="square" rtlCol="0">
            <a:spAutoFit/>
          </a:bodyPr>
          <a:lstStyle/>
          <a:p>
            <a:r>
              <a:rPr lang="en-US" altLang="zh-CN" sz="1600" b="0" dirty="0">
                <a:solidFill>
                  <a:srgbClr val="660874"/>
                </a:solidFill>
              </a:rPr>
              <a:t>Reconstruction algo</a:t>
            </a:r>
            <a:endParaRPr lang="zh-CN" altLang="en-US" sz="1600" dirty="0">
              <a:solidFill>
                <a:srgbClr val="660874"/>
              </a:solidFill>
            </a:endParaRPr>
          </a:p>
        </p:txBody>
      </p:sp>
      <p:sp>
        <p:nvSpPr>
          <p:cNvPr id="87" name="TextBox 86">
            <a:extLst>
              <a:ext uri="{FF2B5EF4-FFF2-40B4-BE49-F238E27FC236}">
                <a16:creationId xmlns:a16="http://schemas.microsoft.com/office/drawing/2014/main" id="{3966D4AD-2FD1-49DF-A88B-92EB92D0E3B4}"/>
              </a:ext>
            </a:extLst>
          </p:cNvPr>
          <p:cNvSpPr txBox="1"/>
          <p:nvPr/>
        </p:nvSpPr>
        <p:spPr>
          <a:xfrm>
            <a:off x="2179674" y="4423000"/>
            <a:ext cx="2461436" cy="369332"/>
          </a:xfrm>
          <a:prstGeom prst="rect">
            <a:avLst/>
          </a:prstGeom>
          <a:noFill/>
        </p:spPr>
        <p:txBody>
          <a:bodyPr wrap="square" rtlCol="0">
            <a:spAutoFit/>
          </a:bodyPr>
          <a:lstStyle/>
          <a:p>
            <a:pPr algn="ctr"/>
            <a:r>
              <a:rPr lang="en-US" altLang="zh-CN" dirty="0"/>
              <a:t>Efficient algo for Prob 1</a:t>
            </a:r>
            <a:endParaRPr lang="zh-CN" altLang="en-US" dirty="0"/>
          </a:p>
        </p:txBody>
      </p:sp>
      <mc:AlternateContent xmlns:mc="http://schemas.openxmlformats.org/markup-compatibility/2006" xmlns:a14="http://schemas.microsoft.com/office/drawing/2010/main">
        <mc:Choice Requires="a14">
          <p:sp>
            <p:nvSpPr>
              <p:cNvPr id="88" name="TextBox 87">
                <a:extLst>
                  <a:ext uri="{FF2B5EF4-FFF2-40B4-BE49-F238E27FC236}">
                    <a16:creationId xmlns:a16="http://schemas.microsoft.com/office/drawing/2014/main" id="{BE4E86EA-1687-4A4C-B8CE-CADA64C5386E}"/>
                  </a:ext>
                </a:extLst>
              </p:cNvPr>
              <p:cNvSpPr txBox="1"/>
              <p:nvPr/>
            </p:nvSpPr>
            <p:spPr>
              <a:xfrm>
                <a:off x="1994488" y="1640273"/>
                <a:ext cx="2353340" cy="400110"/>
              </a:xfrm>
              <a:prstGeom prst="rect">
                <a:avLst/>
              </a:prstGeom>
              <a:solidFill>
                <a:srgbClr val="E1DFE2"/>
              </a:solidFill>
            </p:spPr>
            <p:txBody>
              <a:bodyPr wrap="square" rtlCol="0">
                <a:spAutoFit/>
              </a:bodyPr>
              <a:lstStyle/>
              <a:p>
                <a:pPr algn="ctr"/>
                <a:r>
                  <a:rPr lang="en-US" altLang="zh-CN" sz="2000" b="1" dirty="0"/>
                  <a:t>Problem </a:t>
                </a:r>
                <a:r>
                  <a:rPr lang="en-US" altLang="zh-CN" sz="2000" dirty="0">
                    <a:solidFill>
                      <a:srgbClr val="C00000"/>
                    </a:solidFill>
                  </a:rPr>
                  <a:t>(on </a:t>
                </a:r>
                <a14:m>
                  <m:oMath xmlns:m="http://schemas.openxmlformats.org/officeDocument/2006/math">
                    <m:sSub>
                      <m:sSubPr>
                        <m:ctrlPr>
                          <a:rPr lang="en-US" altLang="zh-CN" sz="2000" i="1" smtClean="0">
                            <a:solidFill>
                              <a:srgbClr val="C00000"/>
                            </a:solidFill>
                            <a:latin typeface="Cambria Math" panose="02040503050406030204" pitchFamily="18" charset="0"/>
                          </a:rPr>
                        </m:ctrlPr>
                      </m:sSubPr>
                      <m:e>
                        <m:r>
                          <a:rPr lang="en-US" altLang="zh-CN" sz="2000" b="0" i="1" smtClean="0">
                            <a:solidFill>
                              <a:srgbClr val="C00000"/>
                            </a:solidFill>
                            <a:latin typeface="Cambria Math" panose="02040503050406030204" pitchFamily="18" charset="0"/>
                          </a:rPr>
                          <m:t>𝑛</m:t>
                        </m:r>
                      </m:e>
                      <m:sub>
                        <m:r>
                          <a:rPr lang="en-US" altLang="zh-CN" sz="2000" b="0" i="1" smtClean="0">
                            <a:solidFill>
                              <a:srgbClr val="C00000"/>
                            </a:solidFill>
                            <a:latin typeface="Cambria Math" panose="02040503050406030204" pitchFamily="18" charset="0"/>
                          </a:rPr>
                          <m:t>1</m:t>
                        </m:r>
                      </m:sub>
                    </m:sSub>
                  </m:oMath>
                </a14:m>
                <a:r>
                  <a:rPr lang="en-US" altLang="zh-CN" sz="2000" dirty="0">
                    <a:solidFill>
                      <a:srgbClr val="C00000"/>
                    </a:solidFill>
                  </a:rPr>
                  <a:t>)</a:t>
                </a:r>
                <a:endParaRPr lang="zh-CN" altLang="en-US" sz="2000" dirty="0">
                  <a:solidFill>
                    <a:srgbClr val="660874"/>
                  </a:solidFill>
                </a:endParaRPr>
              </a:p>
            </p:txBody>
          </p:sp>
        </mc:Choice>
        <mc:Fallback xmlns="">
          <p:sp>
            <p:nvSpPr>
              <p:cNvPr id="88" name="TextBox 87">
                <a:extLst>
                  <a:ext uri="{FF2B5EF4-FFF2-40B4-BE49-F238E27FC236}">
                    <a16:creationId xmlns:a16="http://schemas.microsoft.com/office/drawing/2014/main" id="{BE4E86EA-1687-4A4C-B8CE-CADA64C5386E}"/>
                  </a:ext>
                </a:extLst>
              </p:cNvPr>
              <p:cNvSpPr txBox="1">
                <a:spLocks noRot="1" noChangeAspect="1" noMove="1" noResize="1" noEditPoints="1" noAdjustHandles="1" noChangeArrowheads="1" noChangeShapeType="1" noTextEdit="1"/>
              </p:cNvSpPr>
              <p:nvPr/>
            </p:nvSpPr>
            <p:spPr>
              <a:xfrm>
                <a:off x="1994488" y="1640273"/>
                <a:ext cx="2353340" cy="400110"/>
              </a:xfrm>
              <a:prstGeom prst="rect">
                <a:avLst/>
              </a:prstGeom>
              <a:blipFill>
                <a:blip r:embed="rId8"/>
                <a:stretch>
                  <a:fillRect t="-7576" b="-2575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9" name="TextBox 88">
                <a:extLst>
                  <a:ext uri="{FF2B5EF4-FFF2-40B4-BE49-F238E27FC236}">
                    <a16:creationId xmlns:a16="http://schemas.microsoft.com/office/drawing/2014/main" id="{5C181D3B-A1EC-45BD-B9C7-994B2B2AA15A}"/>
                  </a:ext>
                </a:extLst>
              </p:cNvPr>
              <p:cNvSpPr txBox="1"/>
              <p:nvPr/>
            </p:nvSpPr>
            <p:spPr>
              <a:xfrm>
                <a:off x="5294571" y="1640273"/>
                <a:ext cx="2353340" cy="400110"/>
              </a:xfrm>
              <a:prstGeom prst="rect">
                <a:avLst/>
              </a:prstGeom>
              <a:solidFill>
                <a:srgbClr val="E1DFE2"/>
              </a:solidFill>
            </p:spPr>
            <p:txBody>
              <a:bodyPr wrap="square" rtlCol="0">
                <a:spAutoFit/>
              </a:bodyPr>
              <a:lstStyle/>
              <a:p>
                <a:pPr algn="ctr"/>
                <a:r>
                  <a:rPr lang="en-US" altLang="zh-CN" sz="2000" b="1" dirty="0"/>
                  <a:t>Problem </a:t>
                </a:r>
                <a:r>
                  <a:rPr lang="en-US" altLang="zh-CN" sz="2000" dirty="0">
                    <a:solidFill>
                      <a:srgbClr val="0070C0"/>
                    </a:solidFill>
                  </a:rPr>
                  <a:t>(on </a:t>
                </a:r>
                <a14:m>
                  <m:oMath xmlns:m="http://schemas.openxmlformats.org/officeDocument/2006/math">
                    <m:sSub>
                      <m:sSubPr>
                        <m:ctrlPr>
                          <a:rPr lang="en-US" altLang="zh-CN" sz="2000" i="1" smtClean="0">
                            <a:solidFill>
                              <a:srgbClr val="0070C0"/>
                            </a:solidFill>
                            <a:latin typeface="Cambria Math" panose="02040503050406030204" pitchFamily="18" charset="0"/>
                          </a:rPr>
                        </m:ctrlPr>
                      </m:sSubPr>
                      <m:e>
                        <m:r>
                          <a:rPr lang="en-US" altLang="zh-CN" sz="2000" b="0" i="1" smtClean="0">
                            <a:solidFill>
                              <a:srgbClr val="0070C0"/>
                            </a:solidFill>
                            <a:latin typeface="Cambria Math" panose="02040503050406030204" pitchFamily="18" charset="0"/>
                          </a:rPr>
                          <m:t>𝑛</m:t>
                        </m:r>
                      </m:e>
                      <m:sub>
                        <m:r>
                          <a:rPr lang="en-US" altLang="zh-CN" sz="2000" b="0" i="1" smtClean="0">
                            <a:solidFill>
                              <a:srgbClr val="0070C0"/>
                            </a:solidFill>
                            <a:latin typeface="Cambria Math" panose="02040503050406030204" pitchFamily="18" charset="0"/>
                          </a:rPr>
                          <m:t>2</m:t>
                        </m:r>
                      </m:sub>
                    </m:sSub>
                  </m:oMath>
                </a14:m>
                <a:r>
                  <a:rPr lang="en-US" altLang="zh-CN" sz="2000" dirty="0">
                    <a:solidFill>
                      <a:srgbClr val="0070C0"/>
                    </a:solidFill>
                  </a:rPr>
                  <a:t>)</a:t>
                </a:r>
                <a:endParaRPr lang="zh-CN" altLang="en-US" sz="2000" dirty="0">
                  <a:solidFill>
                    <a:srgbClr val="660874"/>
                  </a:solidFill>
                </a:endParaRPr>
              </a:p>
            </p:txBody>
          </p:sp>
        </mc:Choice>
        <mc:Fallback xmlns="">
          <p:sp>
            <p:nvSpPr>
              <p:cNvPr id="89" name="TextBox 88">
                <a:extLst>
                  <a:ext uri="{FF2B5EF4-FFF2-40B4-BE49-F238E27FC236}">
                    <a16:creationId xmlns:a16="http://schemas.microsoft.com/office/drawing/2014/main" id="{5C181D3B-A1EC-45BD-B9C7-994B2B2AA15A}"/>
                  </a:ext>
                </a:extLst>
              </p:cNvPr>
              <p:cNvSpPr txBox="1">
                <a:spLocks noRot="1" noChangeAspect="1" noMove="1" noResize="1" noEditPoints="1" noAdjustHandles="1" noChangeArrowheads="1" noChangeShapeType="1" noTextEdit="1"/>
              </p:cNvSpPr>
              <p:nvPr/>
            </p:nvSpPr>
            <p:spPr>
              <a:xfrm>
                <a:off x="5294571" y="1640273"/>
                <a:ext cx="2353340" cy="400110"/>
              </a:xfrm>
              <a:prstGeom prst="rect">
                <a:avLst/>
              </a:prstGeom>
              <a:blipFill>
                <a:blip r:embed="rId9"/>
                <a:stretch>
                  <a:fillRect t="-7576" b="-2575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0" name="TextBox 89">
                <a:extLst>
                  <a:ext uri="{FF2B5EF4-FFF2-40B4-BE49-F238E27FC236}">
                    <a16:creationId xmlns:a16="http://schemas.microsoft.com/office/drawing/2014/main" id="{528936BA-18C2-439B-BC3D-C70D6B6C165C}"/>
                  </a:ext>
                </a:extLst>
              </p:cNvPr>
              <p:cNvSpPr txBox="1"/>
              <p:nvPr/>
            </p:nvSpPr>
            <p:spPr>
              <a:xfrm>
                <a:off x="3545072" y="4435107"/>
                <a:ext cx="1037563" cy="369332"/>
              </a:xfrm>
              <a:prstGeom prst="rect">
                <a:avLst/>
              </a:prstGeom>
              <a:solidFill>
                <a:srgbClr val="E1DFE2"/>
              </a:solidFill>
            </p:spPr>
            <p:txBody>
              <a:bodyPr wrap="square" rtlCol="0">
                <a:spAutoFit/>
              </a:bodyPr>
              <a:lstStyle/>
              <a:p>
                <a:r>
                  <a:rPr lang="en-US" altLang="zh-CN" dirty="0"/>
                  <a:t>on </a:t>
                </a:r>
                <a14:m>
                  <m:oMath xmlns:m="http://schemas.openxmlformats.org/officeDocument/2006/math">
                    <m:sSub>
                      <m:sSubPr>
                        <m:ctrlPr>
                          <a:rPr lang="en-US" altLang="zh-CN" sz="1800" i="1" smtClean="0">
                            <a:solidFill>
                              <a:srgbClr val="C00000"/>
                            </a:solidFill>
                            <a:latin typeface="Cambria Math" panose="02040503050406030204" pitchFamily="18" charset="0"/>
                          </a:rPr>
                        </m:ctrlPr>
                      </m:sSubPr>
                      <m:e>
                        <m:r>
                          <a:rPr lang="en-US" altLang="zh-CN" sz="1800" b="0" i="1" smtClean="0">
                            <a:solidFill>
                              <a:srgbClr val="C00000"/>
                            </a:solidFill>
                            <a:latin typeface="Cambria Math" panose="02040503050406030204" pitchFamily="18" charset="0"/>
                          </a:rPr>
                          <m:t>𝑛</m:t>
                        </m:r>
                      </m:e>
                      <m:sub>
                        <m:r>
                          <a:rPr lang="en-US" altLang="zh-CN" sz="1800" b="0" i="1" smtClean="0">
                            <a:solidFill>
                              <a:srgbClr val="C00000"/>
                            </a:solidFill>
                            <a:latin typeface="Cambria Math" panose="02040503050406030204" pitchFamily="18" charset="0"/>
                          </a:rPr>
                          <m:t>1</m:t>
                        </m:r>
                      </m:sub>
                    </m:sSub>
                  </m:oMath>
                </a14:m>
                <a:endParaRPr lang="zh-CN" altLang="en-US" dirty="0"/>
              </a:p>
            </p:txBody>
          </p:sp>
        </mc:Choice>
        <mc:Fallback xmlns="">
          <p:sp>
            <p:nvSpPr>
              <p:cNvPr id="90" name="TextBox 89">
                <a:extLst>
                  <a:ext uri="{FF2B5EF4-FFF2-40B4-BE49-F238E27FC236}">
                    <a16:creationId xmlns:a16="http://schemas.microsoft.com/office/drawing/2014/main" id="{528936BA-18C2-439B-BC3D-C70D6B6C165C}"/>
                  </a:ext>
                </a:extLst>
              </p:cNvPr>
              <p:cNvSpPr txBox="1">
                <a:spLocks noRot="1" noChangeAspect="1" noMove="1" noResize="1" noEditPoints="1" noAdjustHandles="1" noChangeArrowheads="1" noChangeShapeType="1" noTextEdit="1"/>
              </p:cNvSpPr>
              <p:nvPr/>
            </p:nvSpPr>
            <p:spPr>
              <a:xfrm>
                <a:off x="3545072" y="4435107"/>
                <a:ext cx="1037563" cy="369332"/>
              </a:xfrm>
              <a:prstGeom prst="rect">
                <a:avLst/>
              </a:prstGeom>
              <a:blipFill>
                <a:blip r:embed="rId10"/>
                <a:stretch>
                  <a:fillRect l="-5294" t="-10000" b="-2666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1" name="TextBox 90">
                <a:extLst>
                  <a:ext uri="{FF2B5EF4-FFF2-40B4-BE49-F238E27FC236}">
                    <a16:creationId xmlns:a16="http://schemas.microsoft.com/office/drawing/2014/main" id="{3F8EB440-8007-4317-8875-462D714BE892}"/>
                  </a:ext>
                </a:extLst>
              </p:cNvPr>
              <p:cNvSpPr txBox="1"/>
              <p:nvPr/>
            </p:nvSpPr>
            <p:spPr>
              <a:xfrm>
                <a:off x="6993562" y="3466441"/>
                <a:ext cx="1037563" cy="369332"/>
              </a:xfrm>
              <a:prstGeom prst="rect">
                <a:avLst/>
              </a:prstGeom>
              <a:solidFill>
                <a:srgbClr val="E1DFE2"/>
              </a:solidFill>
            </p:spPr>
            <p:txBody>
              <a:bodyPr wrap="square" rtlCol="0">
                <a:spAutoFit/>
              </a:bodyPr>
              <a:lstStyle/>
              <a:p>
                <a:r>
                  <a:rPr lang="en-US" altLang="zh-CN" sz="1800" dirty="0"/>
                  <a:t>on</a:t>
                </a:r>
                <a:r>
                  <a:rPr lang="en-US" altLang="zh-CN" sz="1800" dirty="0">
                    <a:solidFill>
                      <a:srgbClr val="0070C0"/>
                    </a:solidFill>
                  </a:rPr>
                  <a:t> </a:t>
                </a:r>
                <a14:m>
                  <m:oMath xmlns:m="http://schemas.openxmlformats.org/officeDocument/2006/math">
                    <m:sSub>
                      <m:sSubPr>
                        <m:ctrlPr>
                          <a:rPr lang="en-US" altLang="zh-CN" sz="1800" i="1" smtClean="0">
                            <a:solidFill>
                              <a:srgbClr val="0070C0"/>
                            </a:solidFill>
                            <a:latin typeface="Cambria Math" panose="02040503050406030204" pitchFamily="18" charset="0"/>
                          </a:rPr>
                        </m:ctrlPr>
                      </m:sSubPr>
                      <m:e>
                        <m:r>
                          <a:rPr lang="en-US" altLang="zh-CN" sz="1800" b="0" i="1" smtClean="0">
                            <a:solidFill>
                              <a:srgbClr val="0070C0"/>
                            </a:solidFill>
                            <a:latin typeface="Cambria Math" panose="02040503050406030204" pitchFamily="18" charset="0"/>
                          </a:rPr>
                          <m:t>𝑛</m:t>
                        </m:r>
                      </m:e>
                      <m:sub>
                        <m:r>
                          <a:rPr lang="en-US" altLang="zh-CN" sz="1800" b="0" i="1" smtClean="0">
                            <a:solidFill>
                              <a:srgbClr val="0070C0"/>
                            </a:solidFill>
                            <a:latin typeface="Cambria Math" panose="02040503050406030204" pitchFamily="18" charset="0"/>
                          </a:rPr>
                          <m:t>2</m:t>
                        </m:r>
                      </m:sub>
                    </m:sSub>
                  </m:oMath>
                </a14:m>
                <a:endParaRPr lang="zh-CN" altLang="en-US" dirty="0"/>
              </a:p>
            </p:txBody>
          </p:sp>
        </mc:Choice>
        <mc:Fallback xmlns="">
          <p:sp>
            <p:nvSpPr>
              <p:cNvPr id="91" name="TextBox 90">
                <a:extLst>
                  <a:ext uri="{FF2B5EF4-FFF2-40B4-BE49-F238E27FC236}">
                    <a16:creationId xmlns:a16="http://schemas.microsoft.com/office/drawing/2014/main" id="{3F8EB440-8007-4317-8875-462D714BE892}"/>
                  </a:ext>
                </a:extLst>
              </p:cNvPr>
              <p:cNvSpPr txBox="1">
                <a:spLocks noRot="1" noChangeAspect="1" noMove="1" noResize="1" noEditPoints="1" noAdjustHandles="1" noChangeArrowheads="1" noChangeShapeType="1" noTextEdit="1"/>
              </p:cNvSpPr>
              <p:nvPr/>
            </p:nvSpPr>
            <p:spPr>
              <a:xfrm>
                <a:off x="6993562" y="3466441"/>
                <a:ext cx="1037563" cy="369332"/>
              </a:xfrm>
              <a:prstGeom prst="rect">
                <a:avLst/>
              </a:prstGeom>
              <a:blipFill>
                <a:blip r:embed="rId11"/>
                <a:stretch>
                  <a:fillRect l="-4706" t="-10000" b="-26667"/>
                </a:stretch>
              </a:blipFill>
            </p:spPr>
            <p:txBody>
              <a:bodyPr/>
              <a:lstStyle/>
              <a:p>
                <a:r>
                  <a:rPr lang="zh-CN" altLang="en-US">
                    <a:noFill/>
                  </a:rPr>
                  <a:t> </a:t>
                </a:r>
              </a:p>
            </p:txBody>
          </p:sp>
        </mc:Fallback>
      </mc:AlternateContent>
      <p:sp>
        <p:nvSpPr>
          <p:cNvPr id="2" name="TextBox 1">
            <a:extLst>
              <a:ext uri="{FF2B5EF4-FFF2-40B4-BE49-F238E27FC236}">
                <a16:creationId xmlns:a16="http://schemas.microsoft.com/office/drawing/2014/main" id="{CE0E7A58-4FF5-481A-B219-4189D9EA4F55}"/>
              </a:ext>
            </a:extLst>
          </p:cNvPr>
          <p:cNvSpPr txBox="1"/>
          <p:nvPr/>
        </p:nvSpPr>
        <p:spPr>
          <a:xfrm>
            <a:off x="5443736" y="3817092"/>
            <a:ext cx="2204175" cy="461665"/>
          </a:xfrm>
          <a:prstGeom prst="rect">
            <a:avLst/>
          </a:prstGeom>
          <a:solidFill>
            <a:schemeClr val="accent3">
              <a:lumMod val="40000"/>
              <a:lumOff val="60000"/>
            </a:schemeClr>
          </a:solidFill>
        </p:spPr>
        <p:txBody>
          <a:bodyPr wrap="square" rtlCol="0">
            <a:spAutoFit/>
          </a:bodyPr>
          <a:lstStyle/>
          <a:p>
            <a:r>
              <a:rPr lang="en-US" altLang="zh-CN" sz="2400" i="1" dirty="0">
                <a:solidFill>
                  <a:srgbClr val="0070C0"/>
                </a:solidFill>
              </a:rPr>
              <a:t>Time complexity?</a:t>
            </a:r>
            <a:endParaRPr lang="zh-CN" altLang="en-US" sz="2400" i="1" dirty="0">
              <a:solidFill>
                <a:srgbClr val="0070C0"/>
              </a:solidFill>
            </a:endParaRPr>
          </a:p>
        </p:txBody>
      </p:sp>
      <p:sp>
        <p:nvSpPr>
          <p:cNvPr id="56" name="Rectangle 55">
            <a:extLst>
              <a:ext uri="{FF2B5EF4-FFF2-40B4-BE49-F238E27FC236}">
                <a16:creationId xmlns:a16="http://schemas.microsoft.com/office/drawing/2014/main" id="{0E167F56-10C0-4971-BC69-F0A81EE973E5}"/>
              </a:ext>
            </a:extLst>
          </p:cNvPr>
          <p:cNvSpPr/>
          <p:nvPr/>
        </p:nvSpPr>
        <p:spPr>
          <a:xfrm>
            <a:off x="5453615" y="4290237"/>
            <a:ext cx="1737360" cy="2286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bg1"/>
              </a:solidFill>
            </a:endParaRPr>
          </a:p>
        </p:txBody>
      </p:sp>
      <mc:AlternateContent xmlns:mc="http://schemas.openxmlformats.org/markup-compatibility/2006" xmlns:a14="http://schemas.microsoft.com/office/drawing/2010/main">
        <mc:Choice Requires="a14">
          <p:sp>
            <p:nvSpPr>
              <p:cNvPr id="54" name="Rectangle 53">
                <a:extLst>
                  <a:ext uri="{FF2B5EF4-FFF2-40B4-BE49-F238E27FC236}">
                    <a16:creationId xmlns:a16="http://schemas.microsoft.com/office/drawing/2014/main" id="{2FD5EAD0-6FF4-417D-AF19-EAD458151CCD}"/>
                  </a:ext>
                </a:extLst>
              </p:cNvPr>
              <p:cNvSpPr/>
              <p:nvPr/>
            </p:nvSpPr>
            <p:spPr>
              <a:xfrm>
                <a:off x="2233275" y="2737883"/>
                <a:ext cx="1737360" cy="2286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unc>
                        <m:funcPr>
                          <m:ctrlPr>
                            <a:rPr lang="en-US" altLang="zh-CN" sz="1600" i="1" smtClean="0">
                              <a:solidFill>
                                <a:schemeClr val="bg1"/>
                              </a:solidFill>
                              <a:latin typeface="Cambria Math" panose="02040503050406030204" pitchFamily="18" charset="0"/>
                            </a:rPr>
                          </m:ctrlPr>
                        </m:funcPr>
                        <m:fName>
                          <m:r>
                            <m:rPr>
                              <m:sty m:val="p"/>
                            </m:rPr>
                            <a:rPr lang="en-US" altLang="zh-CN" sz="1600" b="0" i="0" smtClean="0">
                              <a:solidFill>
                                <a:schemeClr val="bg1"/>
                              </a:solidFill>
                              <a:latin typeface="Cambria Math" panose="02040503050406030204" pitchFamily="18" charset="0"/>
                            </a:rPr>
                            <m:t>exp</m:t>
                          </m:r>
                        </m:fName>
                        <m:e>
                          <m:d>
                            <m:dPr>
                              <m:ctrlPr>
                                <a:rPr lang="en-US" altLang="zh-CN" sz="1600" i="1" smtClean="0">
                                  <a:solidFill>
                                    <a:schemeClr val="bg1"/>
                                  </a:solidFill>
                                  <a:latin typeface="Cambria Math" panose="02040503050406030204" pitchFamily="18" charset="0"/>
                                </a:rPr>
                              </m:ctrlPr>
                            </m:dPr>
                            <m:e>
                              <m:sSub>
                                <m:sSubPr>
                                  <m:ctrlPr>
                                    <a:rPr lang="en-US" altLang="zh-CN" sz="1600" i="1" smtClean="0">
                                      <a:solidFill>
                                        <a:schemeClr val="bg1"/>
                                      </a:solidFill>
                                      <a:latin typeface="Cambria Math" panose="02040503050406030204" pitchFamily="18" charset="0"/>
                                    </a:rPr>
                                  </m:ctrlPr>
                                </m:sSubPr>
                                <m:e>
                                  <m:r>
                                    <a:rPr lang="en-US" altLang="zh-CN" sz="1600" b="0" i="1" smtClean="0">
                                      <a:solidFill>
                                        <a:schemeClr val="bg1"/>
                                      </a:solidFill>
                                      <a:latin typeface="Cambria Math" panose="02040503050406030204" pitchFamily="18" charset="0"/>
                                    </a:rPr>
                                    <m:t>𝑛</m:t>
                                  </m:r>
                                </m:e>
                                <m:sub>
                                  <m:r>
                                    <a:rPr lang="en-US" altLang="zh-CN" sz="1600" b="0" i="1" smtClean="0">
                                      <a:solidFill>
                                        <a:schemeClr val="bg1"/>
                                      </a:solidFill>
                                      <a:latin typeface="Cambria Math" panose="02040503050406030204" pitchFamily="18" charset="0"/>
                                    </a:rPr>
                                    <m:t>1</m:t>
                                  </m:r>
                                </m:sub>
                              </m:sSub>
                            </m:e>
                          </m:d>
                        </m:e>
                      </m:func>
                    </m:oMath>
                  </m:oMathPara>
                </a14:m>
                <a:endParaRPr lang="zh-CN" altLang="en-US" sz="1600" dirty="0">
                  <a:solidFill>
                    <a:schemeClr val="bg1"/>
                  </a:solidFill>
                </a:endParaRPr>
              </a:p>
            </p:txBody>
          </p:sp>
        </mc:Choice>
        <mc:Fallback xmlns="">
          <p:sp>
            <p:nvSpPr>
              <p:cNvPr id="54" name="Rectangle 53">
                <a:extLst>
                  <a:ext uri="{FF2B5EF4-FFF2-40B4-BE49-F238E27FC236}">
                    <a16:creationId xmlns:a16="http://schemas.microsoft.com/office/drawing/2014/main" id="{2FD5EAD0-6FF4-417D-AF19-EAD458151CCD}"/>
                  </a:ext>
                </a:extLst>
              </p:cNvPr>
              <p:cNvSpPr>
                <a:spLocks noRot="1" noChangeAspect="1" noMove="1" noResize="1" noEditPoints="1" noAdjustHandles="1" noChangeArrowheads="1" noChangeShapeType="1" noTextEdit="1"/>
              </p:cNvSpPr>
              <p:nvPr/>
            </p:nvSpPr>
            <p:spPr>
              <a:xfrm>
                <a:off x="2233275" y="2737883"/>
                <a:ext cx="1737360" cy="228600"/>
              </a:xfrm>
              <a:prstGeom prst="rect">
                <a:avLst/>
              </a:prstGeom>
              <a:blipFill>
                <a:blip r:embed="rId12"/>
                <a:stretch>
                  <a:fillRect b="-31579"/>
                </a:stretch>
              </a:blipFill>
              <a:ln>
                <a:noFill/>
              </a:ln>
            </p:spPr>
            <p:txBody>
              <a:bodyPr/>
              <a:lstStyle/>
              <a:p>
                <a:r>
                  <a:rPr lang="zh-CN" altLang="en-US">
                    <a:noFill/>
                  </a:rPr>
                  <a:t> </a:t>
                </a:r>
              </a:p>
            </p:txBody>
          </p:sp>
        </mc:Fallback>
      </mc:AlternateContent>
      <p:sp>
        <p:nvSpPr>
          <p:cNvPr id="55" name="Rectangle 54">
            <a:extLst>
              <a:ext uri="{FF2B5EF4-FFF2-40B4-BE49-F238E27FC236}">
                <a16:creationId xmlns:a16="http://schemas.microsoft.com/office/drawing/2014/main" id="{6AA9E4D0-6D92-4C39-8D31-EFD2E368F1E1}"/>
              </a:ext>
            </a:extLst>
          </p:cNvPr>
          <p:cNvSpPr/>
          <p:nvPr/>
        </p:nvSpPr>
        <p:spPr>
          <a:xfrm>
            <a:off x="7666826" y="3059281"/>
            <a:ext cx="470919" cy="2286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dirty="0">
              <a:solidFill>
                <a:schemeClr val="bg1"/>
              </a:solidFill>
            </a:endParaRP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09F1566A-071C-4565-AAC9-4389598F1C74}"/>
                  </a:ext>
                </a:extLst>
              </p:cNvPr>
              <p:cNvSpPr txBox="1"/>
              <p:nvPr/>
            </p:nvSpPr>
            <p:spPr>
              <a:xfrm>
                <a:off x="8115830" y="2979343"/>
                <a:ext cx="803381"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nor/>
                        </m:rPr>
                        <a:rPr lang="en-US" altLang="zh-CN" sz="1600" b="0" i="0" smtClean="0">
                          <a:solidFill>
                            <a:srgbClr val="0070C0"/>
                          </a:solidFill>
                          <a:latin typeface="Cambria Math" panose="02040503050406030204" pitchFamily="18" charset="0"/>
                        </a:rPr>
                        <m:t>poly</m:t>
                      </m:r>
                      <m:d>
                        <m:dPr>
                          <m:ctrlPr>
                            <a:rPr lang="en-US" altLang="zh-CN" sz="1600" b="0" i="1" smtClean="0">
                              <a:solidFill>
                                <a:srgbClr val="0070C0"/>
                              </a:solidFill>
                              <a:latin typeface="Cambria Math" panose="02040503050406030204" pitchFamily="18" charset="0"/>
                            </a:rPr>
                          </m:ctrlPr>
                        </m:dPr>
                        <m:e>
                          <m:sSub>
                            <m:sSubPr>
                              <m:ctrlPr>
                                <a:rPr lang="en-US" altLang="zh-CN" sz="1600" b="0" i="1" smtClean="0">
                                  <a:solidFill>
                                    <a:srgbClr val="0070C0"/>
                                  </a:solidFill>
                                  <a:latin typeface="Cambria Math" panose="02040503050406030204" pitchFamily="18" charset="0"/>
                                </a:rPr>
                              </m:ctrlPr>
                            </m:sSubPr>
                            <m:e>
                              <m:r>
                                <a:rPr lang="en-US" altLang="zh-CN" sz="1600" b="0" i="1" smtClean="0">
                                  <a:solidFill>
                                    <a:srgbClr val="0070C0"/>
                                  </a:solidFill>
                                  <a:latin typeface="Cambria Math" panose="02040503050406030204" pitchFamily="18" charset="0"/>
                                </a:rPr>
                                <m:t>𝑛</m:t>
                              </m:r>
                            </m:e>
                            <m:sub>
                              <m:r>
                                <a:rPr lang="en-US" altLang="zh-CN" sz="1600" b="0" i="1" smtClean="0">
                                  <a:solidFill>
                                    <a:srgbClr val="0070C0"/>
                                  </a:solidFill>
                                  <a:latin typeface="Cambria Math" panose="02040503050406030204" pitchFamily="18" charset="0"/>
                                </a:rPr>
                                <m:t>2</m:t>
                              </m:r>
                            </m:sub>
                          </m:sSub>
                        </m:e>
                      </m:d>
                    </m:oMath>
                  </m:oMathPara>
                </a14:m>
                <a:endParaRPr lang="zh-CN" altLang="en-US" sz="1600" dirty="0">
                  <a:solidFill>
                    <a:srgbClr val="0070C0"/>
                  </a:solidFill>
                </a:endParaRPr>
              </a:p>
            </p:txBody>
          </p:sp>
        </mc:Choice>
        <mc:Fallback xmlns="">
          <p:sp>
            <p:nvSpPr>
              <p:cNvPr id="4" name="TextBox 3">
                <a:extLst>
                  <a:ext uri="{FF2B5EF4-FFF2-40B4-BE49-F238E27FC236}">
                    <a16:creationId xmlns:a16="http://schemas.microsoft.com/office/drawing/2014/main" id="{09F1566A-071C-4565-AAC9-4389598F1C74}"/>
                  </a:ext>
                </a:extLst>
              </p:cNvPr>
              <p:cNvSpPr txBox="1">
                <a:spLocks noRot="1" noChangeAspect="1" noMove="1" noResize="1" noEditPoints="1" noAdjustHandles="1" noChangeArrowheads="1" noChangeShapeType="1" noTextEdit="1"/>
              </p:cNvSpPr>
              <p:nvPr/>
            </p:nvSpPr>
            <p:spPr>
              <a:xfrm>
                <a:off x="8115830" y="2979343"/>
                <a:ext cx="803381" cy="338554"/>
              </a:xfrm>
              <a:prstGeom prst="rect">
                <a:avLst/>
              </a:prstGeom>
              <a:blipFill>
                <a:blip r:embed="rId13"/>
                <a:stretch>
                  <a:fillRect r="-4545" b="-12727"/>
                </a:stretch>
              </a:blipFill>
            </p:spPr>
            <p:txBody>
              <a:bodyPr/>
              <a:lstStyle/>
              <a:p>
                <a:r>
                  <a:rPr lang="zh-CN" altLang="en-US">
                    <a:noFill/>
                  </a:rPr>
                  <a:t> </a:t>
                </a:r>
              </a:p>
            </p:txBody>
          </p:sp>
        </mc:Fallback>
      </mc:AlternateContent>
      <p:sp>
        <p:nvSpPr>
          <p:cNvPr id="57" name="Rectangle 56">
            <a:extLst>
              <a:ext uri="{FF2B5EF4-FFF2-40B4-BE49-F238E27FC236}">
                <a16:creationId xmlns:a16="http://schemas.microsoft.com/office/drawing/2014/main" id="{25F32339-6498-45E2-BAA5-5AD399A7DAB8}"/>
              </a:ext>
            </a:extLst>
          </p:cNvPr>
          <p:cNvSpPr/>
          <p:nvPr/>
        </p:nvSpPr>
        <p:spPr>
          <a:xfrm>
            <a:off x="7200534" y="4292548"/>
            <a:ext cx="470919" cy="2286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dirty="0">
              <a:solidFill>
                <a:schemeClr val="bg1"/>
              </a:solidFill>
            </a:endParaRPr>
          </a:p>
        </p:txBody>
      </p:sp>
      <p:sp>
        <p:nvSpPr>
          <p:cNvPr id="5" name="TextBox 4">
            <a:extLst>
              <a:ext uri="{FF2B5EF4-FFF2-40B4-BE49-F238E27FC236}">
                <a16:creationId xmlns:a16="http://schemas.microsoft.com/office/drawing/2014/main" id="{FAD252E6-DE4F-EE07-498C-3C0B593D5B09}"/>
              </a:ext>
            </a:extLst>
          </p:cNvPr>
          <p:cNvSpPr txBox="1"/>
          <p:nvPr/>
        </p:nvSpPr>
        <p:spPr>
          <a:xfrm>
            <a:off x="1957274" y="2175027"/>
            <a:ext cx="2359543" cy="646331"/>
          </a:xfrm>
          <a:prstGeom prst="rect">
            <a:avLst/>
          </a:prstGeom>
          <a:noFill/>
        </p:spPr>
        <p:txBody>
          <a:bodyPr wrap="square" rtlCol="0">
            <a:spAutoFit/>
          </a:bodyPr>
          <a:lstStyle/>
          <a:p>
            <a:pPr algn="ctr"/>
            <a:r>
              <a:rPr lang="en-US" altLang="zh-CN" dirty="0"/>
              <a:t>“Brute-force computation history”</a:t>
            </a:r>
            <a:endParaRPr lang="zh-CN" altLang="en-US" dirty="0"/>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D37A0183-B2F5-98DB-6127-8A13A95BCC80}"/>
                  </a:ext>
                </a:extLst>
              </p:cNvPr>
              <p:cNvSpPr txBox="1"/>
              <p:nvPr/>
            </p:nvSpPr>
            <p:spPr>
              <a:xfrm>
                <a:off x="2268274" y="3883054"/>
                <a:ext cx="1920950" cy="369332"/>
              </a:xfrm>
              <a:prstGeom prst="rect">
                <a:avLst/>
              </a:prstGeom>
              <a:noFill/>
            </p:spPr>
            <p:txBody>
              <a:bodyPr wrap="square" rtlCol="0">
                <a:spAutoFit/>
              </a:bodyPr>
              <a:lstStyle/>
              <a:p>
                <a:pPr algn="ctr"/>
                <a:r>
                  <a:rPr lang="en-US" altLang="zh-CN" b="0" dirty="0"/>
                  <a:t>“Distinguisher” </a:t>
                </a:r>
                <a14:m>
                  <m:oMath xmlns:m="http://schemas.openxmlformats.org/officeDocument/2006/math">
                    <m:r>
                      <a:rPr lang="en-US" altLang="zh-CN" b="0" i="1" smtClean="0">
                        <a:latin typeface="Cambria Math" panose="02040503050406030204" pitchFamily="18" charset="0"/>
                      </a:rPr>
                      <m:t>𝐴</m:t>
                    </m:r>
                  </m:oMath>
                </a14:m>
                <a:endParaRPr lang="zh-CN" altLang="en-US" dirty="0"/>
              </a:p>
            </p:txBody>
          </p:sp>
        </mc:Choice>
        <mc:Fallback xmlns="">
          <p:sp>
            <p:nvSpPr>
              <p:cNvPr id="9" name="TextBox 8">
                <a:extLst>
                  <a:ext uri="{FF2B5EF4-FFF2-40B4-BE49-F238E27FC236}">
                    <a16:creationId xmlns:a16="http://schemas.microsoft.com/office/drawing/2014/main" id="{D37A0183-B2F5-98DB-6127-8A13A95BCC80}"/>
                  </a:ext>
                </a:extLst>
              </p:cNvPr>
              <p:cNvSpPr txBox="1">
                <a:spLocks noRot="1" noChangeAspect="1" noMove="1" noResize="1" noEditPoints="1" noAdjustHandles="1" noChangeArrowheads="1" noChangeShapeType="1" noTextEdit="1"/>
              </p:cNvSpPr>
              <p:nvPr/>
            </p:nvSpPr>
            <p:spPr>
              <a:xfrm>
                <a:off x="2268274" y="3883054"/>
                <a:ext cx="1920950" cy="369332"/>
              </a:xfrm>
              <a:prstGeom prst="rect">
                <a:avLst/>
              </a:prstGeom>
              <a:blipFill>
                <a:blip r:embed="rId14"/>
                <a:stretch>
                  <a:fillRect t="-9836" b="-24590"/>
                </a:stretch>
              </a:blipFill>
            </p:spPr>
            <p:txBody>
              <a:bodyPr/>
              <a:lstStyle/>
              <a:p>
                <a:r>
                  <a:rPr lang="en-US">
                    <a:noFill/>
                  </a:rPr>
                  <a:t> </a:t>
                </a:r>
              </a:p>
            </p:txBody>
          </p:sp>
        </mc:Fallback>
      </mc:AlternateContent>
    </p:spTree>
    <p:extLst>
      <p:ext uri="{BB962C8B-B14F-4D97-AF65-F5344CB8AC3E}">
        <p14:creationId xmlns:p14="http://schemas.microsoft.com/office/powerpoint/2010/main" val="37205498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Oval 74">
            <a:extLst>
              <a:ext uri="{FF2B5EF4-FFF2-40B4-BE49-F238E27FC236}">
                <a16:creationId xmlns:a16="http://schemas.microsoft.com/office/drawing/2014/main" id="{AFD95B22-71D4-4DDB-9C36-5906198EF17D}"/>
              </a:ext>
            </a:extLst>
          </p:cNvPr>
          <p:cNvSpPr/>
          <p:nvPr/>
        </p:nvSpPr>
        <p:spPr>
          <a:xfrm rot="18778623">
            <a:off x="3853244" y="4964196"/>
            <a:ext cx="320602" cy="1755482"/>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Title 2">
            <a:extLst>
              <a:ext uri="{FF2B5EF4-FFF2-40B4-BE49-F238E27FC236}">
                <a16:creationId xmlns:a16="http://schemas.microsoft.com/office/drawing/2014/main" id="{AEDB691A-3F95-4A85-A8EA-AEC9A8D4BCCF}"/>
              </a:ext>
            </a:extLst>
          </p:cNvPr>
          <p:cNvSpPr>
            <a:spLocks noGrp="1"/>
          </p:cNvSpPr>
          <p:nvPr>
            <p:ph type="title"/>
          </p:nvPr>
        </p:nvSpPr>
        <p:spPr/>
        <p:txBody>
          <a:bodyPr/>
          <a:lstStyle/>
          <a:p>
            <a:r>
              <a:rPr lang="en-US" altLang="zh-CN" dirty="0"/>
              <a:t>Efficiency Issue: Half-exponential Barrier</a:t>
            </a:r>
            <a:endParaRPr lang="zh-CN" altLang="en-US" dirty="0"/>
          </a:p>
        </p:txBody>
      </p:sp>
      <p:cxnSp>
        <p:nvCxnSpPr>
          <p:cNvPr id="6" name="Straight Arrow Connector 5">
            <a:extLst>
              <a:ext uri="{FF2B5EF4-FFF2-40B4-BE49-F238E27FC236}">
                <a16:creationId xmlns:a16="http://schemas.microsoft.com/office/drawing/2014/main" id="{070BE1E1-4485-4FF3-B3BA-69C2EBA0BA8B}"/>
              </a:ext>
            </a:extLst>
          </p:cNvPr>
          <p:cNvCxnSpPr>
            <a:cxnSpLocks/>
          </p:cNvCxnSpPr>
          <p:nvPr/>
        </p:nvCxnSpPr>
        <p:spPr>
          <a:xfrm>
            <a:off x="1908544" y="5401342"/>
            <a:ext cx="5507665"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A2D583AC-153E-4030-AFCB-C40B5C04475E}"/>
              </a:ext>
            </a:extLst>
          </p:cNvPr>
          <p:cNvSpPr txBox="1"/>
          <p:nvPr/>
        </p:nvSpPr>
        <p:spPr>
          <a:xfrm>
            <a:off x="6693196" y="5405804"/>
            <a:ext cx="1368646" cy="369332"/>
          </a:xfrm>
          <a:prstGeom prst="rect">
            <a:avLst/>
          </a:prstGeom>
          <a:noFill/>
        </p:spPr>
        <p:txBody>
          <a:bodyPr wrap="square" rtlCol="0">
            <a:spAutoFit/>
          </a:bodyPr>
          <a:lstStyle/>
          <a:p>
            <a:r>
              <a:rPr lang="en-US" altLang="zh-CN" dirty="0"/>
              <a:t>input lengths</a:t>
            </a:r>
            <a:endParaRPr lang="zh-CN" altLang="en-US" dirty="0"/>
          </a:p>
        </p:txBody>
      </p:sp>
      <p:cxnSp>
        <p:nvCxnSpPr>
          <p:cNvPr id="33" name="Straight Arrow Connector 32">
            <a:extLst>
              <a:ext uri="{FF2B5EF4-FFF2-40B4-BE49-F238E27FC236}">
                <a16:creationId xmlns:a16="http://schemas.microsoft.com/office/drawing/2014/main" id="{DDF927F2-BDCF-4517-82ED-42339FDF5FD3}"/>
              </a:ext>
            </a:extLst>
          </p:cNvPr>
          <p:cNvCxnSpPr>
            <a:cxnSpLocks/>
          </p:cNvCxnSpPr>
          <p:nvPr/>
        </p:nvCxnSpPr>
        <p:spPr>
          <a:xfrm>
            <a:off x="1908544" y="6301396"/>
            <a:ext cx="5507665"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D72FA65C-C21B-4602-A82A-59FA9450AB94}"/>
              </a:ext>
            </a:extLst>
          </p:cNvPr>
          <p:cNvSpPr txBox="1"/>
          <p:nvPr/>
        </p:nvSpPr>
        <p:spPr>
          <a:xfrm>
            <a:off x="6693196" y="6305858"/>
            <a:ext cx="1368646" cy="369332"/>
          </a:xfrm>
          <a:prstGeom prst="rect">
            <a:avLst/>
          </a:prstGeom>
          <a:noFill/>
        </p:spPr>
        <p:txBody>
          <a:bodyPr wrap="square" rtlCol="0">
            <a:spAutoFit/>
          </a:bodyPr>
          <a:lstStyle/>
          <a:p>
            <a:r>
              <a:rPr lang="en-US" altLang="zh-CN" dirty="0"/>
              <a:t>input lengths</a:t>
            </a:r>
            <a:endParaRPr lang="zh-CN" altLang="en-US" dirty="0"/>
          </a:p>
        </p:txBody>
      </p:sp>
      <p:sp>
        <p:nvSpPr>
          <p:cNvPr id="39" name="Oval 38">
            <a:extLst>
              <a:ext uri="{FF2B5EF4-FFF2-40B4-BE49-F238E27FC236}">
                <a16:creationId xmlns:a16="http://schemas.microsoft.com/office/drawing/2014/main" id="{240AD2CF-3626-4E12-9B32-9962780F4065}"/>
              </a:ext>
            </a:extLst>
          </p:cNvPr>
          <p:cNvSpPr/>
          <p:nvPr/>
        </p:nvSpPr>
        <p:spPr>
          <a:xfrm>
            <a:off x="3467393" y="5351312"/>
            <a:ext cx="108983" cy="108983"/>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Oval 39">
            <a:extLst>
              <a:ext uri="{FF2B5EF4-FFF2-40B4-BE49-F238E27FC236}">
                <a16:creationId xmlns:a16="http://schemas.microsoft.com/office/drawing/2014/main" id="{25DD3DBC-F1FC-4F7F-A202-89163CB77D4D}"/>
              </a:ext>
            </a:extLst>
          </p:cNvPr>
          <p:cNvSpPr/>
          <p:nvPr/>
        </p:nvSpPr>
        <p:spPr>
          <a:xfrm>
            <a:off x="4438500" y="6246904"/>
            <a:ext cx="108983" cy="108983"/>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TextBox 12">
            <a:extLst>
              <a:ext uri="{FF2B5EF4-FFF2-40B4-BE49-F238E27FC236}">
                <a16:creationId xmlns:a16="http://schemas.microsoft.com/office/drawing/2014/main" id="{692EB5C1-0329-4CC6-B70D-B3BB91B040CE}"/>
              </a:ext>
            </a:extLst>
          </p:cNvPr>
          <p:cNvSpPr txBox="1"/>
          <p:nvPr/>
        </p:nvSpPr>
        <p:spPr>
          <a:xfrm>
            <a:off x="672045" y="5236527"/>
            <a:ext cx="1160106" cy="338554"/>
          </a:xfrm>
          <a:prstGeom prst="rect">
            <a:avLst/>
          </a:prstGeom>
          <a:noFill/>
        </p:spPr>
        <p:txBody>
          <a:bodyPr wrap="square" rtlCol="0">
            <a:spAutoFit/>
          </a:bodyPr>
          <a:lstStyle/>
          <a:p>
            <a:r>
              <a:rPr lang="en-US" altLang="zh-CN" sz="1600" dirty="0"/>
              <a:t>Run </a:t>
            </a:r>
            <a:r>
              <a:rPr lang="en-US" altLang="zh-CN" sz="1600" dirty="0">
                <a:solidFill>
                  <a:srgbClr val="C00000"/>
                </a:solidFill>
              </a:rPr>
              <a:t>Case 2</a:t>
            </a:r>
            <a:endParaRPr lang="zh-CN" altLang="en-US" sz="1600" dirty="0">
              <a:solidFill>
                <a:srgbClr val="C00000"/>
              </a:solidFill>
            </a:endParaRPr>
          </a:p>
        </p:txBody>
      </p:sp>
      <p:sp>
        <p:nvSpPr>
          <p:cNvPr id="77" name="TextBox 76">
            <a:extLst>
              <a:ext uri="{FF2B5EF4-FFF2-40B4-BE49-F238E27FC236}">
                <a16:creationId xmlns:a16="http://schemas.microsoft.com/office/drawing/2014/main" id="{F78CD9A0-0342-48A6-9E30-CD5F448A54BC}"/>
              </a:ext>
            </a:extLst>
          </p:cNvPr>
          <p:cNvSpPr txBox="1"/>
          <p:nvPr/>
        </p:nvSpPr>
        <p:spPr>
          <a:xfrm>
            <a:off x="672045" y="6131029"/>
            <a:ext cx="1160106" cy="338554"/>
          </a:xfrm>
          <a:prstGeom prst="rect">
            <a:avLst/>
          </a:prstGeom>
          <a:noFill/>
        </p:spPr>
        <p:txBody>
          <a:bodyPr wrap="square" rtlCol="0">
            <a:spAutoFit/>
          </a:bodyPr>
          <a:lstStyle/>
          <a:p>
            <a:r>
              <a:rPr lang="en-US" altLang="zh-CN" sz="1600" dirty="0"/>
              <a:t>Run </a:t>
            </a:r>
            <a:r>
              <a:rPr lang="en-US" altLang="zh-CN" sz="1600" dirty="0">
                <a:solidFill>
                  <a:srgbClr val="0070C0"/>
                </a:solidFill>
              </a:rPr>
              <a:t>Case 1</a:t>
            </a:r>
            <a:endParaRPr lang="zh-CN" altLang="en-US" sz="1600" dirty="0">
              <a:solidFill>
                <a:srgbClr val="0070C0"/>
              </a:solidFill>
            </a:endParaRP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B62560CC-338E-4FDF-960F-4D15C927DFB1}"/>
                  </a:ext>
                </a:extLst>
              </p:cNvPr>
              <p:cNvSpPr txBox="1"/>
              <p:nvPr/>
            </p:nvSpPr>
            <p:spPr>
              <a:xfrm>
                <a:off x="3349585" y="5391534"/>
                <a:ext cx="361507"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600" b="0" i="1" smtClean="0">
                              <a:solidFill>
                                <a:srgbClr val="C00000"/>
                              </a:solidFill>
                              <a:latin typeface="Cambria Math" panose="02040503050406030204" pitchFamily="18" charset="0"/>
                            </a:rPr>
                          </m:ctrlPr>
                        </m:sSubPr>
                        <m:e>
                          <m:r>
                            <a:rPr lang="en-US" altLang="zh-CN" sz="1600" b="0" i="1" smtClean="0">
                              <a:solidFill>
                                <a:srgbClr val="C00000"/>
                              </a:solidFill>
                              <a:latin typeface="Cambria Math" panose="02040503050406030204" pitchFamily="18" charset="0"/>
                            </a:rPr>
                            <m:t>𝑛</m:t>
                          </m:r>
                        </m:e>
                        <m:sub>
                          <m:r>
                            <a:rPr lang="en-US" altLang="zh-CN" sz="1600" b="0" i="1" smtClean="0">
                              <a:solidFill>
                                <a:srgbClr val="C00000"/>
                              </a:solidFill>
                              <a:latin typeface="Cambria Math" panose="02040503050406030204" pitchFamily="18" charset="0"/>
                            </a:rPr>
                            <m:t>1</m:t>
                          </m:r>
                        </m:sub>
                      </m:sSub>
                    </m:oMath>
                  </m:oMathPara>
                </a14:m>
                <a:endParaRPr lang="zh-CN" altLang="en-US" sz="1600" dirty="0">
                  <a:solidFill>
                    <a:srgbClr val="C00000"/>
                  </a:solidFill>
                </a:endParaRPr>
              </a:p>
            </p:txBody>
          </p:sp>
        </mc:Choice>
        <mc:Fallback xmlns="">
          <p:sp>
            <p:nvSpPr>
              <p:cNvPr id="7" name="TextBox 6">
                <a:extLst>
                  <a:ext uri="{FF2B5EF4-FFF2-40B4-BE49-F238E27FC236}">
                    <a16:creationId xmlns:a16="http://schemas.microsoft.com/office/drawing/2014/main" id="{B62560CC-338E-4FDF-960F-4D15C927DFB1}"/>
                  </a:ext>
                </a:extLst>
              </p:cNvPr>
              <p:cNvSpPr txBox="1">
                <a:spLocks noRot="1" noChangeAspect="1" noMove="1" noResize="1" noEditPoints="1" noAdjustHandles="1" noChangeArrowheads="1" noChangeShapeType="1" noTextEdit="1"/>
              </p:cNvSpPr>
              <p:nvPr/>
            </p:nvSpPr>
            <p:spPr>
              <a:xfrm>
                <a:off x="3349585" y="5391534"/>
                <a:ext cx="361507" cy="338554"/>
              </a:xfrm>
              <a:prstGeom prst="rect">
                <a:avLst/>
              </a:prstGeom>
              <a:blipFill>
                <a:blip r:embed="rId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0" name="TextBox 69">
                <a:extLst>
                  <a:ext uri="{FF2B5EF4-FFF2-40B4-BE49-F238E27FC236}">
                    <a16:creationId xmlns:a16="http://schemas.microsoft.com/office/drawing/2014/main" id="{B3F4D2DD-D6B3-4CDB-A298-229ABB7059C2}"/>
                  </a:ext>
                </a:extLst>
              </p:cNvPr>
              <p:cNvSpPr txBox="1"/>
              <p:nvPr/>
            </p:nvSpPr>
            <p:spPr>
              <a:xfrm>
                <a:off x="4317882" y="6293956"/>
                <a:ext cx="361507"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600" b="0" i="1" smtClean="0">
                              <a:solidFill>
                                <a:srgbClr val="0070C0"/>
                              </a:solidFill>
                              <a:latin typeface="Cambria Math" panose="02040503050406030204" pitchFamily="18" charset="0"/>
                            </a:rPr>
                          </m:ctrlPr>
                        </m:sSubPr>
                        <m:e>
                          <m:r>
                            <a:rPr lang="en-US" altLang="zh-CN" sz="1600" b="0" i="1" smtClean="0">
                              <a:solidFill>
                                <a:srgbClr val="0070C0"/>
                              </a:solidFill>
                              <a:latin typeface="Cambria Math" panose="02040503050406030204" pitchFamily="18" charset="0"/>
                            </a:rPr>
                            <m:t>𝑛</m:t>
                          </m:r>
                        </m:e>
                        <m:sub>
                          <m:r>
                            <a:rPr lang="en-US" altLang="zh-CN" sz="1600" b="0" i="1" smtClean="0">
                              <a:solidFill>
                                <a:srgbClr val="0070C0"/>
                              </a:solidFill>
                              <a:latin typeface="Cambria Math" panose="02040503050406030204" pitchFamily="18" charset="0"/>
                            </a:rPr>
                            <m:t>2</m:t>
                          </m:r>
                        </m:sub>
                      </m:sSub>
                    </m:oMath>
                  </m:oMathPara>
                </a14:m>
                <a:endParaRPr lang="zh-CN" altLang="en-US" sz="1600" dirty="0">
                  <a:solidFill>
                    <a:srgbClr val="0070C0"/>
                  </a:solidFill>
                </a:endParaRPr>
              </a:p>
            </p:txBody>
          </p:sp>
        </mc:Choice>
        <mc:Fallback xmlns="">
          <p:sp>
            <p:nvSpPr>
              <p:cNvPr id="70" name="TextBox 69">
                <a:extLst>
                  <a:ext uri="{FF2B5EF4-FFF2-40B4-BE49-F238E27FC236}">
                    <a16:creationId xmlns:a16="http://schemas.microsoft.com/office/drawing/2014/main" id="{B3F4D2DD-D6B3-4CDB-A298-229ABB7059C2}"/>
                  </a:ext>
                </a:extLst>
              </p:cNvPr>
              <p:cNvSpPr txBox="1">
                <a:spLocks noRot="1" noChangeAspect="1" noMove="1" noResize="1" noEditPoints="1" noAdjustHandles="1" noChangeArrowheads="1" noChangeShapeType="1" noTextEdit="1"/>
              </p:cNvSpPr>
              <p:nvPr/>
            </p:nvSpPr>
            <p:spPr>
              <a:xfrm>
                <a:off x="4317882" y="6293956"/>
                <a:ext cx="361507" cy="338554"/>
              </a:xfrm>
              <a:prstGeom prst="rect">
                <a:avLst/>
              </a:prstGeom>
              <a:blipFill>
                <a:blip r:embed="rId4"/>
                <a:stretch>
                  <a:fillRect/>
                </a:stretch>
              </a:blipFill>
            </p:spPr>
            <p:txBody>
              <a:bodyPr/>
              <a:lstStyle/>
              <a:p>
                <a:r>
                  <a:rPr lang="zh-CN" altLang="en-US">
                    <a:noFill/>
                  </a:rPr>
                  <a:t> </a:t>
                </a:r>
              </a:p>
            </p:txBody>
          </p:sp>
        </mc:Fallback>
      </mc:AlternateContent>
      <p:sp>
        <p:nvSpPr>
          <p:cNvPr id="41" name="Rectangle 40">
            <a:extLst>
              <a:ext uri="{FF2B5EF4-FFF2-40B4-BE49-F238E27FC236}">
                <a16:creationId xmlns:a16="http://schemas.microsoft.com/office/drawing/2014/main" id="{76138176-8543-4C60-85A8-635E6F20F500}"/>
              </a:ext>
            </a:extLst>
          </p:cNvPr>
          <p:cNvSpPr/>
          <p:nvPr/>
        </p:nvSpPr>
        <p:spPr>
          <a:xfrm>
            <a:off x="760227" y="1598414"/>
            <a:ext cx="7634176" cy="3322674"/>
          </a:xfrm>
          <a:prstGeom prst="rect">
            <a:avLst/>
          </a:prstGeom>
          <a:solidFill>
            <a:srgbClr val="F6F4F7"/>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TextBox 41">
            <a:extLst>
              <a:ext uri="{FF2B5EF4-FFF2-40B4-BE49-F238E27FC236}">
                <a16:creationId xmlns:a16="http://schemas.microsoft.com/office/drawing/2014/main" id="{89A49C88-24F9-4F31-BFCC-34D34EA9BCA2}"/>
              </a:ext>
            </a:extLst>
          </p:cNvPr>
          <p:cNvSpPr txBox="1"/>
          <p:nvPr/>
        </p:nvSpPr>
        <p:spPr>
          <a:xfrm>
            <a:off x="2381692" y="1646816"/>
            <a:ext cx="1578934" cy="400110"/>
          </a:xfrm>
          <a:prstGeom prst="rect">
            <a:avLst/>
          </a:prstGeom>
          <a:noFill/>
        </p:spPr>
        <p:txBody>
          <a:bodyPr wrap="square" rtlCol="0">
            <a:spAutoFit/>
          </a:bodyPr>
          <a:lstStyle/>
          <a:p>
            <a:pPr algn="ctr"/>
            <a:r>
              <a:rPr lang="en-US" altLang="zh-CN" sz="2000" b="1" dirty="0"/>
              <a:t>Problem 1</a:t>
            </a:r>
            <a:endParaRPr lang="zh-CN" altLang="en-US" sz="2000" b="1" dirty="0"/>
          </a:p>
        </p:txBody>
      </p:sp>
      <p:sp>
        <p:nvSpPr>
          <p:cNvPr id="43" name="TextBox 42">
            <a:extLst>
              <a:ext uri="{FF2B5EF4-FFF2-40B4-BE49-F238E27FC236}">
                <a16:creationId xmlns:a16="http://schemas.microsoft.com/office/drawing/2014/main" id="{B4A752FF-6B1C-4ECC-B627-CDA1DE793B56}"/>
              </a:ext>
            </a:extLst>
          </p:cNvPr>
          <p:cNvSpPr txBox="1"/>
          <p:nvPr/>
        </p:nvSpPr>
        <p:spPr>
          <a:xfrm>
            <a:off x="5676012" y="1646257"/>
            <a:ext cx="1532860" cy="400110"/>
          </a:xfrm>
          <a:prstGeom prst="rect">
            <a:avLst/>
          </a:prstGeom>
          <a:noFill/>
        </p:spPr>
        <p:txBody>
          <a:bodyPr wrap="square" rtlCol="0">
            <a:spAutoFit/>
          </a:bodyPr>
          <a:lstStyle/>
          <a:p>
            <a:pPr algn="ctr"/>
            <a:r>
              <a:rPr lang="en-US" altLang="zh-CN" sz="2000" b="1" dirty="0"/>
              <a:t>Problem 2</a:t>
            </a:r>
            <a:endParaRPr lang="zh-CN" altLang="en-US" sz="2000" b="1" dirty="0"/>
          </a:p>
        </p:txBody>
      </p:sp>
      <p:sp>
        <p:nvSpPr>
          <p:cNvPr id="44" name="TextBox 43">
            <a:extLst>
              <a:ext uri="{FF2B5EF4-FFF2-40B4-BE49-F238E27FC236}">
                <a16:creationId xmlns:a16="http://schemas.microsoft.com/office/drawing/2014/main" id="{9855256F-F94E-4BA0-8F90-D32CB95BC685}"/>
              </a:ext>
            </a:extLst>
          </p:cNvPr>
          <p:cNvSpPr txBox="1"/>
          <p:nvPr/>
        </p:nvSpPr>
        <p:spPr>
          <a:xfrm>
            <a:off x="2179674" y="2431666"/>
            <a:ext cx="1834116" cy="369332"/>
          </a:xfrm>
          <a:prstGeom prst="rect">
            <a:avLst/>
          </a:prstGeom>
          <a:noFill/>
        </p:spPr>
        <p:txBody>
          <a:bodyPr wrap="square" rtlCol="0">
            <a:spAutoFit/>
          </a:bodyPr>
          <a:lstStyle/>
          <a:p>
            <a:r>
              <a:rPr lang="en-US" altLang="zh-CN" dirty="0"/>
              <a:t>“Hard truth table”</a:t>
            </a:r>
            <a:endParaRPr lang="zh-CN" altLang="en-US" dirty="0"/>
          </a:p>
        </p:txBody>
      </p:sp>
      <p:sp>
        <p:nvSpPr>
          <p:cNvPr id="45" name="TextBox 44">
            <a:extLst>
              <a:ext uri="{FF2B5EF4-FFF2-40B4-BE49-F238E27FC236}">
                <a16:creationId xmlns:a16="http://schemas.microsoft.com/office/drawing/2014/main" id="{9D5775BD-E72D-4D2C-9D53-FDAC253E79B4}"/>
              </a:ext>
            </a:extLst>
          </p:cNvPr>
          <p:cNvSpPr txBox="1"/>
          <p:nvPr/>
        </p:nvSpPr>
        <p:spPr>
          <a:xfrm>
            <a:off x="5720316" y="2437775"/>
            <a:ext cx="1492988" cy="369332"/>
          </a:xfrm>
          <a:prstGeom prst="rect">
            <a:avLst/>
          </a:prstGeom>
          <a:noFill/>
        </p:spPr>
        <p:txBody>
          <a:bodyPr wrap="square" rtlCol="0">
            <a:spAutoFit/>
          </a:bodyPr>
          <a:lstStyle/>
          <a:p>
            <a:r>
              <a:rPr lang="en-US" altLang="zh-CN" dirty="0"/>
              <a:t>“Randomness”</a:t>
            </a:r>
            <a:endParaRPr lang="zh-CN" altLang="en-US" dirty="0"/>
          </a:p>
        </p:txBody>
      </p:sp>
      <p:sp>
        <p:nvSpPr>
          <p:cNvPr id="46" name="TextBox 45">
            <a:extLst>
              <a:ext uri="{FF2B5EF4-FFF2-40B4-BE49-F238E27FC236}">
                <a16:creationId xmlns:a16="http://schemas.microsoft.com/office/drawing/2014/main" id="{190E6630-6EB6-4025-AA84-92A13C3AFC93}"/>
              </a:ext>
            </a:extLst>
          </p:cNvPr>
          <p:cNvSpPr txBox="1"/>
          <p:nvPr/>
        </p:nvSpPr>
        <p:spPr>
          <a:xfrm>
            <a:off x="2748514" y="1979409"/>
            <a:ext cx="845289" cy="338554"/>
          </a:xfrm>
          <a:prstGeom prst="rect">
            <a:avLst/>
          </a:prstGeom>
          <a:noFill/>
        </p:spPr>
        <p:txBody>
          <a:bodyPr wrap="square" rtlCol="0">
            <a:spAutoFit/>
          </a:bodyPr>
          <a:lstStyle/>
          <a:p>
            <a:pPr algn="ctr"/>
            <a:r>
              <a:rPr lang="en-US" altLang="zh-CN" sz="1600" dirty="0">
                <a:solidFill>
                  <a:srgbClr val="660874"/>
                </a:solidFill>
              </a:rPr>
              <a:t>“hard”</a:t>
            </a:r>
            <a:endParaRPr lang="zh-CN" altLang="en-US" sz="1600" dirty="0">
              <a:solidFill>
                <a:srgbClr val="660874"/>
              </a:solidFill>
            </a:endParaRPr>
          </a:p>
        </p:txBody>
      </p:sp>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C85E5806-95A3-425E-8644-EF8C1127C738}"/>
                  </a:ext>
                </a:extLst>
              </p:cNvPr>
              <p:cNvSpPr txBox="1"/>
              <p:nvPr/>
            </p:nvSpPr>
            <p:spPr>
              <a:xfrm>
                <a:off x="5039832" y="2000852"/>
                <a:ext cx="2929270" cy="338554"/>
              </a:xfrm>
              <a:prstGeom prst="rect">
                <a:avLst/>
              </a:prstGeom>
              <a:noFill/>
            </p:spPr>
            <p:txBody>
              <a:bodyPr wrap="square" rtlCol="0">
                <a:spAutoFit/>
              </a:bodyPr>
              <a:lstStyle/>
              <a:p>
                <a:pPr algn="ctr"/>
                <a:r>
                  <a:rPr lang="en-US" altLang="zh-CN" sz="1600" dirty="0">
                    <a:solidFill>
                      <a:srgbClr val="660874"/>
                    </a:solidFill>
                  </a:rPr>
                  <a:t>with randomized algorithm </a:t>
                </a:r>
                <a14:m>
                  <m:oMath xmlns:m="http://schemas.openxmlformats.org/officeDocument/2006/math">
                    <m:r>
                      <a:rPr lang="en-US" altLang="zh-CN" sz="1600" b="0" i="1" smtClean="0">
                        <a:solidFill>
                          <a:srgbClr val="660874"/>
                        </a:solidFill>
                        <a:latin typeface="Cambria Math" panose="02040503050406030204" pitchFamily="18" charset="0"/>
                      </a:rPr>
                      <m:t>𝐴</m:t>
                    </m:r>
                  </m:oMath>
                </a14:m>
                <a:endParaRPr lang="zh-CN" altLang="en-US" sz="1600" dirty="0">
                  <a:solidFill>
                    <a:srgbClr val="660874"/>
                  </a:solidFill>
                </a:endParaRPr>
              </a:p>
            </p:txBody>
          </p:sp>
        </mc:Choice>
        <mc:Fallback xmlns="">
          <p:sp>
            <p:nvSpPr>
              <p:cNvPr id="47" name="TextBox 46">
                <a:extLst>
                  <a:ext uri="{FF2B5EF4-FFF2-40B4-BE49-F238E27FC236}">
                    <a16:creationId xmlns:a16="http://schemas.microsoft.com/office/drawing/2014/main" id="{C85E5806-95A3-425E-8644-EF8C1127C738}"/>
                  </a:ext>
                </a:extLst>
              </p:cNvPr>
              <p:cNvSpPr txBox="1">
                <a:spLocks noRot="1" noChangeAspect="1" noMove="1" noResize="1" noEditPoints="1" noAdjustHandles="1" noChangeArrowheads="1" noChangeShapeType="1" noTextEdit="1"/>
              </p:cNvSpPr>
              <p:nvPr/>
            </p:nvSpPr>
            <p:spPr>
              <a:xfrm>
                <a:off x="5039832" y="2000852"/>
                <a:ext cx="2929270" cy="338554"/>
              </a:xfrm>
              <a:prstGeom prst="rect">
                <a:avLst/>
              </a:prstGeom>
              <a:blipFill>
                <a:blip r:embed="rId5"/>
                <a:stretch>
                  <a:fillRect t="-5357" b="-21429"/>
                </a:stretch>
              </a:blipFill>
            </p:spPr>
            <p:txBody>
              <a:bodyPr/>
              <a:lstStyle/>
              <a:p>
                <a:r>
                  <a:rPr lang="zh-CN" altLang="en-US">
                    <a:noFill/>
                  </a:rPr>
                  <a:t> </a:t>
                </a:r>
              </a:p>
            </p:txBody>
          </p:sp>
        </mc:Fallback>
      </mc:AlternateContent>
      <p:sp>
        <p:nvSpPr>
          <p:cNvPr id="48" name="Arrow: Right 47">
            <a:extLst>
              <a:ext uri="{FF2B5EF4-FFF2-40B4-BE49-F238E27FC236}">
                <a16:creationId xmlns:a16="http://schemas.microsoft.com/office/drawing/2014/main" id="{F0CA36F5-DC65-4381-A483-DDBBFB66DAB2}"/>
              </a:ext>
            </a:extLst>
          </p:cNvPr>
          <p:cNvSpPr/>
          <p:nvPr/>
        </p:nvSpPr>
        <p:spPr>
          <a:xfrm>
            <a:off x="4125430" y="2601283"/>
            <a:ext cx="1435395" cy="816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TextBox 48">
            <a:extLst>
              <a:ext uri="{FF2B5EF4-FFF2-40B4-BE49-F238E27FC236}">
                <a16:creationId xmlns:a16="http://schemas.microsoft.com/office/drawing/2014/main" id="{877B1512-9BA2-409E-A8A0-CDF2AFC9AB50}"/>
              </a:ext>
            </a:extLst>
          </p:cNvPr>
          <p:cNvSpPr txBox="1"/>
          <p:nvPr/>
        </p:nvSpPr>
        <p:spPr>
          <a:xfrm>
            <a:off x="3748417" y="2293506"/>
            <a:ext cx="2157524" cy="276999"/>
          </a:xfrm>
          <a:prstGeom prst="rect">
            <a:avLst/>
          </a:prstGeom>
          <a:noFill/>
        </p:spPr>
        <p:txBody>
          <a:bodyPr wrap="square" rtlCol="0">
            <a:spAutoFit/>
          </a:bodyPr>
          <a:lstStyle/>
          <a:p>
            <a:pPr algn="ctr"/>
            <a:r>
              <a:rPr lang="en-US" altLang="zh-CN" sz="1200" dirty="0">
                <a:solidFill>
                  <a:srgbClr val="660874"/>
                </a:solidFill>
              </a:rPr>
              <a:t>“Hardness to Randomness”</a:t>
            </a:r>
            <a:endParaRPr lang="zh-CN" altLang="en-US" sz="1200" dirty="0">
              <a:solidFill>
                <a:srgbClr val="660874"/>
              </a:solidFill>
            </a:endParaRPr>
          </a:p>
        </p:txBody>
      </p:sp>
      <p:sp>
        <p:nvSpPr>
          <p:cNvPr id="50" name="TextBox 49">
            <a:extLst>
              <a:ext uri="{FF2B5EF4-FFF2-40B4-BE49-F238E27FC236}">
                <a16:creationId xmlns:a16="http://schemas.microsoft.com/office/drawing/2014/main" id="{F96BA708-DE02-43FD-A8FF-97F45C89209F}"/>
              </a:ext>
            </a:extLst>
          </p:cNvPr>
          <p:cNvSpPr txBox="1"/>
          <p:nvPr/>
        </p:nvSpPr>
        <p:spPr>
          <a:xfrm>
            <a:off x="4104166" y="2682935"/>
            <a:ext cx="1349449" cy="307777"/>
          </a:xfrm>
          <a:prstGeom prst="rect">
            <a:avLst/>
          </a:prstGeom>
          <a:noFill/>
        </p:spPr>
        <p:txBody>
          <a:bodyPr wrap="square" rtlCol="0">
            <a:spAutoFit/>
          </a:bodyPr>
          <a:lstStyle/>
          <a:p>
            <a:pPr algn="ctr"/>
            <a:r>
              <a:rPr lang="en-US" altLang="zh-CN" sz="1400" dirty="0">
                <a:solidFill>
                  <a:srgbClr val="660874"/>
                </a:solidFill>
              </a:rPr>
              <a:t>e.g. PRG, HSG</a:t>
            </a:r>
            <a:endParaRPr lang="zh-CN" altLang="en-US" sz="1400" dirty="0">
              <a:solidFill>
                <a:srgbClr val="660874"/>
              </a:solidFill>
            </a:endParaRPr>
          </a:p>
        </p:txBody>
      </p:sp>
      <p:sp>
        <p:nvSpPr>
          <p:cNvPr id="51" name="TextBox 50">
            <a:extLst>
              <a:ext uri="{FF2B5EF4-FFF2-40B4-BE49-F238E27FC236}">
                <a16:creationId xmlns:a16="http://schemas.microsoft.com/office/drawing/2014/main" id="{DFACFEC7-0546-4F86-A768-B84A0516E398}"/>
              </a:ext>
            </a:extLst>
          </p:cNvPr>
          <p:cNvSpPr txBox="1"/>
          <p:nvPr/>
        </p:nvSpPr>
        <p:spPr>
          <a:xfrm>
            <a:off x="760227" y="3108237"/>
            <a:ext cx="1379573" cy="615553"/>
          </a:xfrm>
          <a:prstGeom prst="rect">
            <a:avLst/>
          </a:prstGeom>
          <a:noFill/>
        </p:spPr>
        <p:txBody>
          <a:bodyPr wrap="square" rtlCol="0">
            <a:spAutoFit/>
          </a:bodyPr>
          <a:lstStyle/>
          <a:p>
            <a:pPr algn="r"/>
            <a:r>
              <a:rPr lang="en-US" altLang="zh-CN" dirty="0"/>
              <a:t>Case 1:</a:t>
            </a:r>
          </a:p>
          <a:p>
            <a:pPr algn="r"/>
            <a:r>
              <a:rPr lang="en-US" altLang="zh-CN" sz="1600" dirty="0">
                <a:solidFill>
                  <a:srgbClr val="660874"/>
                </a:solidFill>
              </a:rPr>
              <a:t>(Derandomize)</a:t>
            </a:r>
            <a:endParaRPr lang="zh-CN" altLang="en-US" sz="1600" dirty="0">
              <a:solidFill>
                <a:srgbClr val="660874"/>
              </a:solidFill>
            </a:endParaRPr>
          </a:p>
        </p:txBody>
      </p:sp>
      <p:sp>
        <p:nvSpPr>
          <p:cNvPr id="76" name="TextBox 75">
            <a:extLst>
              <a:ext uri="{FF2B5EF4-FFF2-40B4-BE49-F238E27FC236}">
                <a16:creationId xmlns:a16="http://schemas.microsoft.com/office/drawing/2014/main" id="{B56BD672-F776-4ADE-9C07-E7C21E74B993}"/>
              </a:ext>
            </a:extLst>
          </p:cNvPr>
          <p:cNvSpPr txBox="1"/>
          <p:nvPr/>
        </p:nvSpPr>
        <p:spPr>
          <a:xfrm>
            <a:off x="850604" y="4079345"/>
            <a:ext cx="1289196" cy="615553"/>
          </a:xfrm>
          <a:prstGeom prst="rect">
            <a:avLst/>
          </a:prstGeom>
          <a:noFill/>
        </p:spPr>
        <p:txBody>
          <a:bodyPr wrap="square" rtlCol="0">
            <a:spAutoFit/>
          </a:bodyPr>
          <a:lstStyle/>
          <a:p>
            <a:pPr algn="r"/>
            <a:r>
              <a:rPr lang="en-US" altLang="zh-CN" dirty="0"/>
              <a:t>Case 2:</a:t>
            </a:r>
          </a:p>
          <a:p>
            <a:pPr algn="r"/>
            <a:r>
              <a:rPr lang="en-US" altLang="zh-CN" sz="1600" dirty="0">
                <a:solidFill>
                  <a:srgbClr val="660874"/>
                </a:solidFill>
              </a:rPr>
              <a:t>(Reconstruct)</a:t>
            </a:r>
          </a:p>
        </p:txBody>
      </p:sp>
      <mc:AlternateContent xmlns:mc="http://schemas.openxmlformats.org/markup-compatibility/2006" xmlns:a14="http://schemas.microsoft.com/office/drawing/2010/main">
        <mc:Choice Requires="a14">
          <p:sp>
            <p:nvSpPr>
              <p:cNvPr id="79" name="TextBox 78">
                <a:extLst>
                  <a:ext uri="{FF2B5EF4-FFF2-40B4-BE49-F238E27FC236}">
                    <a16:creationId xmlns:a16="http://schemas.microsoft.com/office/drawing/2014/main" id="{088FD7B1-AB95-4AAC-8F70-5671D9F6D543}"/>
                  </a:ext>
                </a:extLst>
              </p:cNvPr>
              <p:cNvSpPr txBox="1"/>
              <p:nvPr/>
            </p:nvSpPr>
            <p:spPr>
              <a:xfrm>
                <a:off x="5390705" y="2979343"/>
                <a:ext cx="2668773" cy="369332"/>
              </a:xfrm>
              <a:prstGeom prst="rect">
                <a:avLst/>
              </a:prstGeom>
              <a:noFill/>
            </p:spPr>
            <p:txBody>
              <a:bodyPr wrap="square" rtlCol="0">
                <a:spAutoFit/>
              </a:bodyPr>
              <a:lstStyle/>
              <a:p>
                <a:r>
                  <a:rPr lang="en-US" altLang="zh-CN" dirty="0"/>
                  <a:t>Good randomness + </a:t>
                </a:r>
                <a14:m>
                  <m:oMath xmlns:m="http://schemas.openxmlformats.org/officeDocument/2006/math">
                    <m:r>
                      <a:rPr lang="en-US" altLang="zh-CN" b="0" i="1" smtClean="0">
                        <a:latin typeface="Cambria Math" panose="02040503050406030204" pitchFamily="18" charset="0"/>
                      </a:rPr>
                      <m:t>𝐴</m:t>
                    </m:r>
                  </m:oMath>
                </a14:m>
                <a:endParaRPr lang="zh-CN" altLang="en-US" dirty="0"/>
              </a:p>
            </p:txBody>
          </p:sp>
        </mc:Choice>
        <mc:Fallback xmlns="">
          <p:sp>
            <p:nvSpPr>
              <p:cNvPr id="79" name="TextBox 78">
                <a:extLst>
                  <a:ext uri="{FF2B5EF4-FFF2-40B4-BE49-F238E27FC236}">
                    <a16:creationId xmlns:a16="http://schemas.microsoft.com/office/drawing/2014/main" id="{088FD7B1-AB95-4AAC-8F70-5671D9F6D543}"/>
                  </a:ext>
                </a:extLst>
              </p:cNvPr>
              <p:cNvSpPr txBox="1">
                <a:spLocks noRot="1" noChangeAspect="1" noMove="1" noResize="1" noEditPoints="1" noAdjustHandles="1" noChangeArrowheads="1" noChangeShapeType="1" noTextEdit="1"/>
              </p:cNvSpPr>
              <p:nvPr/>
            </p:nvSpPr>
            <p:spPr>
              <a:xfrm>
                <a:off x="5390705" y="2979343"/>
                <a:ext cx="2668773" cy="369332"/>
              </a:xfrm>
              <a:prstGeom prst="rect">
                <a:avLst/>
              </a:prstGeom>
              <a:blipFill>
                <a:blip r:embed="rId6"/>
                <a:stretch>
                  <a:fillRect l="-1826" t="-10000" b="-26667"/>
                </a:stretch>
              </a:blipFill>
            </p:spPr>
            <p:txBody>
              <a:bodyPr/>
              <a:lstStyle/>
              <a:p>
                <a:r>
                  <a:rPr lang="zh-CN" altLang="en-US">
                    <a:noFill/>
                  </a:rPr>
                  <a:t> </a:t>
                </a:r>
              </a:p>
            </p:txBody>
          </p:sp>
        </mc:Fallback>
      </mc:AlternateContent>
      <p:sp>
        <p:nvSpPr>
          <p:cNvPr id="81" name="Arrow: Down 80">
            <a:extLst>
              <a:ext uri="{FF2B5EF4-FFF2-40B4-BE49-F238E27FC236}">
                <a16:creationId xmlns:a16="http://schemas.microsoft.com/office/drawing/2014/main" id="{03B5E6D1-1825-40D4-902B-446C6D4DEBD8}"/>
              </a:ext>
            </a:extLst>
          </p:cNvPr>
          <p:cNvSpPr/>
          <p:nvPr/>
        </p:nvSpPr>
        <p:spPr>
          <a:xfrm>
            <a:off x="6348744" y="3348675"/>
            <a:ext cx="311445" cy="162161"/>
          </a:xfrm>
          <a:prstGeom prst="downArrow">
            <a:avLst/>
          </a:prstGeom>
          <a:solidFill>
            <a:srgbClr val="660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TextBox 81">
            <a:extLst>
              <a:ext uri="{FF2B5EF4-FFF2-40B4-BE49-F238E27FC236}">
                <a16:creationId xmlns:a16="http://schemas.microsoft.com/office/drawing/2014/main" id="{F5A4ED67-6AB7-4D73-89DD-F409F3330CDB}"/>
              </a:ext>
            </a:extLst>
          </p:cNvPr>
          <p:cNvSpPr txBox="1"/>
          <p:nvPr/>
        </p:nvSpPr>
        <p:spPr>
          <a:xfrm>
            <a:off x="5146156" y="3460417"/>
            <a:ext cx="2913322" cy="369332"/>
          </a:xfrm>
          <a:prstGeom prst="rect">
            <a:avLst/>
          </a:prstGeom>
          <a:noFill/>
        </p:spPr>
        <p:txBody>
          <a:bodyPr wrap="square" rtlCol="0">
            <a:spAutoFit/>
          </a:bodyPr>
          <a:lstStyle/>
          <a:p>
            <a:pPr algn="ctr"/>
            <a:r>
              <a:rPr lang="en-US" altLang="zh-CN" dirty="0"/>
              <a:t>Deterministic algo for Prob 2</a:t>
            </a:r>
            <a:endParaRPr lang="zh-CN" altLang="en-US" dirty="0"/>
          </a:p>
        </p:txBody>
      </p:sp>
      <p:cxnSp>
        <p:nvCxnSpPr>
          <p:cNvPr id="83" name="Straight Connector 82">
            <a:extLst>
              <a:ext uri="{FF2B5EF4-FFF2-40B4-BE49-F238E27FC236}">
                <a16:creationId xmlns:a16="http://schemas.microsoft.com/office/drawing/2014/main" id="{8F2A0747-D3D1-40C1-8EA5-2BDEDCD24CC4}"/>
              </a:ext>
            </a:extLst>
          </p:cNvPr>
          <p:cNvCxnSpPr/>
          <p:nvPr/>
        </p:nvCxnSpPr>
        <p:spPr>
          <a:xfrm>
            <a:off x="1089836" y="3884414"/>
            <a:ext cx="7038753" cy="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71A75B9A-4BA2-4552-A6DB-4C2A41E5D90F}"/>
              </a:ext>
            </a:extLst>
          </p:cNvPr>
          <p:cNvCxnSpPr/>
          <p:nvPr/>
        </p:nvCxnSpPr>
        <p:spPr>
          <a:xfrm>
            <a:off x="1089836" y="2990712"/>
            <a:ext cx="7038753" cy="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85" name="Arrow: Down 84">
            <a:extLst>
              <a:ext uri="{FF2B5EF4-FFF2-40B4-BE49-F238E27FC236}">
                <a16:creationId xmlns:a16="http://schemas.microsoft.com/office/drawing/2014/main" id="{F00B1AED-9AAB-4E71-AD57-FCB78F79BBBB}"/>
              </a:ext>
            </a:extLst>
          </p:cNvPr>
          <p:cNvSpPr/>
          <p:nvPr/>
        </p:nvSpPr>
        <p:spPr>
          <a:xfrm>
            <a:off x="2962494" y="4283919"/>
            <a:ext cx="311445" cy="162161"/>
          </a:xfrm>
          <a:prstGeom prst="downArrow">
            <a:avLst/>
          </a:prstGeom>
          <a:solidFill>
            <a:srgbClr val="660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TextBox 85">
            <a:extLst>
              <a:ext uri="{FF2B5EF4-FFF2-40B4-BE49-F238E27FC236}">
                <a16:creationId xmlns:a16="http://schemas.microsoft.com/office/drawing/2014/main" id="{3F07616C-8805-4D5F-A307-88C724E87D9F}"/>
              </a:ext>
            </a:extLst>
          </p:cNvPr>
          <p:cNvSpPr txBox="1"/>
          <p:nvPr/>
        </p:nvSpPr>
        <p:spPr>
          <a:xfrm>
            <a:off x="3336850" y="4157335"/>
            <a:ext cx="1920950" cy="338554"/>
          </a:xfrm>
          <a:prstGeom prst="rect">
            <a:avLst/>
          </a:prstGeom>
          <a:noFill/>
        </p:spPr>
        <p:txBody>
          <a:bodyPr wrap="square" rtlCol="0">
            <a:spAutoFit/>
          </a:bodyPr>
          <a:lstStyle/>
          <a:p>
            <a:r>
              <a:rPr lang="en-US" altLang="zh-CN" sz="1600" b="0" dirty="0">
                <a:solidFill>
                  <a:srgbClr val="660874"/>
                </a:solidFill>
              </a:rPr>
              <a:t>Reconstruction algo</a:t>
            </a:r>
            <a:endParaRPr lang="zh-CN" altLang="en-US" sz="1600" dirty="0">
              <a:solidFill>
                <a:srgbClr val="660874"/>
              </a:solidFill>
            </a:endParaRPr>
          </a:p>
        </p:txBody>
      </p:sp>
      <p:sp>
        <p:nvSpPr>
          <p:cNvPr id="87" name="TextBox 86">
            <a:extLst>
              <a:ext uri="{FF2B5EF4-FFF2-40B4-BE49-F238E27FC236}">
                <a16:creationId xmlns:a16="http://schemas.microsoft.com/office/drawing/2014/main" id="{3966D4AD-2FD1-49DF-A88B-92EB92D0E3B4}"/>
              </a:ext>
            </a:extLst>
          </p:cNvPr>
          <p:cNvSpPr txBox="1"/>
          <p:nvPr/>
        </p:nvSpPr>
        <p:spPr>
          <a:xfrm>
            <a:off x="2179674" y="4423000"/>
            <a:ext cx="2461436" cy="369332"/>
          </a:xfrm>
          <a:prstGeom prst="rect">
            <a:avLst/>
          </a:prstGeom>
          <a:noFill/>
        </p:spPr>
        <p:txBody>
          <a:bodyPr wrap="square" rtlCol="0">
            <a:spAutoFit/>
          </a:bodyPr>
          <a:lstStyle/>
          <a:p>
            <a:pPr algn="ctr"/>
            <a:r>
              <a:rPr lang="en-US" altLang="zh-CN" dirty="0"/>
              <a:t>Efficient algo for Prob 1</a:t>
            </a:r>
            <a:endParaRPr lang="zh-CN" altLang="en-US" dirty="0"/>
          </a:p>
        </p:txBody>
      </p:sp>
      <mc:AlternateContent xmlns:mc="http://schemas.openxmlformats.org/markup-compatibility/2006" xmlns:a14="http://schemas.microsoft.com/office/drawing/2010/main">
        <mc:Choice Requires="a14">
          <p:sp>
            <p:nvSpPr>
              <p:cNvPr id="88" name="TextBox 87">
                <a:extLst>
                  <a:ext uri="{FF2B5EF4-FFF2-40B4-BE49-F238E27FC236}">
                    <a16:creationId xmlns:a16="http://schemas.microsoft.com/office/drawing/2014/main" id="{BE4E86EA-1687-4A4C-B8CE-CADA64C5386E}"/>
                  </a:ext>
                </a:extLst>
              </p:cNvPr>
              <p:cNvSpPr txBox="1"/>
              <p:nvPr/>
            </p:nvSpPr>
            <p:spPr>
              <a:xfrm>
                <a:off x="1994488" y="1640273"/>
                <a:ext cx="2353340" cy="400110"/>
              </a:xfrm>
              <a:prstGeom prst="rect">
                <a:avLst/>
              </a:prstGeom>
              <a:solidFill>
                <a:srgbClr val="E1DFE2"/>
              </a:solidFill>
            </p:spPr>
            <p:txBody>
              <a:bodyPr wrap="square" rtlCol="0">
                <a:spAutoFit/>
              </a:bodyPr>
              <a:lstStyle/>
              <a:p>
                <a:pPr algn="ctr"/>
                <a:r>
                  <a:rPr lang="en-US" altLang="zh-CN" sz="2000" b="1" dirty="0"/>
                  <a:t>Problem </a:t>
                </a:r>
                <a:r>
                  <a:rPr lang="en-US" altLang="zh-CN" sz="2000" dirty="0">
                    <a:solidFill>
                      <a:srgbClr val="C00000"/>
                    </a:solidFill>
                  </a:rPr>
                  <a:t>(on </a:t>
                </a:r>
                <a14:m>
                  <m:oMath xmlns:m="http://schemas.openxmlformats.org/officeDocument/2006/math">
                    <m:sSub>
                      <m:sSubPr>
                        <m:ctrlPr>
                          <a:rPr lang="en-US" altLang="zh-CN" sz="2000" i="1" smtClean="0">
                            <a:solidFill>
                              <a:srgbClr val="C00000"/>
                            </a:solidFill>
                            <a:latin typeface="Cambria Math" panose="02040503050406030204" pitchFamily="18" charset="0"/>
                          </a:rPr>
                        </m:ctrlPr>
                      </m:sSubPr>
                      <m:e>
                        <m:r>
                          <a:rPr lang="en-US" altLang="zh-CN" sz="2000" b="0" i="1" smtClean="0">
                            <a:solidFill>
                              <a:srgbClr val="C00000"/>
                            </a:solidFill>
                            <a:latin typeface="Cambria Math" panose="02040503050406030204" pitchFamily="18" charset="0"/>
                          </a:rPr>
                          <m:t>𝑛</m:t>
                        </m:r>
                      </m:e>
                      <m:sub>
                        <m:r>
                          <a:rPr lang="en-US" altLang="zh-CN" sz="2000" b="0" i="1" smtClean="0">
                            <a:solidFill>
                              <a:srgbClr val="C00000"/>
                            </a:solidFill>
                            <a:latin typeface="Cambria Math" panose="02040503050406030204" pitchFamily="18" charset="0"/>
                          </a:rPr>
                          <m:t>1</m:t>
                        </m:r>
                      </m:sub>
                    </m:sSub>
                  </m:oMath>
                </a14:m>
                <a:r>
                  <a:rPr lang="en-US" altLang="zh-CN" sz="2000" dirty="0">
                    <a:solidFill>
                      <a:srgbClr val="C00000"/>
                    </a:solidFill>
                  </a:rPr>
                  <a:t>)</a:t>
                </a:r>
                <a:endParaRPr lang="zh-CN" altLang="en-US" sz="2000" dirty="0">
                  <a:solidFill>
                    <a:srgbClr val="660874"/>
                  </a:solidFill>
                </a:endParaRPr>
              </a:p>
            </p:txBody>
          </p:sp>
        </mc:Choice>
        <mc:Fallback xmlns="">
          <p:sp>
            <p:nvSpPr>
              <p:cNvPr id="88" name="TextBox 87">
                <a:extLst>
                  <a:ext uri="{FF2B5EF4-FFF2-40B4-BE49-F238E27FC236}">
                    <a16:creationId xmlns:a16="http://schemas.microsoft.com/office/drawing/2014/main" id="{BE4E86EA-1687-4A4C-B8CE-CADA64C5386E}"/>
                  </a:ext>
                </a:extLst>
              </p:cNvPr>
              <p:cNvSpPr txBox="1">
                <a:spLocks noRot="1" noChangeAspect="1" noMove="1" noResize="1" noEditPoints="1" noAdjustHandles="1" noChangeArrowheads="1" noChangeShapeType="1" noTextEdit="1"/>
              </p:cNvSpPr>
              <p:nvPr/>
            </p:nvSpPr>
            <p:spPr>
              <a:xfrm>
                <a:off x="1994488" y="1640273"/>
                <a:ext cx="2353340" cy="400110"/>
              </a:xfrm>
              <a:prstGeom prst="rect">
                <a:avLst/>
              </a:prstGeom>
              <a:blipFill>
                <a:blip r:embed="rId8"/>
                <a:stretch>
                  <a:fillRect t="-7576" b="-2575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9" name="TextBox 88">
                <a:extLst>
                  <a:ext uri="{FF2B5EF4-FFF2-40B4-BE49-F238E27FC236}">
                    <a16:creationId xmlns:a16="http://schemas.microsoft.com/office/drawing/2014/main" id="{5C181D3B-A1EC-45BD-B9C7-994B2B2AA15A}"/>
                  </a:ext>
                </a:extLst>
              </p:cNvPr>
              <p:cNvSpPr txBox="1"/>
              <p:nvPr/>
            </p:nvSpPr>
            <p:spPr>
              <a:xfrm>
                <a:off x="5294571" y="1640273"/>
                <a:ext cx="2353340" cy="400110"/>
              </a:xfrm>
              <a:prstGeom prst="rect">
                <a:avLst/>
              </a:prstGeom>
              <a:solidFill>
                <a:srgbClr val="E1DFE2"/>
              </a:solidFill>
            </p:spPr>
            <p:txBody>
              <a:bodyPr wrap="square" rtlCol="0">
                <a:spAutoFit/>
              </a:bodyPr>
              <a:lstStyle/>
              <a:p>
                <a:pPr algn="ctr"/>
                <a:r>
                  <a:rPr lang="en-US" altLang="zh-CN" sz="2000" b="1" dirty="0"/>
                  <a:t>Problem </a:t>
                </a:r>
                <a:r>
                  <a:rPr lang="en-US" altLang="zh-CN" sz="2000" dirty="0">
                    <a:solidFill>
                      <a:srgbClr val="0070C0"/>
                    </a:solidFill>
                  </a:rPr>
                  <a:t>(on </a:t>
                </a:r>
                <a14:m>
                  <m:oMath xmlns:m="http://schemas.openxmlformats.org/officeDocument/2006/math">
                    <m:sSub>
                      <m:sSubPr>
                        <m:ctrlPr>
                          <a:rPr lang="en-US" altLang="zh-CN" sz="2000" i="1" smtClean="0">
                            <a:solidFill>
                              <a:srgbClr val="0070C0"/>
                            </a:solidFill>
                            <a:latin typeface="Cambria Math" panose="02040503050406030204" pitchFamily="18" charset="0"/>
                          </a:rPr>
                        </m:ctrlPr>
                      </m:sSubPr>
                      <m:e>
                        <m:r>
                          <a:rPr lang="en-US" altLang="zh-CN" sz="2000" b="0" i="1" smtClean="0">
                            <a:solidFill>
                              <a:srgbClr val="0070C0"/>
                            </a:solidFill>
                            <a:latin typeface="Cambria Math" panose="02040503050406030204" pitchFamily="18" charset="0"/>
                          </a:rPr>
                          <m:t>𝑛</m:t>
                        </m:r>
                      </m:e>
                      <m:sub>
                        <m:r>
                          <a:rPr lang="en-US" altLang="zh-CN" sz="2000" b="0" i="1" smtClean="0">
                            <a:solidFill>
                              <a:srgbClr val="0070C0"/>
                            </a:solidFill>
                            <a:latin typeface="Cambria Math" panose="02040503050406030204" pitchFamily="18" charset="0"/>
                          </a:rPr>
                          <m:t>2</m:t>
                        </m:r>
                      </m:sub>
                    </m:sSub>
                  </m:oMath>
                </a14:m>
                <a:r>
                  <a:rPr lang="en-US" altLang="zh-CN" sz="2000" dirty="0">
                    <a:solidFill>
                      <a:srgbClr val="0070C0"/>
                    </a:solidFill>
                  </a:rPr>
                  <a:t>)</a:t>
                </a:r>
                <a:endParaRPr lang="zh-CN" altLang="en-US" sz="2000" dirty="0">
                  <a:solidFill>
                    <a:srgbClr val="660874"/>
                  </a:solidFill>
                </a:endParaRPr>
              </a:p>
            </p:txBody>
          </p:sp>
        </mc:Choice>
        <mc:Fallback xmlns="">
          <p:sp>
            <p:nvSpPr>
              <p:cNvPr id="89" name="TextBox 88">
                <a:extLst>
                  <a:ext uri="{FF2B5EF4-FFF2-40B4-BE49-F238E27FC236}">
                    <a16:creationId xmlns:a16="http://schemas.microsoft.com/office/drawing/2014/main" id="{5C181D3B-A1EC-45BD-B9C7-994B2B2AA15A}"/>
                  </a:ext>
                </a:extLst>
              </p:cNvPr>
              <p:cNvSpPr txBox="1">
                <a:spLocks noRot="1" noChangeAspect="1" noMove="1" noResize="1" noEditPoints="1" noAdjustHandles="1" noChangeArrowheads="1" noChangeShapeType="1" noTextEdit="1"/>
              </p:cNvSpPr>
              <p:nvPr/>
            </p:nvSpPr>
            <p:spPr>
              <a:xfrm>
                <a:off x="5294571" y="1640273"/>
                <a:ext cx="2353340" cy="400110"/>
              </a:xfrm>
              <a:prstGeom prst="rect">
                <a:avLst/>
              </a:prstGeom>
              <a:blipFill>
                <a:blip r:embed="rId9"/>
                <a:stretch>
                  <a:fillRect t="-7576" b="-2575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0" name="TextBox 89">
                <a:extLst>
                  <a:ext uri="{FF2B5EF4-FFF2-40B4-BE49-F238E27FC236}">
                    <a16:creationId xmlns:a16="http://schemas.microsoft.com/office/drawing/2014/main" id="{528936BA-18C2-439B-BC3D-C70D6B6C165C}"/>
                  </a:ext>
                </a:extLst>
              </p:cNvPr>
              <p:cNvSpPr txBox="1"/>
              <p:nvPr/>
            </p:nvSpPr>
            <p:spPr>
              <a:xfrm>
                <a:off x="3545072" y="4435107"/>
                <a:ext cx="1037563" cy="369332"/>
              </a:xfrm>
              <a:prstGeom prst="rect">
                <a:avLst/>
              </a:prstGeom>
              <a:solidFill>
                <a:srgbClr val="E1DFE2"/>
              </a:solidFill>
            </p:spPr>
            <p:txBody>
              <a:bodyPr wrap="square" rtlCol="0">
                <a:spAutoFit/>
              </a:bodyPr>
              <a:lstStyle/>
              <a:p>
                <a:r>
                  <a:rPr lang="en-US" altLang="zh-CN" dirty="0"/>
                  <a:t>on </a:t>
                </a:r>
                <a14:m>
                  <m:oMath xmlns:m="http://schemas.openxmlformats.org/officeDocument/2006/math">
                    <m:sSub>
                      <m:sSubPr>
                        <m:ctrlPr>
                          <a:rPr lang="en-US" altLang="zh-CN" sz="1800" i="1" smtClean="0">
                            <a:solidFill>
                              <a:srgbClr val="C00000"/>
                            </a:solidFill>
                            <a:latin typeface="Cambria Math" panose="02040503050406030204" pitchFamily="18" charset="0"/>
                          </a:rPr>
                        </m:ctrlPr>
                      </m:sSubPr>
                      <m:e>
                        <m:r>
                          <a:rPr lang="en-US" altLang="zh-CN" sz="1800" b="0" i="1" smtClean="0">
                            <a:solidFill>
                              <a:srgbClr val="C00000"/>
                            </a:solidFill>
                            <a:latin typeface="Cambria Math" panose="02040503050406030204" pitchFamily="18" charset="0"/>
                          </a:rPr>
                          <m:t>𝑛</m:t>
                        </m:r>
                      </m:e>
                      <m:sub>
                        <m:r>
                          <a:rPr lang="en-US" altLang="zh-CN" sz="1800" b="0" i="1" smtClean="0">
                            <a:solidFill>
                              <a:srgbClr val="C00000"/>
                            </a:solidFill>
                            <a:latin typeface="Cambria Math" panose="02040503050406030204" pitchFamily="18" charset="0"/>
                          </a:rPr>
                          <m:t>1</m:t>
                        </m:r>
                      </m:sub>
                    </m:sSub>
                  </m:oMath>
                </a14:m>
                <a:endParaRPr lang="zh-CN" altLang="en-US" dirty="0"/>
              </a:p>
            </p:txBody>
          </p:sp>
        </mc:Choice>
        <mc:Fallback xmlns="">
          <p:sp>
            <p:nvSpPr>
              <p:cNvPr id="90" name="TextBox 89">
                <a:extLst>
                  <a:ext uri="{FF2B5EF4-FFF2-40B4-BE49-F238E27FC236}">
                    <a16:creationId xmlns:a16="http://schemas.microsoft.com/office/drawing/2014/main" id="{528936BA-18C2-439B-BC3D-C70D6B6C165C}"/>
                  </a:ext>
                </a:extLst>
              </p:cNvPr>
              <p:cNvSpPr txBox="1">
                <a:spLocks noRot="1" noChangeAspect="1" noMove="1" noResize="1" noEditPoints="1" noAdjustHandles="1" noChangeArrowheads="1" noChangeShapeType="1" noTextEdit="1"/>
              </p:cNvSpPr>
              <p:nvPr/>
            </p:nvSpPr>
            <p:spPr>
              <a:xfrm>
                <a:off x="3545072" y="4435107"/>
                <a:ext cx="1037563" cy="369332"/>
              </a:xfrm>
              <a:prstGeom prst="rect">
                <a:avLst/>
              </a:prstGeom>
              <a:blipFill>
                <a:blip r:embed="rId10"/>
                <a:stretch>
                  <a:fillRect l="-5294" t="-10000" b="-2666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1" name="TextBox 90">
                <a:extLst>
                  <a:ext uri="{FF2B5EF4-FFF2-40B4-BE49-F238E27FC236}">
                    <a16:creationId xmlns:a16="http://schemas.microsoft.com/office/drawing/2014/main" id="{3F8EB440-8007-4317-8875-462D714BE892}"/>
                  </a:ext>
                </a:extLst>
              </p:cNvPr>
              <p:cNvSpPr txBox="1"/>
              <p:nvPr/>
            </p:nvSpPr>
            <p:spPr>
              <a:xfrm>
                <a:off x="6993562" y="3466441"/>
                <a:ext cx="1037563" cy="369332"/>
              </a:xfrm>
              <a:prstGeom prst="rect">
                <a:avLst/>
              </a:prstGeom>
              <a:solidFill>
                <a:srgbClr val="E1DFE2"/>
              </a:solidFill>
            </p:spPr>
            <p:txBody>
              <a:bodyPr wrap="square" rtlCol="0">
                <a:spAutoFit/>
              </a:bodyPr>
              <a:lstStyle/>
              <a:p>
                <a:r>
                  <a:rPr lang="en-US" altLang="zh-CN" sz="1800" dirty="0"/>
                  <a:t>on</a:t>
                </a:r>
                <a:r>
                  <a:rPr lang="en-US" altLang="zh-CN" sz="1800" dirty="0">
                    <a:solidFill>
                      <a:srgbClr val="0070C0"/>
                    </a:solidFill>
                  </a:rPr>
                  <a:t> </a:t>
                </a:r>
                <a14:m>
                  <m:oMath xmlns:m="http://schemas.openxmlformats.org/officeDocument/2006/math">
                    <m:sSub>
                      <m:sSubPr>
                        <m:ctrlPr>
                          <a:rPr lang="en-US" altLang="zh-CN" sz="1800" i="1" smtClean="0">
                            <a:solidFill>
                              <a:srgbClr val="0070C0"/>
                            </a:solidFill>
                            <a:latin typeface="Cambria Math" panose="02040503050406030204" pitchFamily="18" charset="0"/>
                          </a:rPr>
                        </m:ctrlPr>
                      </m:sSubPr>
                      <m:e>
                        <m:r>
                          <a:rPr lang="en-US" altLang="zh-CN" sz="1800" b="0" i="1" smtClean="0">
                            <a:solidFill>
                              <a:srgbClr val="0070C0"/>
                            </a:solidFill>
                            <a:latin typeface="Cambria Math" panose="02040503050406030204" pitchFamily="18" charset="0"/>
                          </a:rPr>
                          <m:t>𝑛</m:t>
                        </m:r>
                      </m:e>
                      <m:sub>
                        <m:r>
                          <a:rPr lang="en-US" altLang="zh-CN" sz="1800" b="0" i="1" smtClean="0">
                            <a:solidFill>
                              <a:srgbClr val="0070C0"/>
                            </a:solidFill>
                            <a:latin typeface="Cambria Math" panose="02040503050406030204" pitchFamily="18" charset="0"/>
                          </a:rPr>
                          <m:t>2</m:t>
                        </m:r>
                      </m:sub>
                    </m:sSub>
                  </m:oMath>
                </a14:m>
                <a:endParaRPr lang="zh-CN" altLang="en-US" dirty="0"/>
              </a:p>
            </p:txBody>
          </p:sp>
        </mc:Choice>
        <mc:Fallback xmlns="">
          <p:sp>
            <p:nvSpPr>
              <p:cNvPr id="91" name="TextBox 90">
                <a:extLst>
                  <a:ext uri="{FF2B5EF4-FFF2-40B4-BE49-F238E27FC236}">
                    <a16:creationId xmlns:a16="http://schemas.microsoft.com/office/drawing/2014/main" id="{3F8EB440-8007-4317-8875-462D714BE892}"/>
                  </a:ext>
                </a:extLst>
              </p:cNvPr>
              <p:cNvSpPr txBox="1">
                <a:spLocks noRot="1" noChangeAspect="1" noMove="1" noResize="1" noEditPoints="1" noAdjustHandles="1" noChangeArrowheads="1" noChangeShapeType="1" noTextEdit="1"/>
              </p:cNvSpPr>
              <p:nvPr/>
            </p:nvSpPr>
            <p:spPr>
              <a:xfrm>
                <a:off x="6993562" y="3466441"/>
                <a:ext cx="1037563" cy="369332"/>
              </a:xfrm>
              <a:prstGeom prst="rect">
                <a:avLst/>
              </a:prstGeom>
              <a:blipFill>
                <a:blip r:embed="rId11"/>
                <a:stretch>
                  <a:fillRect l="-4706" t="-10000" b="-26667"/>
                </a:stretch>
              </a:blipFill>
            </p:spPr>
            <p:txBody>
              <a:bodyPr/>
              <a:lstStyle/>
              <a:p>
                <a:r>
                  <a:rPr lang="zh-CN" altLang="en-US">
                    <a:noFill/>
                  </a:rPr>
                  <a:t> </a:t>
                </a:r>
              </a:p>
            </p:txBody>
          </p:sp>
        </mc:Fallback>
      </mc:AlternateContent>
      <p:sp>
        <p:nvSpPr>
          <p:cNvPr id="56" name="Rectangle 55">
            <a:extLst>
              <a:ext uri="{FF2B5EF4-FFF2-40B4-BE49-F238E27FC236}">
                <a16:creationId xmlns:a16="http://schemas.microsoft.com/office/drawing/2014/main" id="{0E167F56-10C0-4971-BC69-F0A81EE973E5}"/>
              </a:ext>
            </a:extLst>
          </p:cNvPr>
          <p:cNvSpPr/>
          <p:nvPr/>
        </p:nvSpPr>
        <p:spPr>
          <a:xfrm rot="5400000">
            <a:off x="3641795" y="4832030"/>
            <a:ext cx="1737360" cy="2286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bg1"/>
              </a:solidFill>
            </a:endParaRPr>
          </a:p>
        </p:txBody>
      </p:sp>
      <p:sp>
        <p:nvSpPr>
          <p:cNvPr id="57" name="Rectangle 56">
            <a:extLst>
              <a:ext uri="{FF2B5EF4-FFF2-40B4-BE49-F238E27FC236}">
                <a16:creationId xmlns:a16="http://schemas.microsoft.com/office/drawing/2014/main" id="{25F32339-6498-45E2-BAA5-5AD399A7DAB8}"/>
              </a:ext>
            </a:extLst>
          </p:cNvPr>
          <p:cNvSpPr/>
          <p:nvPr/>
        </p:nvSpPr>
        <p:spPr>
          <a:xfrm rot="5400000">
            <a:off x="4272704" y="5945728"/>
            <a:ext cx="470919" cy="2286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dirty="0">
              <a:solidFill>
                <a:schemeClr val="bg1"/>
              </a:solidFill>
            </a:endParaRPr>
          </a:p>
        </p:txBody>
      </p:sp>
      <mc:AlternateContent xmlns:mc="http://schemas.openxmlformats.org/markup-compatibility/2006" xmlns:a14="http://schemas.microsoft.com/office/drawing/2010/main">
        <mc:Choice Requires="a14">
          <p:sp>
            <p:nvSpPr>
              <p:cNvPr id="53" name="TextBox 52">
                <a:extLst>
                  <a:ext uri="{FF2B5EF4-FFF2-40B4-BE49-F238E27FC236}">
                    <a16:creationId xmlns:a16="http://schemas.microsoft.com/office/drawing/2014/main" id="{020DBE21-F5D3-48BC-B41A-F25108419E5C}"/>
                  </a:ext>
                </a:extLst>
              </p:cNvPr>
              <p:cNvSpPr txBox="1"/>
              <p:nvPr/>
            </p:nvSpPr>
            <p:spPr>
              <a:xfrm>
                <a:off x="4596451" y="5887911"/>
                <a:ext cx="857164" cy="338554"/>
              </a:xfrm>
              <a:prstGeom prst="rect">
                <a:avLst/>
              </a:prstGeom>
              <a:solidFill>
                <a:srgbClr val="E1DFE2"/>
              </a:solidFill>
            </p:spPr>
            <p:txBody>
              <a:bodyPr wrap="square" rtlCol="0">
                <a:spAutoFit/>
              </a:bodyPr>
              <a:lstStyle/>
              <a:p>
                <a:pPr/>
                <a14:m>
                  <m:oMathPara xmlns:m="http://schemas.openxmlformats.org/officeDocument/2006/math">
                    <m:oMathParaPr>
                      <m:jc m:val="centerGroup"/>
                    </m:oMathParaPr>
                    <m:oMath xmlns:m="http://schemas.openxmlformats.org/officeDocument/2006/math">
                      <m:r>
                        <m:rPr>
                          <m:nor/>
                        </m:rPr>
                        <a:rPr lang="en-US" altLang="zh-CN" sz="1600" b="0" i="0" smtClean="0">
                          <a:solidFill>
                            <a:srgbClr val="0070C0"/>
                          </a:solidFill>
                          <a:latin typeface="Cambria Math" panose="02040503050406030204" pitchFamily="18" charset="0"/>
                        </a:rPr>
                        <m:t>poly</m:t>
                      </m:r>
                      <m:d>
                        <m:dPr>
                          <m:ctrlPr>
                            <a:rPr lang="en-US" altLang="zh-CN" sz="1600" b="0" i="1" smtClean="0">
                              <a:solidFill>
                                <a:srgbClr val="0070C0"/>
                              </a:solidFill>
                              <a:latin typeface="Cambria Math" panose="02040503050406030204" pitchFamily="18" charset="0"/>
                            </a:rPr>
                          </m:ctrlPr>
                        </m:dPr>
                        <m:e>
                          <m:sSub>
                            <m:sSubPr>
                              <m:ctrlPr>
                                <a:rPr lang="en-US" altLang="zh-CN" sz="1600" b="0" i="1" smtClean="0">
                                  <a:solidFill>
                                    <a:srgbClr val="0070C0"/>
                                  </a:solidFill>
                                  <a:latin typeface="Cambria Math" panose="02040503050406030204" pitchFamily="18" charset="0"/>
                                </a:rPr>
                              </m:ctrlPr>
                            </m:sSubPr>
                            <m:e>
                              <m:r>
                                <a:rPr lang="en-US" altLang="zh-CN" sz="1600" b="0" i="1" smtClean="0">
                                  <a:solidFill>
                                    <a:srgbClr val="0070C0"/>
                                  </a:solidFill>
                                  <a:latin typeface="Cambria Math" panose="02040503050406030204" pitchFamily="18" charset="0"/>
                                </a:rPr>
                                <m:t>𝑛</m:t>
                              </m:r>
                            </m:e>
                            <m:sub>
                              <m:r>
                                <a:rPr lang="en-US" altLang="zh-CN" sz="1600" b="0" i="1" smtClean="0">
                                  <a:solidFill>
                                    <a:srgbClr val="0070C0"/>
                                  </a:solidFill>
                                  <a:latin typeface="Cambria Math" panose="02040503050406030204" pitchFamily="18" charset="0"/>
                                </a:rPr>
                                <m:t>2</m:t>
                              </m:r>
                            </m:sub>
                          </m:sSub>
                        </m:e>
                      </m:d>
                    </m:oMath>
                  </m:oMathPara>
                </a14:m>
                <a:endParaRPr lang="zh-CN" altLang="en-US" sz="1600" dirty="0">
                  <a:solidFill>
                    <a:srgbClr val="0070C0"/>
                  </a:solidFill>
                </a:endParaRPr>
              </a:p>
            </p:txBody>
          </p:sp>
        </mc:Choice>
        <mc:Fallback xmlns="">
          <p:sp>
            <p:nvSpPr>
              <p:cNvPr id="53" name="TextBox 52">
                <a:extLst>
                  <a:ext uri="{FF2B5EF4-FFF2-40B4-BE49-F238E27FC236}">
                    <a16:creationId xmlns:a16="http://schemas.microsoft.com/office/drawing/2014/main" id="{020DBE21-F5D3-48BC-B41A-F25108419E5C}"/>
                  </a:ext>
                </a:extLst>
              </p:cNvPr>
              <p:cNvSpPr txBox="1">
                <a:spLocks noRot="1" noChangeAspect="1" noMove="1" noResize="1" noEditPoints="1" noAdjustHandles="1" noChangeArrowheads="1" noChangeShapeType="1" noTextEdit="1"/>
              </p:cNvSpPr>
              <p:nvPr/>
            </p:nvSpPr>
            <p:spPr>
              <a:xfrm>
                <a:off x="4596451" y="5887911"/>
                <a:ext cx="857164" cy="338554"/>
              </a:xfrm>
              <a:prstGeom prst="rect">
                <a:avLst/>
              </a:prstGeom>
              <a:blipFill>
                <a:blip r:embed="rId12"/>
                <a:stretch>
                  <a:fillRect b="-1272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169D59B9-B12F-4320-ADAB-BEDA44BEB6DF}"/>
                  </a:ext>
                </a:extLst>
              </p:cNvPr>
              <p:cNvSpPr txBox="1"/>
              <p:nvPr/>
            </p:nvSpPr>
            <p:spPr>
              <a:xfrm>
                <a:off x="4619586" y="4832287"/>
                <a:ext cx="803381" cy="338554"/>
              </a:xfrm>
              <a:prstGeom prst="rect">
                <a:avLst/>
              </a:prstGeom>
              <a:solidFill>
                <a:srgbClr val="E1DFE2"/>
              </a:solidFill>
            </p:spPr>
            <p:txBody>
              <a:bodyPr wrap="square" rtlCol="0">
                <a:spAutoFit/>
              </a:bodyPr>
              <a:lstStyle/>
              <a:p>
                <a:pPr/>
                <a14:m>
                  <m:oMathPara xmlns:m="http://schemas.openxmlformats.org/officeDocument/2006/math">
                    <m:oMathParaPr>
                      <m:jc m:val="centerGroup"/>
                    </m:oMathParaPr>
                    <m:oMath xmlns:m="http://schemas.openxmlformats.org/officeDocument/2006/math">
                      <m:func>
                        <m:funcPr>
                          <m:ctrlPr>
                            <a:rPr lang="en-US" altLang="zh-CN" sz="1600" b="0" i="1" smtClean="0">
                              <a:solidFill>
                                <a:srgbClr val="C00000"/>
                              </a:solidFill>
                              <a:latin typeface="Cambria Math" panose="02040503050406030204" pitchFamily="18" charset="0"/>
                            </a:rPr>
                          </m:ctrlPr>
                        </m:funcPr>
                        <m:fName>
                          <m:r>
                            <m:rPr>
                              <m:sty m:val="p"/>
                            </m:rPr>
                            <a:rPr lang="en-US" altLang="zh-CN" sz="1600" i="0" smtClean="0">
                              <a:solidFill>
                                <a:srgbClr val="C00000"/>
                              </a:solidFill>
                              <a:latin typeface="Cambria Math" panose="02040503050406030204" pitchFamily="18" charset="0"/>
                            </a:rPr>
                            <m:t>exp</m:t>
                          </m:r>
                        </m:fName>
                        <m:e>
                          <m:r>
                            <a:rPr lang="en-US" altLang="zh-CN" sz="1600" b="0" i="1" smtClean="0">
                              <a:solidFill>
                                <a:srgbClr val="C00000"/>
                              </a:solidFill>
                              <a:latin typeface="Cambria Math" panose="02040503050406030204" pitchFamily="18" charset="0"/>
                            </a:rPr>
                            <m:t>(</m:t>
                          </m:r>
                          <m:sSub>
                            <m:sSubPr>
                              <m:ctrlPr>
                                <a:rPr lang="en-US" altLang="zh-CN" sz="1600" b="0" i="1" smtClean="0">
                                  <a:solidFill>
                                    <a:srgbClr val="C00000"/>
                                  </a:solidFill>
                                  <a:latin typeface="Cambria Math" panose="02040503050406030204" pitchFamily="18" charset="0"/>
                                </a:rPr>
                              </m:ctrlPr>
                            </m:sSubPr>
                            <m:e>
                              <m:r>
                                <a:rPr lang="en-US" altLang="zh-CN" sz="1600" b="0" i="1" smtClean="0">
                                  <a:solidFill>
                                    <a:srgbClr val="C00000"/>
                                  </a:solidFill>
                                  <a:latin typeface="Cambria Math" panose="02040503050406030204" pitchFamily="18" charset="0"/>
                                </a:rPr>
                                <m:t>𝑛</m:t>
                              </m:r>
                            </m:e>
                            <m:sub>
                              <m:r>
                                <a:rPr lang="en-US" altLang="zh-CN" sz="1600" b="0" i="1" smtClean="0">
                                  <a:solidFill>
                                    <a:srgbClr val="C00000"/>
                                  </a:solidFill>
                                  <a:latin typeface="Cambria Math" panose="02040503050406030204" pitchFamily="18" charset="0"/>
                                </a:rPr>
                                <m:t>1</m:t>
                              </m:r>
                            </m:sub>
                          </m:sSub>
                          <m:r>
                            <a:rPr lang="en-US" altLang="zh-CN" sz="1600" b="0" i="1" smtClean="0">
                              <a:solidFill>
                                <a:srgbClr val="C00000"/>
                              </a:solidFill>
                              <a:latin typeface="Cambria Math" panose="02040503050406030204" pitchFamily="18" charset="0"/>
                            </a:rPr>
                            <m:t>)</m:t>
                          </m:r>
                        </m:e>
                      </m:func>
                    </m:oMath>
                  </m:oMathPara>
                </a14:m>
                <a:endParaRPr lang="zh-CN" altLang="en-US" sz="1600" dirty="0">
                  <a:solidFill>
                    <a:srgbClr val="C00000"/>
                  </a:solidFill>
                </a:endParaRPr>
              </a:p>
            </p:txBody>
          </p:sp>
        </mc:Choice>
        <mc:Fallback xmlns="">
          <p:sp>
            <p:nvSpPr>
              <p:cNvPr id="58" name="TextBox 57">
                <a:extLst>
                  <a:ext uri="{FF2B5EF4-FFF2-40B4-BE49-F238E27FC236}">
                    <a16:creationId xmlns:a16="http://schemas.microsoft.com/office/drawing/2014/main" id="{169D59B9-B12F-4320-ADAB-BEDA44BEB6DF}"/>
                  </a:ext>
                </a:extLst>
              </p:cNvPr>
              <p:cNvSpPr txBox="1">
                <a:spLocks noRot="1" noChangeAspect="1" noMove="1" noResize="1" noEditPoints="1" noAdjustHandles="1" noChangeArrowheads="1" noChangeShapeType="1" noTextEdit="1"/>
              </p:cNvSpPr>
              <p:nvPr/>
            </p:nvSpPr>
            <p:spPr>
              <a:xfrm>
                <a:off x="4619586" y="4832287"/>
                <a:ext cx="803381" cy="338554"/>
              </a:xfrm>
              <a:prstGeom prst="rect">
                <a:avLst/>
              </a:prstGeom>
              <a:blipFill>
                <a:blip r:embed="rId13"/>
                <a:stretch>
                  <a:fillRect r="-7576" b="-1272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47ACCEF5-C4C4-0C22-9D8D-16A486F23173}"/>
                  </a:ext>
                </a:extLst>
              </p:cNvPr>
              <p:cNvSpPr txBox="1"/>
              <p:nvPr/>
            </p:nvSpPr>
            <p:spPr>
              <a:xfrm>
                <a:off x="2268274" y="3883054"/>
                <a:ext cx="1920950" cy="369332"/>
              </a:xfrm>
              <a:prstGeom prst="rect">
                <a:avLst/>
              </a:prstGeom>
              <a:noFill/>
            </p:spPr>
            <p:txBody>
              <a:bodyPr wrap="square" rtlCol="0">
                <a:spAutoFit/>
              </a:bodyPr>
              <a:lstStyle/>
              <a:p>
                <a:pPr algn="ctr"/>
                <a:r>
                  <a:rPr lang="en-US" altLang="zh-CN" b="0" dirty="0"/>
                  <a:t>“Distinguisher” </a:t>
                </a:r>
                <a14:m>
                  <m:oMath xmlns:m="http://schemas.openxmlformats.org/officeDocument/2006/math">
                    <m:r>
                      <a:rPr lang="en-US" altLang="zh-CN" b="0" i="1" smtClean="0">
                        <a:latin typeface="Cambria Math" panose="02040503050406030204" pitchFamily="18" charset="0"/>
                      </a:rPr>
                      <m:t>𝐴</m:t>
                    </m:r>
                  </m:oMath>
                </a14:m>
                <a:endParaRPr lang="zh-CN" altLang="en-US" dirty="0"/>
              </a:p>
            </p:txBody>
          </p:sp>
        </mc:Choice>
        <mc:Fallback xmlns="">
          <p:sp>
            <p:nvSpPr>
              <p:cNvPr id="2" name="TextBox 1">
                <a:extLst>
                  <a:ext uri="{FF2B5EF4-FFF2-40B4-BE49-F238E27FC236}">
                    <a16:creationId xmlns:a16="http://schemas.microsoft.com/office/drawing/2014/main" id="{47ACCEF5-C4C4-0C22-9D8D-16A486F23173}"/>
                  </a:ext>
                </a:extLst>
              </p:cNvPr>
              <p:cNvSpPr txBox="1">
                <a:spLocks noRot="1" noChangeAspect="1" noMove="1" noResize="1" noEditPoints="1" noAdjustHandles="1" noChangeArrowheads="1" noChangeShapeType="1" noTextEdit="1"/>
              </p:cNvSpPr>
              <p:nvPr/>
            </p:nvSpPr>
            <p:spPr>
              <a:xfrm>
                <a:off x="2268274" y="3883054"/>
                <a:ext cx="1920950" cy="369332"/>
              </a:xfrm>
              <a:prstGeom prst="rect">
                <a:avLst/>
              </a:prstGeom>
              <a:blipFill>
                <a:blip r:embed="rId14"/>
                <a:stretch>
                  <a:fillRect t="-9836" b="-24590"/>
                </a:stretch>
              </a:blipFill>
            </p:spPr>
            <p:txBody>
              <a:bodyPr/>
              <a:lstStyle/>
              <a:p>
                <a:r>
                  <a:rPr lang="en-US">
                    <a:noFill/>
                  </a:rPr>
                  <a:t> </a:t>
                </a:r>
              </a:p>
            </p:txBody>
          </p:sp>
        </mc:Fallback>
      </mc:AlternateContent>
    </p:spTree>
    <p:extLst>
      <p:ext uri="{BB962C8B-B14F-4D97-AF65-F5344CB8AC3E}">
        <p14:creationId xmlns:p14="http://schemas.microsoft.com/office/powerpoint/2010/main" val="2931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fade">
                                      <p:cBhvr>
                                        <p:cTn id="7" dur="250"/>
                                        <p:tgtEl>
                                          <p:spTgt spid="5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3"/>
                                        </p:tgtEl>
                                        <p:attrNameLst>
                                          <p:attrName>style.visibility</p:attrName>
                                        </p:attrNameLst>
                                      </p:cBhvr>
                                      <p:to>
                                        <p:strVal val="visible"/>
                                      </p:to>
                                    </p:set>
                                    <p:animEffect transition="in" filter="fade">
                                      <p:cBhvr>
                                        <p:cTn id="10" dur="25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Oval 74">
            <a:extLst>
              <a:ext uri="{FF2B5EF4-FFF2-40B4-BE49-F238E27FC236}">
                <a16:creationId xmlns:a16="http://schemas.microsoft.com/office/drawing/2014/main" id="{AFD95B22-71D4-4DDB-9C36-5906198EF17D}"/>
              </a:ext>
            </a:extLst>
          </p:cNvPr>
          <p:cNvSpPr/>
          <p:nvPr/>
        </p:nvSpPr>
        <p:spPr>
          <a:xfrm rot="18778623">
            <a:off x="3853244" y="4964196"/>
            <a:ext cx="320602" cy="1755482"/>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Title 2">
            <a:extLst>
              <a:ext uri="{FF2B5EF4-FFF2-40B4-BE49-F238E27FC236}">
                <a16:creationId xmlns:a16="http://schemas.microsoft.com/office/drawing/2014/main" id="{AEDB691A-3F95-4A85-A8EA-AEC9A8D4BCCF}"/>
              </a:ext>
            </a:extLst>
          </p:cNvPr>
          <p:cNvSpPr>
            <a:spLocks noGrp="1"/>
          </p:cNvSpPr>
          <p:nvPr>
            <p:ph type="title"/>
          </p:nvPr>
        </p:nvSpPr>
        <p:spPr/>
        <p:txBody>
          <a:bodyPr/>
          <a:lstStyle/>
          <a:p>
            <a:r>
              <a:rPr lang="en-US" altLang="zh-CN" dirty="0"/>
              <a:t>Efficiency Issue: Half-exponential Barrier</a:t>
            </a:r>
            <a:endParaRPr lang="zh-CN" altLang="en-US" dirty="0"/>
          </a:p>
        </p:txBody>
      </p:sp>
      <p:cxnSp>
        <p:nvCxnSpPr>
          <p:cNvPr id="6" name="Straight Arrow Connector 5">
            <a:extLst>
              <a:ext uri="{FF2B5EF4-FFF2-40B4-BE49-F238E27FC236}">
                <a16:creationId xmlns:a16="http://schemas.microsoft.com/office/drawing/2014/main" id="{070BE1E1-4485-4FF3-B3BA-69C2EBA0BA8B}"/>
              </a:ext>
            </a:extLst>
          </p:cNvPr>
          <p:cNvCxnSpPr>
            <a:cxnSpLocks/>
          </p:cNvCxnSpPr>
          <p:nvPr/>
        </p:nvCxnSpPr>
        <p:spPr>
          <a:xfrm>
            <a:off x="1908544" y="5401342"/>
            <a:ext cx="5507665"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A2D583AC-153E-4030-AFCB-C40B5C04475E}"/>
              </a:ext>
            </a:extLst>
          </p:cNvPr>
          <p:cNvSpPr txBox="1"/>
          <p:nvPr/>
        </p:nvSpPr>
        <p:spPr>
          <a:xfrm>
            <a:off x="6693196" y="5405804"/>
            <a:ext cx="1368646" cy="369332"/>
          </a:xfrm>
          <a:prstGeom prst="rect">
            <a:avLst/>
          </a:prstGeom>
          <a:noFill/>
        </p:spPr>
        <p:txBody>
          <a:bodyPr wrap="square" rtlCol="0">
            <a:spAutoFit/>
          </a:bodyPr>
          <a:lstStyle/>
          <a:p>
            <a:r>
              <a:rPr lang="en-US" altLang="zh-CN" dirty="0"/>
              <a:t>input lengths</a:t>
            </a:r>
            <a:endParaRPr lang="zh-CN" altLang="en-US" dirty="0"/>
          </a:p>
        </p:txBody>
      </p:sp>
      <p:cxnSp>
        <p:nvCxnSpPr>
          <p:cNvPr id="33" name="Straight Arrow Connector 32">
            <a:extLst>
              <a:ext uri="{FF2B5EF4-FFF2-40B4-BE49-F238E27FC236}">
                <a16:creationId xmlns:a16="http://schemas.microsoft.com/office/drawing/2014/main" id="{DDF927F2-BDCF-4517-82ED-42339FDF5FD3}"/>
              </a:ext>
            </a:extLst>
          </p:cNvPr>
          <p:cNvCxnSpPr>
            <a:cxnSpLocks/>
          </p:cNvCxnSpPr>
          <p:nvPr/>
        </p:nvCxnSpPr>
        <p:spPr>
          <a:xfrm>
            <a:off x="1908544" y="6301396"/>
            <a:ext cx="5507665"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D72FA65C-C21B-4602-A82A-59FA9450AB94}"/>
              </a:ext>
            </a:extLst>
          </p:cNvPr>
          <p:cNvSpPr txBox="1"/>
          <p:nvPr/>
        </p:nvSpPr>
        <p:spPr>
          <a:xfrm>
            <a:off x="6693196" y="6305858"/>
            <a:ext cx="1368646" cy="369332"/>
          </a:xfrm>
          <a:prstGeom prst="rect">
            <a:avLst/>
          </a:prstGeom>
          <a:noFill/>
        </p:spPr>
        <p:txBody>
          <a:bodyPr wrap="square" rtlCol="0">
            <a:spAutoFit/>
          </a:bodyPr>
          <a:lstStyle/>
          <a:p>
            <a:r>
              <a:rPr lang="en-US" altLang="zh-CN" dirty="0"/>
              <a:t>input lengths</a:t>
            </a:r>
            <a:endParaRPr lang="zh-CN" altLang="en-US" dirty="0"/>
          </a:p>
        </p:txBody>
      </p:sp>
      <p:sp>
        <p:nvSpPr>
          <p:cNvPr id="39" name="Oval 38">
            <a:extLst>
              <a:ext uri="{FF2B5EF4-FFF2-40B4-BE49-F238E27FC236}">
                <a16:creationId xmlns:a16="http://schemas.microsoft.com/office/drawing/2014/main" id="{240AD2CF-3626-4E12-9B32-9962780F4065}"/>
              </a:ext>
            </a:extLst>
          </p:cNvPr>
          <p:cNvSpPr/>
          <p:nvPr/>
        </p:nvSpPr>
        <p:spPr>
          <a:xfrm>
            <a:off x="3467393" y="5351312"/>
            <a:ext cx="108983" cy="108983"/>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Oval 39">
            <a:extLst>
              <a:ext uri="{FF2B5EF4-FFF2-40B4-BE49-F238E27FC236}">
                <a16:creationId xmlns:a16="http://schemas.microsoft.com/office/drawing/2014/main" id="{25DD3DBC-F1FC-4F7F-A202-89163CB77D4D}"/>
              </a:ext>
            </a:extLst>
          </p:cNvPr>
          <p:cNvSpPr/>
          <p:nvPr/>
        </p:nvSpPr>
        <p:spPr>
          <a:xfrm>
            <a:off x="4438500" y="6246904"/>
            <a:ext cx="108983" cy="108983"/>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TextBox 12">
            <a:extLst>
              <a:ext uri="{FF2B5EF4-FFF2-40B4-BE49-F238E27FC236}">
                <a16:creationId xmlns:a16="http://schemas.microsoft.com/office/drawing/2014/main" id="{692EB5C1-0329-4CC6-B70D-B3BB91B040CE}"/>
              </a:ext>
            </a:extLst>
          </p:cNvPr>
          <p:cNvSpPr txBox="1"/>
          <p:nvPr/>
        </p:nvSpPr>
        <p:spPr>
          <a:xfrm>
            <a:off x="672045" y="5236527"/>
            <a:ext cx="1160106" cy="338554"/>
          </a:xfrm>
          <a:prstGeom prst="rect">
            <a:avLst/>
          </a:prstGeom>
          <a:noFill/>
        </p:spPr>
        <p:txBody>
          <a:bodyPr wrap="square" rtlCol="0">
            <a:spAutoFit/>
          </a:bodyPr>
          <a:lstStyle/>
          <a:p>
            <a:r>
              <a:rPr lang="en-US" altLang="zh-CN" sz="1600" dirty="0"/>
              <a:t>Run </a:t>
            </a:r>
            <a:r>
              <a:rPr lang="en-US" altLang="zh-CN" sz="1600" dirty="0">
                <a:solidFill>
                  <a:srgbClr val="C00000"/>
                </a:solidFill>
              </a:rPr>
              <a:t>Case 2</a:t>
            </a:r>
            <a:endParaRPr lang="zh-CN" altLang="en-US" sz="1600" dirty="0">
              <a:solidFill>
                <a:srgbClr val="C00000"/>
              </a:solidFill>
            </a:endParaRPr>
          </a:p>
        </p:txBody>
      </p:sp>
      <p:sp>
        <p:nvSpPr>
          <p:cNvPr id="77" name="TextBox 76">
            <a:extLst>
              <a:ext uri="{FF2B5EF4-FFF2-40B4-BE49-F238E27FC236}">
                <a16:creationId xmlns:a16="http://schemas.microsoft.com/office/drawing/2014/main" id="{F78CD9A0-0342-48A6-9E30-CD5F448A54BC}"/>
              </a:ext>
            </a:extLst>
          </p:cNvPr>
          <p:cNvSpPr txBox="1"/>
          <p:nvPr/>
        </p:nvSpPr>
        <p:spPr>
          <a:xfrm>
            <a:off x="672045" y="6131029"/>
            <a:ext cx="1160106" cy="338554"/>
          </a:xfrm>
          <a:prstGeom prst="rect">
            <a:avLst/>
          </a:prstGeom>
          <a:noFill/>
        </p:spPr>
        <p:txBody>
          <a:bodyPr wrap="square" rtlCol="0">
            <a:spAutoFit/>
          </a:bodyPr>
          <a:lstStyle/>
          <a:p>
            <a:r>
              <a:rPr lang="en-US" altLang="zh-CN" sz="1600" dirty="0"/>
              <a:t>Run </a:t>
            </a:r>
            <a:r>
              <a:rPr lang="en-US" altLang="zh-CN" sz="1600" dirty="0">
                <a:solidFill>
                  <a:srgbClr val="0070C0"/>
                </a:solidFill>
              </a:rPr>
              <a:t>Case 1</a:t>
            </a:r>
            <a:endParaRPr lang="zh-CN" altLang="en-US" sz="1600" dirty="0">
              <a:solidFill>
                <a:srgbClr val="0070C0"/>
              </a:solidFill>
            </a:endParaRP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B62560CC-338E-4FDF-960F-4D15C927DFB1}"/>
                  </a:ext>
                </a:extLst>
              </p:cNvPr>
              <p:cNvSpPr txBox="1"/>
              <p:nvPr/>
            </p:nvSpPr>
            <p:spPr>
              <a:xfrm>
                <a:off x="3349585" y="5391534"/>
                <a:ext cx="361507"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600" b="0" i="1" smtClean="0">
                              <a:solidFill>
                                <a:srgbClr val="C00000"/>
                              </a:solidFill>
                              <a:latin typeface="Cambria Math" panose="02040503050406030204" pitchFamily="18" charset="0"/>
                            </a:rPr>
                          </m:ctrlPr>
                        </m:sSubPr>
                        <m:e>
                          <m:r>
                            <a:rPr lang="en-US" altLang="zh-CN" sz="1600" b="0" i="1" smtClean="0">
                              <a:solidFill>
                                <a:srgbClr val="C00000"/>
                              </a:solidFill>
                              <a:latin typeface="Cambria Math" panose="02040503050406030204" pitchFamily="18" charset="0"/>
                            </a:rPr>
                            <m:t>𝑛</m:t>
                          </m:r>
                        </m:e>
                        <m:sub>
                          <m:r>
                            <a:rPr lang="en-US" altLang="zh-CN" sz="1600" b="0" i="1" smtClean="0">
                              <a:solidFill>
                                <a:srgbClr val="C00000"/>
                              </a:solidFill>
                              <a:latin typeface="Cambria Math" panose="02040503050406030204" pitchFamily="18" charset="0"/>
                            </a:rPr>
                            <m:t>1</m:t>
                          </m:r>
                        </m:sub>
                      </m:sSub>
                    </m:oMath>
                  </m:oMathPara>
                </a14:m>
                <a:endParaRPr lang="zh-CN" altLang="en-US" sz="1600" dirty="0">
                  <a:solidFill>
                    <a:srgbClr val="C00000"/>
                  </a:solidFill>
                </a:endParaRPr>
              </a:p>
            </p:txBody>
          </p:sp>
        </mc:Choice>
        <mc:Fallback xmlns="">
          <p:sp>
            <p:nvSpPr>
              <p:cNvPr id="7" name="TextBox 6">
                <a:extLst>
                  <a:ext uri="{FF2B5EF4-FFF2-40B4-BE49-F238E27FC236}">
                    <a16:creationId xmlns:a16="http://schemas.microsoft.com/office/drawing/2014/main" id="{B62560CC-338E-4FDF-960F-4D15C927DFB1}"/>
                  </a:ext>
                </a:extLst>
              </p:cNvPr>
              <p:cNvSpPr txBox="1">
                <a:spLocks noRot="1" noChangeAspect="1" noMove="1" noResize="1" noEditPoints="1" noAdjustHandles="1" noChangeArrowheads="1" noChangeShapeType="1" noTextEdit="1"/>
              </p:cNvSpPr>
              <p:nvPr/>
            </p:nvSpPr>
            <p:spPr>
              <a:xfrm>
                <a:off x="3349585" y="5391534"/>
                <a:ext cx="361507" cy="338554"/>
              </a:xfrm>
              <a:prstGeom prst="rect">
                <a:avLst/>
              </a:prstGeom>
              <a:blipFill>
                <a:blip r:embed="rId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0" name="TextBox 69">
                <a:extLst>
                  <a:ext uri="{FF2B5EF4-FFF2-40B4-BE49-F238E27FC236}">
                    <a16:creationId xmlns:a16="http://schemas.microsoft.com/office/drawing/2014/main" id="{B3F4D2DD-D6B3-4CDB-A298-229ABB7059C2}"/>
                  </a:ext>
                </a:extLst>
              </p:cNvPr>
              <p:cNvSpPr txBox="1"/>
              <p:nvPr/>
            </p:nvSpPr>
            <p:spPr>
              <a:xfrm>
                <a:off x="4317882" y="6293956"/>
                <a:ext cx="361507"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600" b="0" i="1" smtClean="0">
                              <a:solidFill>
                                <a:srgbClr val="0070C0"/>
                              </a:solidFill>
                              <a:latin typeface="Cambria Math" panose="02040503050406030204" pitchFamily="18" charset="0"/>
                            </a:rPr>
                          </m:ctrlPr>
                        </m:sSubPr>
                        <m:e>
                          <m:r>
                            <a:rPr lang="en-US" altLang="zh-CN" sz="1600" b="0" i="1" smtClean="0">
                              <a:solidFill>
                                <a:srgbClr val="0070C0"/>
                              </a:solidFill>
                              <a:latin typeface="Cambria Math" panose="02040503050406030204" pitchFamily="18" charset="0"/>
                            </a:rPr>
                            <m:t>𝑛</m:t>
                          </m:r>
                        </m:e>
                        <m:sub>
                          <m:r>
                            <a:rPr lang="en-US" altLang="zh-CN" sz="1600" b="0" i="1" smtClean="0">
                              <a:solidFill>
                                <a:srgbClr val="0070C0"/>
                              </a:solidFill>
                              <a:latin typeface="Cambria Math" panose="02040503050406030204" pitchFamily="18" charset="0"/>
                            </a:rPr>
                            <m:t>2</m:t>
                          </m:r>
                        </m:sub>
                      </m:sSub>
                    </m:oMath>
                  </m:oMathPara>
                </a14:m>
                <a:endParaRPr lang="zh-CN" altLang="en-US" sz="1600" dirty="0">
                  <a:solidFill>
                    <a:srgbClr val="0070C0"/>
                  </a:solidFill>
                </a:endParaRPr>
              </a:p>
            </p:txBody>
          </p:sp>
        </mc:Choice>
        <mc:Fallback xmlns="">
          <p:sp>
            <p:nvSpPr>
              <p:cNvPr id="70" name="TextBox 69">
                <a:extLst>
                  <a:ext uri="{FF2B5EF4-FFF2-40B4-BE49-F238E27FC236}">
                    <a16:creationId xmlns:a16="http://schemas.microsoft.com/office/drawing/2014/main" id="{B3F4D2DD-D6B3-4CDB-A298-229ABB7059C2}"/>
                  </a:ext>
                </a:extLst>
              </p:cNvPr>
              <p:cNvSpPr txBox="1">
                <a:spLocks noRot="1" noChangeAspect="1" noMove="1" noResize="1" noEditPoints="1" noAdjustHandles="1" noChangeArrowheads="1" noChangeShapeType="1" noTextEdit="1"/>
              </p:cNvSpPr>
              <p:nvPr/>
            </p:nvSpPr>
            <p:spPr>
              <a:xfrm>
                <a:off x="4317882" y="6293956"/>
                <a:ext cx="361507" cy="338554"/>
              </a:xfrm>
              <a:prstGeom prst="rect">
                <a:avLst/>
              </a:prstGeom>
              <a:blipFill>
                <a:blip r:embed="rId4"/>
                <a:stretch>
                  <a:fillRect/>
                </a:stretch>
              </a:blipFill>
            </p:spPr>
            <p:txBody>
              <a:bodyPr/>
              <a:lstStyle/>
              <a:p>
                <a:r>
                  <a:rPr lang="zh-CN" altLang="en-US">
                    <a:noFill/>
                  </a:rPr>
                  <a:t> </a:t>
                </a:r>
              </a:p>
            </p:txBody>
          </p:sp>
        </mc:Fallback>
      </mc:AlternateContent>
      <p:sp>
        <p:nvSpPr>
          <p:cNvPr id="41" name="Rectangle 40">
            <a:extLst>
              <a:ext uri="{FF2B5EF4-FFF2-40B4-BE49-F238E27FC236}">
                <a16:creationId xmlns:a16="http://schemas.microsoft.com/office/drawing/2014/main" id="{76138176-8543-4C60-85A8-635E6F20F500}"/>
              </a:ext>
            </a:extLst>
          </p:cNvPr>
          <p:cNvSpPr/>
          <p:nvPr/>
        </p:nvSpPr>
        <p:spPr>
          <a:xfrm>
            <a:off x="760227" y="1598414"/>
            <a:ext cx="7634176" cy="3322674"/>
          </a:xfrm>
          <a:prstGeom prst="rect">
            <a:avLst/>
          </a:prstGeom>
          <a:solidFill>
            <a:srgbClr val="F6F4F7"/>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TextBox 41">
            <a:extLst>
              <a:ext uri="{FF2B5EF4-FFF2-40B4-BE49-F238E27FC236}">
                <a16:creationId xmlns:a16="http://schemas.microsoft.com/office/drawing/2014/main" id="{89A49C88-24F9-4F31-BFCC-34D34EA9BCA2}"/>
              </a:ext>
            </a:extLst>
          </p:cNvPr>
          <p:cNvSpPr txBox="1"/>
          <p:nvPr/>
        </p:nvSpPr>
        <p:spPr>
          <a:xfrm>
            <a:off x="2381692" y="1646816"/>
            <a:ext cx="1578934" cy="400110"/>
          </a:xfrm>
          <a:prstGeom prst="rect">
            <a:avLst/>
          </a:prstGeom>
          <a:noFill/>
        </p:spPr>
        <p:txBody>
          <a:bodyPr wrap="square" rtlCol="0">
            <a:spAutoFit/>
          </a:bodyPr>
          <a:lstStyle/>
          <a:p>
            <a:pPr algn="ctr"/>
            <a:r>
              <a:rPr lang="en-US" altLang="zh-CN" sz="2000" b="1" dirty="0"/>
              <a:t>Problem 1</a:t>
            </a:r>
            <a:endParaRPr lang="zh-CN" altLang="en-US" sz="2000" b="1" dirty="0"/>
          </a:p>
        </p:txBody>
      </p:sp>
      <p:sp>
        <p:nvSpPr>
          <p:cNvPr id="43" name="TextBox 42">
            <a:extLst>
              <a:ext uri="{FF2B5EF4-FFF2-40B4-BE49-F238E27FC236}">
                <a16:creationId xmlns:a16="http://schemas.microsoft.com/office/drawing/2014/main" id="{B4A752FF-6B1C-4ECC-B627-CDA1DE793B56}"/>
              </a:ext>
            </a:extLst>
          </p:cNvPr>
          <p:cNvSpPr txBox="1"/>
          <p:nvPr/>
        </p:nvSpPr>
        <p:spPr>
          <a:xfrm>
            <a:off x="5676012" y="1646257"/>
            <a:ext cx="1532860" cy="400110"/>
          </a:xfrm>
          <a:prstGeom prst="rect">
            <a:avLst/>
          </a:prstGeom>
          <a:noFill/>
        </p:spPr>
        <p:txBody>
          <a:bodyPr wrap="square" rtlCol="0">
            <a:spAutoFit/>
          </a:bodyPr>
          <a:lstStyle/>
          <a:p>
            <a:pPr algn="ctr"/>
            <a:r>
              <a:rPr lang="en-US" altLang="zh-CN" sz="2000" b="1" dirty="0"/>
              <a:t>Problem 2</a:t>
            </a:r>
            <a:endParaRPr lang="zh-CN" altLang="en-US" sz="2000" b="1" dirty="0"/>
          </a:p>
        </p:txBody>
      </p:sp>
      <p:sp>
        <p:nvSpPr>
          <p:cNvPr id="44" name="TextBox 43">
            <a:extLst>
              <a:ext uri="{FF2B5EF4-FFF2-40B4-BE49-F238E27FC236}">
                <a16:creationId xmlns:a16="http://schemas.microsoft.com/office/drawing/2014/main" id="{9855256F-F94E-4BA0-8F90-D32CB95BC685}"/>
              </a:ext>
            </a:extLst>
          </p:cNvPr>
          <p:cNvSpPr txBox="1"/>
          <p:nvPr/>
        </p:nvSpPr>
        <p:spPr>
          <a:xfrm>
            <a:off x="2179674" y="2431666"/>
            <a:ext cx="1834116" cy="369332"/>
          </a:xfrm>
          <a:prstGeom prst="rect">
            <a:avLst/>
          </a:prstGeom>
          <a:noFill/>
        </p:spPr>
        <p:txBody>
          <a:bodyPr wrap="square" rtlCol="0">
            <a:spAutoFit/>
          </a:bodyPr>
          <a:lstStyle/>
          <a:p>
            <a:r>
              <a:rPr lang="en-US" altLang="zh-CN" dirty="0"/>
              <a:t>“Hard truth table”</a:t>
            </a:r>
            <a:endParaRPr lang="zh-CN" altLang="en-US" dirty="0"/>
          </a:p>
        </p:txBody>
      </p:sp>
      <p:sp>
        <p:nvSpPr>
          <p:cNvPr id="45" name="TextBox 44">
            <a:extLst>
              <a:ext uri="{FF2B5EF4-FFF2-40B4-BE49-F238E27FC236}">
                <a16:creationId xmlns:a16="http://schemas.microsoft.com/office/drawing/2014/main" id="{9D5775BD-E72D-4D2C-9D53-FDAC253E79B4}"/>
              </a:ext>
            </a:extLst>
          </p:cNvPr>
          <p:cNvSpPr txBox="1"/>
          <p:nvPr/>
        </p:nvSpPr>
        <p:spPr>
          <a:xfrm>
            <a:off x="5720316" y="2437775"/>
            <a:ext cx="1492988" cy="369332"/>
          </a:xfrm>
          <a:prstGeom prst="rect">
            <a:avLst/>
          </a:prstGeom>
          <a:noFill/>
        </p:spPr>
        <p:txBody>
          <a:bodyPr wrap="square" rtlCol="0">
            <a:spAutoFit/>
          </a:bodyPr>
          <a:lstStyle/>
          <a:p>
            <a:r>
              <a:rPr lang="en-US" altLang="zh-CN" dirty="0"/>
              <a:t>“Randomness”</a:t>
            </a:r>
            <a:endParaRPr lang="zh-CN" altLang="en-US" dirty="0"/>
          </a:p>
        </p:txBody>
      </p:sp>
      <p:sp>
        <p:nvSpPr>
          <p:cNvPr id="46" name="TextBox 45">
            <a:extLst>
              <a:ext uri="{FF2B5EF4-FFF2-40B4-BE49-F238E27FC236}">
                <a16:creationId xmlns:a16="http://schemas.microsoft.com/office/drawing/2014/main" id="{190E6630-6EB6-4025-AA84-92A13C3AFC93}"/>
              </a:ext>
            </a:extLst>
          </p:cNvPr>
          <p:cNvSpPr txBox="1"/>
          <p:nvPr/>
        </p:nvSpPr>
        <p:spPr>
          <a:xfrm>
            <a:off x="2748514" y="1979409"/>
            <a:ext cx="845289" cy="338554"/>
          </a:xfrm>
          <a:prstGeom prst="rect">
            <a:avLst/>
          </a:prstGeom>
          <a:noFill/>
        </p:spPr>
        <p:txBody>
          <a:bodyPr wrap="square" rtlCol="0">
            <a:spAutoFit/>
          </a:bodyPr>
          <a:lstStyle/>
          <a:p>
            <a:pPr algn="ctr"/>
            <a:r>
              <a:rPr lang="en-US" altLang="zh-CN" sz="1600" dirty="0">
                <a:solidFill>
                  <a:srgbClr val="660874"/>
                </a:solidFill>
              </a:rPr>
              <a:t>“hard”</a:t>
            </a:r>
            <a:endParaRPr lang="zh-CN" altLang="en-US" sz="1600" dirty="0">
              <a:solidFill>
                <a:srgbClr val="660874"/>
              </a:solidFill>
            </a:endParaRPr>
          </a:p>
        </p:txBody>
      </p:sp>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C85E5806-95A3-425E-8644-EF8C1127C738}"/>
                  </a:ext>
                </a:extLst>
              </p:cNvPr>
              <p:cNvSpPr txBox="1"/>
              <p:nvPr/>
            </p:nvSpPr>
            <p:spPr>
              <a:xfrm>
                <a:off x="5039832" y="2000852"/>
                <a:ext cx="2929270" cy="338554"/>
              </a:xfrm>
              <a:prstGeom prst="rect">
                <a:avLst/>
              </a:prstGeom>
              <a:noFill/>
            </p:spPr>
            <p:txBody>
              <a:bodyPr wrap="square" rtlCol="0">
                <a:spAutoFit/>
              </a:bodyPr>
              <a:lstStyle/>
              <a:p>
                <a:pPr algn="ctr"/>
                <a:r>
                  <a:rPr lang="en-US" altLang="zh-CN" sz="1600" dirty="0">
                    <a:solidFill>
                      <a:srgbClr val="660874"/>
                    </a:solidFill>
                  </a:rPr>
                  <a:t>with randomized algorithm </a:t>
                </a:r>
                <a14:m>
                  <m:oMath xmlns:m="http://schemas.openxmlformats.org/officeDocument/2006/math">
                    <m:r>
                      <a:rPr lang="en-US" altLang="zh-CN" sz="1600" b="0" i="1" smtClean="0">
                        <a:solidFill>
                          <a:srgbClr val="660874"/>
                        </a:solidFill>
                        <a:latin typeface="Cambria Math" panose="02040503050406030204" pitchFamily="18" charset="0"/>
                      </a:rPr>
                      <m:t>𝐴</m:t>
                    </m:r>
                  </m:oMath>
                </a14:m>
                <a:endParaRPr lang="zh-CN" altLang="en-US" sz="1600" dirty="0">
                  <a:solidFill>
                    <a:srgbClr val="660874"/>
                  </a:solidFill>
                </a:endParaRPr>
              </a:p>
            </p:txBody>
          </p:sp>
        </mc:Choice>
        <mc:Fallback xmlns="">
          <p:sp>
            <p:nvSpPr>
              <p:cNvPr id="47" name="TextBox 46">
                <a:extLst>
                  <a:ext uri="{FF2B5EF4-FFF2-40B4-BE49-F238E27FC236}">
                    <a16:creationId xmlns:a16="http://schemas.microsoft.com/office/drawing/2014/main" id="{C85E5806-95A3-425E-8644-EF8C1127C738}"/>
                  </a:ext>
                </a:extLst>
              </p:cNvPr>
              <p:cNvSpPr txBox="1">
                <a:spLocks noRot="1" noChangeAspect="1" noMove="1" noResize="1" noEditPoints="1" noAdjustHandles="1" noChangeArrowheads="1" noChangeShapeType="1" noTextEdit="1"/>
              </p:cNvSpPr>
              <p:nvPr/>
            </p:nvSpPr>
            <p:spPr>
              <a:xfrm>
                <a:off x="5039832" y="2000852"/>
                <a:ext cx="2929270" cy="338554"/>
              </a:xfrm>
              <a:prstGeom prst="rect">
                <a:avLst/>
              </a:prstGeom>
              <a:blipFill>
                <a:blip r:embed="rId5"/>
                <a:stretch>
                  <a:fillRect t="-5357" b="-21429"/>
                </a:stretch>
              </a:blipFill>
            </p:spPr>
            <p:txBody>
              <a:bodyPr/>
              <a:lstStyle/>
              <a:p>
                <a:r>
                  <a:rPr lang="zh-CN" altLang="en-US">
                    <a:noFill/>
                  </a:rPr>
                  <a:t> </a:t>
                </a:r>
              </a:p>
            </p:txBody>
          </p:sp>
        </mc:Fallback>
      </mc:AlternateContent>
      <p:sp>
        <p:nvSpPr>
          <p:cNvPr id="48" name="Arrow: Right 47">
            <a:extLst>
              <a:ext uri="{FF2B5EF4-FFF2-40B4-BE49-F238E27FC236}">
                <a16:creationId xmlns:a16="http://schemas.microsoft.com/office/drawing/2014/main" id="{F0CA36F5-DC65-4381-A483-DDBBFB66DAB2}"/>
              </a:ext>
            </a:extLst>
          </p:cNvPr>
          <p:cNvSpPr/>
          <p:nvPr/>
        </p:nvSpPr>
        <p:spPr>
          <a:xfrm>
            <a:off x="4125430" y="2601283"/>
            <a:ext cx="1435395" cy="816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TextBox 48">
            <a:extLst>
              <a:ext uri="{FF2B5EF4-FFF2-40B4-BE49-F238E27FC236}">
                <a16:creationId xmlns:a16="http://schemas.microsoft.com/office/drawing/2014/main" id="{877B1512-9BA2-409E-A8A0-CDF2AFC9AB50}"/>
              </a:ext>
            </a:extLst>
          </p:cNvPr>
          <p:cNvSpPr txBox="1"/>
          <p:nvPr/>
        </p:nvSpPr>
        <p:spPr>
          <a:xfrm>
            <a:off x="3748417" y="2293506"/>
            <a:ext cx="2157524" cy="276999"/>
          </a:xfrm>
          <a:prstGeom prst="rect">
            <a:avLst/>
          </a:prstGeom>
          <a:noFill/>
        </p:spPr>
        <p:txBody>
          <a:bodyPr wrap="square" rtlCol="0">
            <a:spAutoFit/>
          </a:bodyPr>
          <a:lstStyle/>
          <a:p>
            <a:pPr algn="ctr"/>
            <a:r>
              <a:rPr lang="en-US" altLang="zh-CN" sz="1200" dirty="0">
                <a:solidFill>
                  <a:srgbClr val="660874"/>
                </a:solidFill>
              </a:rPr>
              <a:t>“Hardness to Randomness”</a:t>
            </a:r>
            <a:endParaRPr lang="zh-CN" altLang="en-US" sz="1200" dirty="0">
              <a:solidFill>
                <a:srgbClr val="660874"/>
              </a:solidFill>
            </a:endParaRPr>
          </a:p>
        </p:txBody>
      </p:sp>
      <p:sp>
        <p:nvSpPr>
          <p:cNvPr id="50" name="TextBox 49">
            <a:extLst>
              <a:ext uri="{FF2B5EF4-FFF2-40B4-BE49-F238E27FC236}">
                <a16:creationId xmlns:a16="http://schemas.microsoft.com/office/drawing/2014/main" id="{F96BA708-DE02-43FD-A8FF-97F45C89209F}"/>
              </a:ext>
            </a:extLst>
          </p:cNvPr>
          <p:cNvSpPr txBox="1"/>
          <p:nvPr/>
        </p:nvSpPr>
        <p:spPr>
          <a:xfrm>
            <a:off x="4104166" y="2682935"/>
            <a:ext cx="1349449" cy="307777"/>
          </a:xfrm>
          <a:prstGeom prst="rect">
            <a:avLst/>
          </a:prstGeom>
          <a:noFill/>
        </p:spPr>
        <p:txBody>
          <a:bodyPr wrap="square" rtlCol="0">
            <a:spAutoFit/>
          </a:bodyPr>
          <a:lstStyle/>
          <a:p>
            <a:pPr algn="ctr"/>
            <a:r>
              <a:rPr lang="en-US" altLang="zh-CN" sz="1400" dirty="0">
                <a:solidFill>
                  <a:srgbClr val="660874"/>
                </a:solidFill>
              </a:rPr>
              <a:t>e.g. PRG, HSG</a:t>
            </a:r>
            <a:endParaRPr lang="zh-CN" altLang="en-US" sz="1400" dirty="0">
              <a:solidFill>
                <a:srgbClr val="660874"/>
              </a:solidFill>
            </a:endParaRPr>
          </a:p>
        </p:txBody>
      </p:sp>
      <p:sp>
        <p:nvSpPr>
          <p:cNvPr id="51" name="TextBox 50">
            <a:extLst>
              <a:ext uri="{FF2B5EF4-FFF2-40B4-BE49-F238E27FC236}">
                <a16:creationId xmlns:a16="http://schemas.microsoft.com/office/drawing/2014/main" id="{DFACFEC7-0546-4F86-A768-B84A0516E398}"/>
              </a:ext>
            </a:extLst>
          </p:cNvPr>
          <p:cNvSpPr txBox="1"/>
          <p:nvPr/>
        </p:nvSpPr>
        <p:spPr>
          <a:xfrm>
            <a:off x="760227" y="3108237"/>
            <a:ext cx="1379573" cy="615553"/>
          </a:xfrm>
          <a:prstGeom prst="rect">
            <a:avLst/>
          </a:prstGeom>
          <a:noFill/>
        </p:spPr>
        <p:txBody>
          <a:bodyPr wrap="square" rtlCol="0">
            <a:spAutoFit/>
          </a:bodyPr>
          <a:lstStyle/>
          <a:p>
            <a:pPr algn="r"/>
            <a:r>
              <a:rPr lang="en-US" altLang="zh-CN" dirty="0"/>
              <a:t>Case 1:</a:t>
            </a:r>
          </a:p>
          <a:p>
            <a:pPr algn="r"/>
            <a:r>
              <a:rPr lang="en-US" altLang="zh-CN" sz="1600" dirty="0">
                <a:solidFill>
                  <a:srgbClr val="660874"/>
                </a:solidFill>
              </a:rPr>
              <a:t>(Derandomize)</a:t>
            </a:r>
            <a:endParaRPr lang="zh-CN" altLang="en-US" sz="1600" dirty="0">
              <a:solidFill>
                <a:srgbClr val="660874"/>
              </a:solidFill>
            </a:endParaRPr>
          </a:p>
        </p:txBody>
      </p:sp>
      <p:sp>
        <p:nvSpPr>
          <p:cNvPr id="76" name="TextBox 75">
            <a:extLst>
              <a:ext uri="{FF2B5EF4-FFF2-40B4-BE49-F238E27FC236}">
                <a16:creationId xmlns:a16="http://schemas.microsoft.com/office/drawing/2014/main" id="{B56BD672-F776-4ADE-9C07-E7C21E74B993}"/>
              </a:ext>
            </a:extLst>
          </p:cNvPr>
          <p:cNvSpPr txBox="1"/>
          <p:nvPr/>
        </p:nvSpPr>
        <p:spPr>
          <a:xfrm>
            <a:off x="850604" y="4079345"/>
            <a:ext cx="1289196" cy="615553"/>
          </a:xfrm>
          <a:prstGeom prst="rect">
            <a:avLst/>
          </a:prstGeom>
          <a:noFill/>
        </p:spPr>
        <p:txBody>
          <a:bodyPr wrap="square" rtlCol="0">
            <a:spAutoFit/>
          </a:bodyPr>
          <a:lstStyle/>
          <a:p>
            <a:pPr algn="r"/>
            <a:r>
              <a:rPr lang="en-US" altLang="zh-CN" dirty="0"/>
              <a:t>Case 2:</a:t>
            </a:r>
          </a:p>
          <a:p>
            <a:pPr algn="r"/>
            <a:r>
              <a:rPr lang="en-US" altLang="zh-CN" sz="1600" dirty="0">
                <a:solidFill>
                  <a:srgbClr val="660874"/>
                </a:solidFill>
              </a:rPr>
              <a:t>(Reconstruct)</a:t>
            </a:r>
          </a:p>
        </p:txBody>
      </p:sp>
      <mc:AlternateContent xmlns:mc="http://schemas.openxmlformats.org/markup-compatibility/2006" xmlns:a14="http://schemas.microsoft.com/office/drawing/2010/main">
        <mc:Choice Requires="a14">
          <p:sp>
            <p:nvSpPr>
              <p:cNvPr id="79" name="TextBox 78">
                <a:extLst>
                  <a:ext uri="{FF2B5EF4-FFF2-40B4-BE49-F238E27FC236}">
                    <a16:creationId xmlns:a16="http://schemas.microsoft.com/office/drawing/2014/main" id="{088FD7B1-AB95-4AAC-8F70-5671D9F6D543}"/>
                  </a:ext>
                </a:extLst>
              </p:cNvPr>
              <p:cNvSpPr txBox="1"/>
              <p:nvPr/>
            </p:nvSpPr>
            <p:spPr>
              <a:xfrm>
                <a:off x="5390705" y="2979343"/>
                <a:ext cx="2668773" cy="369332"/>
              </a:xfrm>
              <a:prstGeom prst="rect">
                <a:avLst/>
              </a:prstGeom>
              <a:noFill/>
            </p:spPr>
            <p:txBody>
              <a:bodyPr wrap="square" rtlCol="0">
                <a:spAutoFit/>
              </a:bodyPr>
              <a:lstStyle/>
              <a:p>
                <a:r>
                  <a:rPr lang="en-US" altLang="zh-CN" dirty="0"/>
                  <a:t>Good randomness + </a:t>
                </a:r>
                <a14:m>
                  <m:oMath xmlns:m="http://schemas.openxmlformats.org/officeDocument/2006/math">
                    <m:r>
                      <a:rPr lang="en-US" altLang="zh-CN" b="0" i="1" smtClean="0">
                        <a:latin typeface="Cambria Math" panose="02040503050406030204" pitchFamily="18" charset="0"/>
                      </a:rPr>
                      <m:t>𝐴</m:t>
                    </m:r>
                  </m:oMath>
                </a14:m>
                <a:endParaRPr lang="zh-CN" altLang="en-US" dirty="0"/>
              </a:p>
            </p:txBody>
          </p:sp>
        </mc:Choice>
        <mc:Fallback xmlns="">
          <p:sp>
            <p:nvSpPr>
              <p:cNvPr id="79" name="TextBox 78">
                <a:extLst>
                  <a:ext uri="{FF2B5EF4-FFF2-40B4-BE49-F238E27FC236}">
                    <a16:creationId xmlns:a16="http://schemas.microsoft.com/office/drawing/2014/main" id="{088FD7B1-AB95-4AAC-8F70-5671D9F6D543}"/>
                  </a:ext>
                </a:extLst>
              </p:cNvPr>
              <p:cNvSpPr txBox="1">
                <a:spLocks noRot="1" noChangeAspect="1" noMove="1" noResize="1" noEditPoints="1" noAdjustHandles="1" noChangeArrowheads="1" noChangeShapeType="1" noTextEdit="1"/>
              </p:cNvSpPr>
              <p:nvPr/>
            </p:nvSpPr>
            <p:spPr>
              <a:xfrm>
                <a:off x="5390705" y="2979343"/>
                <a:ext cx="2668773" cy="369332"/>
              </a:xfrm>
              <a:prstGeom prst="rect">
                <a:avLst/>
              </a:prstGeom>
              <a:blipFill>
                <a:blip r:embed="rId6"/>
                <a:stretch>
                  <a:fillRect l="-1826" t="-10000" b="-26667"/>
                </a:stretch>
              </a:blipFill>
            </p:spPr>
            <p:txBody>
              <a:bodyPr/>
              <a:lstStyle/>
              <a:p>
                <a:r>
                  <a:rPr lang="zh-CN" altLang="en-US">
                    <a:noFill/>
                  </a:rPr>
                  <a:t> </a:t>
                </a:r>
              </a:p>
            </p:txBody>
          </p:sp>
        </mc:Fallback>
      </mc:AlternateContent>
      <p:sp>
        <p:nvSpPr>
          <p:cNvPr id="81" name="Arrow: Down 80">
            <a:extLst>
              <a:ext uri="{FF2B5EF4-FFF2-40B4-BE49-F238E27FC236}">
                <a16:creationId xmlns:a16="http://schemas.microsoft.com/office/drawing/2014/main" id="{03B5E6D1-1825-40D4-902B-446C6D4DEBD8}"/>
              </a:ext>
            </a:extLst>
          </p:cNvPr>
          <p:cNvSpPr/>
          <p:nvPr/>
        </p:nvSpPr>
        <p:spPr>
          <a:xfrm>
            <a:off x="6348744" y="3348675"/>
            <a:ext cx="311445" cy="162161"/>
          </a:xfrm>
          <a:prstGeom prst="downArrow">
            <a:avLst/>
          </a:prstGeom>
          <a:solidFill>
            <a:srgbClr val="660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TextBox 81">
            <a:extLst>
              <a:ext uri="{FF2B5EF4-FFF2-40B4-BE49-F238E27FC236}">
                <a16:creationId xmlns:a16="http://schemas.microsoft.com/office/drawing/2014/main" id="{F5A4ED67-6AB7-4D73-89DD-F409F3330CDB}"/>
              </a:ext>
            </a:extLst>
          </p:cNvPr>
          <p:cNvSpPr txBox="1"/>
          <p:nvPr/>
        </p:nvSpPr>
        <p:spPr>
          <a:xfrm>
            <a:off x="5146156" y="3460417"/>
            <a:ext cx="2913322" cy="369332"/>
          </a:xfrm>
          <a:prstGeom prst="rect">
            <a:avLst/>
          </a:prstGeom>
          <a:noFill/>
        </p:spPr>
        <p:txBody>
          <a:bodyPr wrap="square" rtlCol="0">
            <a:spAutoFit/>
          </a:bodyPr>
          <a:lstStyle/>
          <a:p>
            <a:pPr algn="ctr"/>
            <a:r>
              <a:rPr lang="en-US" altLang="zh-CN" dirty="0"/>
              <a:t>Deterministic algo for Prob 2</a:t>
            </a:r>
            <a:endParaRPr lang="zh-CN" altLang="en-US" dirty="0"/>
          </a:p>
        </p:txBody>
      </p:sp>
      <p:cxnSp>
        <p:nvCxnSpPr>
          <p:cNvPr id="83" name="Straight Connector 82">
            <a:extLst>
              <a:ext uri="{FF2B5EF4-FFF2-40B4-BE49-F238E27FC236}">
                <a16:creationId xmlns:a16="http://schemas.microsoft.com/office/drawing/2014/main" id="{8F2A0747-D3D1-40C1-8EA5-2BDEDCD24CC4}"/>
              </a:ext>
            </a:extLst>
          </p:cNvPr>
          <p:cNvCxnSpPr/>
          <p:nvPr/>
        </p:nvCxnSpPr>
        <p:spPr>
          <a:xfrm>
            <a:off x="1089836" y="3884414"/>
            <a:ext cx="7038753" cy="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71A75B9A-4BA2-4552-A6DB-4C2A41E5D90F}"/>
              </a:ext>
            </a:extLst>
          </p:cNvPr>
          <p:cNvCxnSpPr/>
          <p:nvPr/>
        </p:nvCxnSpPr>
        <p:spPr>
          <a:xfrm>
            <a:off x="1089836" y="2990712"/>
            <a:ext cx="7038753" cy="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85" name="Arrow: Down 84">
            <a:extLst>
              <a:ext uri="{FF2B5EF4-FFF2-40B4-BE49-F238E27FC236}">
                <a16:creationId xmlns:a16="http://schemas.microsoft.com/office/drawing/2014/main" id="{F00B1AED-9AAB-4E71-AD57-FCB78F79BBBB}"/>
              </a:ext>
            </a:extLst>
          </p:cNvPr>
          <p:cNvSpPr/>
          <p:nvPr/>
        </p:nvSpPr>
        <p:spPr>
          <a:xfrm>
            <a:off x="2962494" y="4283919"/>
            <a:ext cx="311445" cy="162161"/>
          </a:xfrm>
          <a:prstGeom prst="downArrow">
            <a:avLst/>
          </a:prstGeom>
          <a:solidFill>
            <a:srgbClr val="660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TextBox 85">
            <a:extLst>
              <a:ext uri="{FF2B5EF4-FFF2-40B4-BE49-F238E27FC236}">
                <a16:creationId xmlns:a16="http://schemas.microsoft.com/office/drawing/2014/main" id="{3F07616C-8805-4D5F-A307-88C724E87D9F}"/>
              </a:ext>
            </a:extLst>
          </p:cNvPr>
          <p:cNvSpPr txBox="1"/>
          <p:nvPr/>
        </p:nvSpPr>
        <p:spPr>
          <a:xfrm>
            <a:off x="3336850" y="4157335"/>
            <a:ext cx="1920950" cy="338554"/>
          </a:xfrm>
          <a:prstGeom prst="rect">
            <a:avLst/>
          </a:prstGeom>
          <a:noFill/>
        </p:spPr>
        <p:txBody>
          <a:bodyPr wrap="square" rtlCol="0">
            <a:spAutoFit/>
          </a:bodyPr>
          <a:lstStyle/>
          <a:p>
            <a:r>
              <a:rPr lang="en-US" altLang="zh-CN" sz="1600" b="0" dirty="0">
                <a:solidFill>
                  <a:srgbClr val="660874"/>
                </a:solidFill>
              </a:rPr>
              <a:t>Reconstruction algo</a:t>
            </a:r>
            <a:endParaRPr lang="zh-CN" altLang="en-US" sz="1600" dirty="0">
              <a:solidFill>
                <a:srgbClr val="660874"/>
              </a:solidFill>
            </a:endParaRPr>
          </a:p>
        </p:txBody>
      </p:sp>
      <p:sp>
        <p:nvSpPr>
          <p:cNvPr id="87" name="TextBox 86">
            <a:extLst>
              <a:ext uri="{FF2B5EF4-FFF2-40B4-BE49-F238E27FC236}">
                <a16:creationId xmlns:a16="http://schemas.microsoft.com/office/drawing/2014/main" id="{3966D4AD-2FD1-49DF-A88B-92EB92D0E3B4}"/>
              </a:ext>
            </a:extLst>
          </p:cNvPr>
          <p:cNvSpPr txBox="1"/>
          <p:nvPr/>
        </p:nvSpPr>
        <p:spPr>
          <a:xfrm>
            <a:off x="2179674" y="4423000"/>
            <a:ext cx="2461436" cy="369332"/>
          </a:xfrm>
          <a:prstGeom prst="rect">
            <a:avLst/>
          </a:prstGeom>
          <a:noFill/>
        </p:spPr>
        <p:txBody>
          <a:bodyPr wrap="square" rtlCol="0">
            <a:spAutoFit/>
          </a:bodyPr>
          <a:lstStyle/>
          <a:p>
            <a:pPr algn="ctr"/>
            <a:r>
              <a:rPr lang="en-US" altLang="zh-CN" dirty="0"/>
              <a:t>Efficient algo for Prob 1</a:t>
            </a:r>
            <a:endParaRPr lang="zh-CN" altLang="en-US" dirty="0"/>
          </a:p>
        </p:txBody>
      </p:sp>
      <mc:AlternateContent xmlns:mc="http://schemas.openxmlformats.org/markup-compatibility/2006" xmlns:a14="http://schemas.microsoft.com/office/drawing/2010/main">
        <mc:Choice Requires="a14">
          <p:sp>
            <p:nvSpPr>
              <p:cNvPr id="88" name="TextBox 87">
                <a:extLst>
                  <a:ext uri="{FF2B5EF4-FFF2-40B4-BE49-F238E27FC236}">
                    <a16:creationId xmlns:a16="http://schemas.microsoft.com/office/drawing/2014/main" id="{BE4E86EA-1687-4A4C-B8CE-CADA64C5386E}"/>
                  </a:ext>
                </a:extLst>
              </p:cNvPr>
              <p:cNvSpPr txBox="1"/>
              <p:nvPr/>
            </p:nvSpPr>
            <p:spPr>
              <a:xfrm>
                <a:off x="1994488" y="1640273"/>
                <a:ext cx="2353340" cy="400110"/>
              </a:xfrm>
              <a:prstGeom prst="rect">
                <a:avLst/>
              </a:prstGeom>
              <a:solidFill>
                <a:srgbClr val="E1DFE2"/>
              </a:solidFill>
            </p:spPr>
            <p:txBody>
              <a:bodyPr wrap="square" rtlCol="0">
                <a:spAutoFit/>
              </a:bodyPr>
              <a:lstStyle/>
              <a:p>
                <a:pPr algn="ctr"/>
                <a:r>
                  <a:rPr lang="en-US" altLang="zh-CN" sz="2000" b="1" dirty="0"/>
                  <a:t>Problem </a:t>
                </a:r>
                <a:r>
                  <a:rPr lang="en-US" altLang="zh-CN" sz="2000" dirty="0">
                    <a:solidFill>
                      <a:srgbClr val="C00000"/>
                    </a:solidFill>
                  </a:rPr>
                  <a:t>(on </a:t>
                </a:r>
                <a14:m>
                  <m:oMath xmlns:m="http://schemas.openxmlformats.org/officeDocument/2006/math">
                    <m:sSub>
                      <m:sSubPr>
                        <m:ctrlPr>
                          <a:rPr lang="en-US" altLang="zh-CN" sz="2000" i="1" smtClean="0">
                            <a:solidFill>
                              <a:srgbClr val="C00000"/>
                            </a:solidFill>
                            <a:latin typeface="Cambria Math" panose="02040503050406030204" pitchFamily="18" charset="0"/>
                          </a:rPr>
                        </m:ctrlPr>
                      </m:sSubPr>
                      <m:e>
                        <m:r>
                          <a:rPr lang="en-US" altLang="zh-CN" sz="2000" b="0" i="1" smtClean="0">
                            <a:solidFill>
                              <a:srgbClr val="C00000"/>
                            </a:solidFill>
                            <a:latin typeface="Cambria Math" panose="02040503050406030204" pitchFamily="18" charset="0"/>
                          </a:rPr>
                          <m:t>𝑛</m:t>
                        </m:r>
                      </m:e>
                      <m:sub>
                        <m:r>
                          <a:rPr lang="en-US" altLang="zh-CN" sz="2000" b="0" i="1" smtClean="0">
                            <a:solidFill>
                              <a:srgbClr val="C00000"/>
                            </a:solidFill>
                            <a:latin typeface="Cambria Math" panose="02040503050406030204" pitchFamily="18" charset="0"/>
                          </a:rPr>
                          <m:t>1</m:t>
                        </m:r>
                      </m:sub>
                    </m:sSub>
                  </m:oMath>
                </a14:m>
                <a:r>
                  <a:rPr lang="en-US" altLang="zh-CN" sz="2000" dirty="0">
                    <a:solidFill>
                      <a:srgbClr val="C00000"/>
                    </a:solidFill>
                  </a:rPr>
                  <a:t>)</a:t>
                </a:r>
                <a:endParaRPr lang="zh-CN" altLang="en-US" sz="2000" dirty="0">
                  <a:solidFill>
                    <a:srgbClr val="660874"/>
                  </a:solidFill>
                </a:endParaRPr>
              </a:p>
            </p:txBody>
          </p:sp>
        </mc:Choice>
        <mc:Fallback xmlns="">
          <p:sp>
            <p:nvSpPr>
              <p:cNvPr id="88" name="TextBox 87">
                <a:extLst>
                  <a:ext uri="{FF2B5EF4-FFF2-40B4-BE49-F238E27FC236}">
                    <a16:creationId xmlns:a16="http://schemas.microsoft.com/office/drawing/2014/main" id="{BE4E86EA-1687-4A4C-B8CE-CADA64C5386E}"/>
                  </a:ext>
                </a:extLst>
              </p:cNvPr>
              <p:cNvSpPr txBox="1">
                <a:spLocks noRot="1" noChangeAspect="1" noMove="1" noResize="1" noEditPoints="1" noAdjustHandles="1" noChangeArrowheads="1" noChangeShapeType="1" noTextEdit="1"/>
              </p:cNvSpPr>
              <p:nvPr/>
            </p:nvSpPr>
            <p:spPr>
              <a:xfrm>
                <a:off x="1994488" y="1640273"/>
                <a:ext cx="2353340" cy="400110"/>
              </a:xfrm>
              <a:prstGeom prst="rect">
                <a:avLst/>
              </a:prstGeom>
              <a:blipFill>
                <a:blip r:embed="rId8"/>
                <a:stretch>
                  <a:fillRect t="-7576" b="-2575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9" name="TextBox 88">
                <a:extLst>
                  <a:ext uri="{FF2B5EF4-FFF2-40B4-BE49-F238E27FC236}">
                    <a16:creationId xmlns:a16="http://schemas.microsoft.com/office/drawing/2014/main" id="{5C181D3B-A1EC-45BD-B9C7-994B2B2AA15A}"/>
                  </a:ext>
                </a:extLst>
              </p:cNvPr>
              <p:cNvSpPr txBox="1"/>
              <p:nvPr/>
            </p:nvSpPr>
            <p:spPr>
              <a:xfrm>
                <a:off x="5294571" y="1640273"/>
                <a:ext cx="2353340" cy="400110"/>
              </a:xfrm>
              <a:prstGeom prst="rect">
                <a:avLst/>
              </a:prstGeom>
              <a:solidFill>
                <a:srgbClr val="E1DFE2"/>
              </a:solidFill>
            </p:spPr>
            <p:txBody>
              <a:bodyPr wrap="square" rtlCol="0">
                <a:spAutoFit/>
              </a:bodyPr>
              <a:lstStyle/>
              <a:p>
                <a:pPr algn="ctr"/>
                <a:r>
                  <a:rPr lang="en-US" altLang="zh-CN" sz="2000" b="1" dirty="0"/>
                  <a:t>Problem </a:t>
                </a:r>
                <a:r>
                  <a:rPr lang="en-US" altLang="zh-CN" sz="2000" dirty="0">
                    <a:solidFill>
                      <a:srgbClr val="0070C0"/>
                    </a:solidFill>
                  </a:rPr>
                  <a:t>(on </a:t>
                </a:r>
                <a14:m>
                  <m:oMath xmlns:m="http://schemas.openxmlformats.org/officeDocument/2006/math">
                    <m:sSub>
                      <m:sSubPr>
                        <m:ctrlPr>
                          <a:rPr lang="en-US" altLang="zh-CN" sz="2000" i="1" smtClean="0">
                            <a:solidFill>
                              <a:srgbClr val="0070C0"/>
                            </a:solidFill>
                            <a:latin typeface="Cambria Math" panose="02040503050406030204" pitchFamily="18" charset="0"/>
                          </a:rPr>
                        </m:ctrlPr>
                      </m:sSubPr>
                      <m:e>
                        <m:r>
                          <a:rPr lang="en-US" altLang="zh-CN" sz="2000" b="0" i="1" smtClean="0">
                            <a:solidFill>
                              <a:srgbClr val="0070C0"/>
                            </a:solidFill>
                            <a:latin typeface="Cambria Math" panose="02040503050406030204" pitchFamily="18" charset="0"/>
                          </a:rPr>
                          <m:t>𝑛</m:t>
                        </m:r>
                      </m:e>
                      <m:sub>
                        <m:r>
                          <a:rPr lang="en-US" altLang="zh-CN" sz="2000" b="0" i="1" smtClean="0">
                            <a:solidFill>
                              <a:srgbClr val="0070C0"/>
                            </a:solidFill>
                            <a:latin typeface="Cambria Math" panose="02040503050406030204" pitchFamily="18" charset="0"/>
                          </a:rPr>
                          <m:t>2</m:t>
                        </m:r>
                      </m:sub>
                    </m:sSub>
                  </m:oMath>
                </a14:m>
                <a:r>
                  <a:rPr lang="en-US" altLang="zh-CN" sz="2000" dirty="0">
                    <a:solidFill>
                      <a:srgbClr val="0070C0"/>
                    </a:solidFill>
                  </a:rPr>
                  <a:t>)</a:t>
                </a:r>
                <a:endParaRPr lang="zh-CN" altLang="en-US" sz="2000" dirty="0">
                  <a:solidFill>
                    <a:srgbClr val="660874"/>
                  </a:solidFill>
                </a:endParaRPr>
              </a:p>
            </p:txBody>
          </p:sp>
        </mc:Choice>
        <mc:Fallback xmlns="">
          <p:sp>
            <p:nvSpPr>
              <p:cNvPr id="89" name="TextBox 88">
                <a:extLst>
                  <a:ext uri="{FF2B5EF4-FFF2-40B4-BE49-F238E27FC236}">
                    <a16:creationId xmlns:a16="http://schemas.microsoft.com/office/drawing/2014/main" id="{5C181D3B-A1EC-45BD-B9C7-994B2B2AA15A}"/>
                  </a:ext>
                </a:extLst>
              </p:cNvPr>
              <p:cNvSpPr txBox="1">
                <a:spLocks noRot="1" noChangeAspect="1" noMove="1" noResize="1" noEditPoints="1" noAdjustHandles="1" noChangeArrowheads="1" noChangeShapeType="1" noTextEdit="1"/>
              </p:cNvSpPr>
              <p:nvPr/>
            </p:nvSpPr>
            <p:spPr>
              <a:xfrm>
                <a:off x="5294571" y="1640273"/>
                <a:ext cx="2353340" cy="400110"/>
              </a:xfrm>
              <a:prstGeom prst="rect">
                <a:avLst/>
              </a:prstGeom>
              <a:blipFill>
                <a:blip r:embed="rId9"/>
                <a:stretch>
                  <a:fillRect t="-7576" b="-2575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0" name="TextBox 89">
                <a:extLst>
                  <a:ext uri="{FF2B5EF4-FFF2-40B4-BE49-F238E27FC236}">
                    <a16:creationId xmlns:a16="http://schemas.microsoft.com/office/drawing/2014/main" id="{528936BA-18C2-439B-BC3D-C70D6B6C165C}"/>
                  </a:ext>
                </a:extLst>
              </p:cNvPr>
              <p:cNvSpPr txBox="1"/>
              <p:nvPr/>
            </p:nvSpPr>
            <p:spPr>
              <a:xfrm>
                <a:off x="3545072" y="4435107"/>
                <a:ext cx="1037563" cy="369332"/>
              </a:xfrm>
              <a:prstGeom prst="rect">
                <a:avLst/>
              </a:prstGeom>
              <a:solidFill>
                <a:srgbClr val="E1DFE2"/>
              </a:solidFill>
            </p:spPr>
            <p:txBody>
              <a:bodyPr wrap="square" rtlCol="0">
                <a:spAutoFit/>
              </a:bodyPr>
              <a:lstStyle/>
              <a:p>
                <a:r>
                  <a:rPr lang="en-US" altLang="zh-CN" dirty="0"/>
                  <a:t>on </a:t>
                </a:r>
                <a14:m>
                  <m:oMath xmlns:m="http://schemas.openxmlformats.org/officeDocument/2006/math">
                    <m:sSub>
                      <m:sSubPr>
                        <m:ctrlPr>
                          <a:rPr lang="en-US" altLang="zh-CN" sz="1800" i="1" smtClean="0">
                            <a:solidFill>
                              <a:srgbClr val="C00000"/>
                            </a:solidFill>
                            <a:latin typeface="Cambria Math" panose="02040503050406030204" pitchFamily="18" charset="0"/>
                          </a:rPr>
                        </m:ctrlPr>
                      </m:sSubPr>
                      <m:e>
                        <m:r>
                          <a:rPr lang="en-US" altLang="zh-CN" sz="1800" b="0" i="1" smtClean="0">
                            <a:solidFill>
                              <a:srgbClr val="C00000"/>
                            </a:solidFill>
                            <a:latin typeface="Cambria Math" panose="02040503050406030204" pitchFamily="18" charset="0"/>
                          </a:rPr>
                          <m:t>𝑛</m:t>
                        </m:r>
                      </m:e>
                      <m:sub>
                        <m:r>
                          <a:rPr lang="en-US" altLang="zh-CN" sz="1800" b="0" i="1" smtClean="0">
                            <a:solidFill>
                              <a:srgbClr val="C00000"/>
                            </a:solidFill>
                            <a:latin typeface="Cambria Math" panose="02040503050406030204" pitchFamily="18" charset="0"/>
                          </a:rPr>
                          <m:t>1</m:t>
                        </m:r>
                      </m:sub>
                    </m:sSub>
                  </m:oMath>
                </a14:m>
                <a:endParaRPr lang="zh-CN" altLang="en-US" dirty="0"/>
              </a:p>
            </p:txBody>
          </p:sp>
        </mc:Choice>
        <mc:Fallback xmlns="">
          <p:sp>
            <p:nvSpPr>
              <p:cNvPr id="90" name="TextBox 89">
                <a:extLst>
                  <a:ext uri="{FF2B5EF4-FFF2-40B4-BE49-F238E27FC236}">
                    <a16:creationId xmlns:a16="http://schemas.microsoft.com/office/drawing/2014/main" id="{528936BA-18C2-439B-BC3D-C70D6B6C165C}"/>
                  </a:ext>
                </a:extLst>
              </p:cNvPr>
              <p:cNvSpPr txBox="1">
                <a:spLocks noRot="1" noChangeAspect="1" noMove="1" noResize="1" noEditPoints="1" noAdjustHandles="1" noChangeArrowheads="1" noChangeShapeType="1" noTextEdit="1"/>
              </p:cNvSpPr>
              <p:nvPr/>
            </p:nvSpPr>
            <p:spPr>
              <a:xfrm>
                <a:off x="3545072" y="4435107"/>
                <a:ext cx="1037563" cy="369332"/>
              </a:xfrm>
              <a:prstGeom prst="rect">
                <a:avLst/>
              </a:prstGeom>
              <a:blipFill>
                <a:blip r:embed="rId10"/>
                <a:stretch>
                  <a:fillRect l="-5294" t="-10000" b="-2666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1" name="TextBox 90">
                <a:extLst>
                  <a:ext uri="{FF2B5EF4-FFF2-40B4-BE49-F238E27FC236}">
                    <a16:creationId xmlns:a16="http://schemas.microsoft.com/office/drawing/2014/main" id="{3F8EB440-8007-4317-8875-462D714BE892}"/>
                  </a:ext>
                </a:extLst>
              </p:cNvPr>
              <p:cNvSpPr txBox="1"/>
              <p:nvPr/>
            </p:nvSpPr>
            <p:spPr>
              <a:xfrm>
                <a:off x="6993562" y="3466441"/>
                <a:ext cx="1037563" cy="369332"/>
              </a:xfrm>
              <a:prstGeom prst="rect">
                <a:avLst/>
              </a:prstGeom>
              <a:solidFill>
                <a:srgbClr val="E1DFE2"/>
              </a:solidFill>
            </p:spPr>
            <p:txBody>
              <a:bodyPr wrap="square" rtlCol="0">
                <a:spAutoFit/>
              </a:bodyPr>
              <a:lstStyle/>
              <a:p>
                <a:r>
                  <a:rPr lang="en-US" altLang="zh-CN" sz="1800" dirty="0"/>
                  <a:t>on</a:t>
                </a:r>
                <a:r>
                  <a:rPr lang="en-US" altLang="zh-CN" sz="1800" dirty="0">
                    <a:solidFill>
                      <a:srgbClr val="0070C0"/>
                    </a:solidFill>
                  </a:rPr>
                  <a:t> </a:t>
                </a:r>
                <a14:m>
                  <m:oMath xmlns:m="http://schemas.openxmlformats.org/officeDocument/2006/math">
                    <m:sSub>
                      <m:sSubPr>
                        <m:ctrlPr>
                          <a:rPr lang="en-US" altLang="zh-CN" sz="1800" i="1" smtClean="0">
                            <a:solidFill>
                              <a:srgbClr val="0070C0"/>
                            </a:solidFill>
                            <a:latin typeface="Cambria Math" panose="02040503050406030204" pitchFamily="18" charset="0"/>
                          </a:rPr>
                        </m:ctrlPr>
                      </m:sSubPr>
                      <m:e>
                        <m:r>
                          <a:rPr lang="en-US" altLang="zh-CN" sz="1800" b="0" i="1" smtClean="0">
                            <a:solidFill>
                              <a:srgbClr val="0070C0"/>
                            </a:solidFill>
                            <a:latin typeface="Cambria Math" panose="02040503050406030204" pitchFamily="18" charset="0"/>
                          </a:rPr>
                          <m:t>𝑛</m:t>
                        </m:r>
                      </m:e>
                      <m:sub>
                        <m:r>
                          <a:rPr lang="en-US" altLang="zh-CN" sz="1800" b="0" i="1" smtClean="0">
                            <a:solidFill>
                              <a:srgbClr val="0070C0"/>
                            </a:solidFill>
                            <a:latin typeface="Cambria Math" panose="02040503050406030204" pitchFamily="18" charset="0"/>
                          </a:rPr>
                          <m:t>2</m:t>
                        </m:r>
                      </m:sub>
                    </m:sSub>
                  </m:oMath>
                </a14:m>
                <a:endParaRPr lang="zh-CN" altLang="en-US" dirty="0"/>
              </a:p>
            </p:txBody>
          </p:sp>
        </mc:Choice>
        <mc:Fallback xmlns="">
          <p:sp>
            <p:nvSpPr>
              <p:cNvPr id="91" name="TextBox 90">
                <a:extLst>
                  <a:ext uri="{FF2B5EF4-FFF2-40B4-BE49-F238E27FC236}">
                    <a16:creationId xmlns:a16="http://schemas.microsoft.com/office/drawing/2014/main" id="{3F8EB440-8007-4317-8875-462D714BE892}"/>
                  </a:ext>
                </a:extLst>
              </p:cNvPr>
              <p:cNvSpPr txBox="1">
                <a:spLocks noRot="1" noChangeAspect="1" noMove="1" noResize="1" noEditPoints="1" noAdjustHandles="1" noChangeArrowheads="1" noChangeShapeType="1" noTextEdit="1"/>
              </p:cNvSpPr>
              <p:nvPr/>
            </p:nvSpPr>
            <p:spPr>
              <a:xfrm>
                <a:off x="6993562" y="3466441"/>
                <a:ext cx="1037563" cy="369332"/>
              </a:xfrm>
              <a:prstGeom prst="rect">
                <a:avLst/>
              </a:prstGeom>
              <a:blipFill>
                <a:blip r:embed="rId11"/>
                <a:stretch>
                  <a:fillRect l="-4706" t="-10000" b="-26667"/>
                </a:stretch>
              </a:blipFill>
            </p:spPr>
            <p:txBody>
              <a:bodyPr/>
              <a:lstStyle/>
              <a:p>
                <a:r>
                  <a:rPr lang="zh-CN" altLang="en-US">
                    <a:noFill/>
                  </a:rPr>
                  <a:t> </a:t>
                </a:r>
              </a:p>
            </p:txBody>
          </p:sp>
        </mc:Fallback>
      </mc:AlternateContent>
      <p:sp>
        <p:nvSpPr>
          <p:cNvPr id="52" name="TextBox 51">
            <a:extLst>
              <a:ext uri="{FF2B5EF4-FFF2-40B4-BE49-F238E27FC236}">
                <a16:creationId xmlns:a16="http://schemas.microsoft.com/office/drawing/2014/main" id="{ABF96447-6CDE-4601-9FCE-E9F1654C0AAD}"/>
              </a:ext>
            </a:extLst>
          </p:cNvPr>
          <p:cNvSpPr txBox="1"/>
          <p:nvPr/>
        </p:nvSpPr>
        <p:spPr>
          <a:xfrm>
            <a:off x="4662376" y="4521713"/>
            <a:ext cx="2204175" cy="461665"/>
          </a:xfrm>
          <a:prstGeom prst="rect">
            <a:avLst/>
          </a:prstGeom>
          <a:solidFill>
            <a:schemeClr val="accent3">
              <a:lumMod val="40000"/>
              <a:lumOff val="60000"/>
            </a:schemeClr>
          </a:solidFill>
        </p:spPr>
        <p:txBody>
          <a:bodyPr wrap="square" rtlCol="0">
            <a:spAutoFit/>
          </a:bodyPr>
          <a:lstStyle/>
          <a:p>
            <a:r>
              <a:rPr lang="en-US" altLang="zh-CN" sz="2400" i="1" dirty="0">
                <a:solidFill>
                  <a:srgbClr val="C00000"/>
                </a:solidFill>
              </a:rPr>
              <a:t>Time complexity?</a:t>
            </a:r>
            <a:endParaRPr lang="zh-CN" altLang="en-US" sz="2400" i="1" dirty="0">
              <a:solidFill>
                <a:srgbClr val="C00000"/>
              </a:solidFill>
            </a:endParaRPr>
          </a:p>
        </p:txBody>
      </p:sp>
      <p:sp>
        <p:nvSpPr>
          <p:cNvPr id="2" name="TextBox 1">
            <a:extLst>
              <a:ext uri="{FF2B5EF4-FFF2-40B4-BE49-F238E27FC236}">
                <a16:creationId xmlns:a16="http://schemas.microsoft.com/office/drawing/2014/main" id="{F3AE7356-09D6-4913-B5D3-1C0EC1B6ED1E}"/>
              </a:ext>
            </a:extLst>
          </p:cNvPr>
          <p:cNvSpPr txBox="1"/>
          <p:nvPr/>
        </p:nvSpPr>
        <p:spPr>
          <a:xfrm>
            <a:off x="4166382" y="2715037"/>
            <a:ext cx="1193051" cy="338554"/>
          </a:xfrm>
          <a:prstGeom prst="rect">
            <a:avLst/>
          </a:prstGeom>
          <a:solidFill>
            <a:srgbClr val="E1DFE2"/>
          </a:solidFill>
        </p:spPr>
        <p:txBody>
          <a:bodyPr wrap="square" rtlCol="0">
            <a:spAutoFit/>
          </a:bodyPr>
          <a:lstStyle/>
          <a:p>
            <a:r>
              <a:rPr lang="en-US" altLang="zh-CN" sz="1600" dirty="0"/>
              <a:t>HSG </a:t>
            </a:r>
            <a:r>
              <a:rPr lang="en-US" altLang="zh-CN" sz="1400" dirty="0">
                <a:solidFill>
                  <a:srgbClr val="660874"/>
                </a:solidFill>
              </a:rPr>
              <a:t>[vMS23]</a:t>
            </a:r>
            <a:endParaRPr lang="zh-CN" altLang="en-US" sz="1600" dirty="0">
              <a:solidFill>
                <a:srgbClr val="660874"/>
              </a:solidFill>
            </a:endParaRPr>
          </a:p>
        </p:txBody>
      </p:sp>
      <p:sp>
        <p:nvSpPr>
          <p:cNvPr id="54" name="!!Rectangle qpoly">
            <a:extLst>
              <a:ext uri="{FF2B5EF4-FFF2-40B4-BE49-F238E27FC236}">
                <a16:creationId xmlns:a16="http://schemas.microsoft.com/office/drawing/2014/main" id="{9815B2F9-F861-4A47-B13E-0BE3CE0524D6}"/>
              </a:ext>
            </a:extLst>
          </p:cNvPr>
          <p:cNvSpPr/>
          <p:nvPr/>
        </p:nvSpPr>
        <p:spPr>
          <a:xfrm>
            <a:off x="5128432" y="4255592"/>
            <a:ext cx="669854" cy="2286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dirty="0">
              <a:solidFill>
                <a:schemeClr val="bg1"/>
              </a:solidFill>
            </a:endParaRP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D83294BA-2763-4611-9EE7-5D99BED7C53F}"/>
                  </a:ext>
                </a:extLst>
              </p:cNvPr>
              <p:cNvSpPr txBox="1"/>
              <p:nvPr/>
            </p:nvSpPr>
            <p:spPr>
              <a:xfrm>
                <a:off x="5762837" y="4163993"/>
                <a:ext cx="1360721"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nor/>
                        </m:rPr>
                        <a:rPr lang="en-US" altLang="zh-CN" sz="1600" b="0" i="0" smtClean="0">
                          <a:solidFill>
                            <a:srgbClr val="0070C0"/>
                          </a:solidFill>
                          <a:latin typeface="Cambria Math" panose="02040503050406030204" pitchFamily="18" charset="0"/>
                        </a:rPr>
                        <m:t>quasipoly</m:t>
                      </m:r>
                      <m:d>
                        <m:dPr>
                          <m:ctrlPr>
                            <a:rPr lang="en-US" altLang="zh-CN" sz="1600" b="0" i="1" smtClean="0">
                              <a:solidFill>
                                <a:srgbClr val="0070C0"/>
                              </a:solidFill>
                              <a:latin typeface="Cambria Math" panose="02040503050406030204" pitchFamily="18" charset="0"/>
                            </a:rPr>
                          </m:ctrlPr>
                        </m:dPr>
                        <m:e>
                          <m:sSub>
                            <m:sSubPr>
                              <m:ctrlPr>
                                <a:rPr lang="en-US" altLang="zh-CN" sz="1600" b="0" i="1" smtClean="0">
                                  <a:solidFill>
                                    <a:srgbClr val="0070C0"/>
                                  </a:solidFill>
                                  <a:latin typeface="Cambria Math" panose="02040503050406030204" pitchFamily="18" charset="0"/>
                                </a:rPr>
                              </m:ctrlPr>
                            </m:sSubPr>
                            <m:e>
                              <m:r>
                                <a:rPr lang="en-US" altLang="zh-CN" sz="1600" b="0" i="1" smtClean="0">
                                  <a:solidFill>
                                    <a:srgbClr val="0070C0"/>
                                  </a:solidFill>
                                  <a:latin typeface="Cambria Math" panose="02040503050406030204" pitchFamily="18" charset="0"/>
                                </a:rPr>
                                <m:t>𝑛</m:t>
                              </m:r>
                            </m:e>
                            <m:sub>
                              <m:r>
                                <a:rPr lang="en-US" altLang="zh-CN" sz="1600" b="0" i="1" smtClean="0">
                                  <a:solidFill>
                                    <a:srgbClr val="0070C0"/>
                                  </a:solidFill>
                                  <a:latin typeface="Cambria Math" panose="02040503050406030204" pitchFamily="18" charset="0"/>
                                </a:rPr>
                                <m:t>2</m:t>
                              </m:r>
                            </m:sub>
                          </m:sSub>
                        </m:e>
                      </m:d>
                    </m:oMath>
                  </m:oMathPara>
                </a14:m>
                <a:endParaRPr lang="zh-CN" altLang="en-US" sz="1600" dirty="0">
                  <a:solidFill>
                    <a:srgbClr val="0070C0"/>
                  </a:solidFill>
                </a:endParaRPr>
              </a:p>
            </p:txBody>
          </p:sp>
        </mc:Choice>
        <mc:Fallback xmlns="">
          <p:sp>
            <p:nvSpPr>
              <p:cNvPr id="4" name="TextBox 3">
                <a:extLst>
                  <a:ext uri="{FF2B5EF4-FFF2-40B4-BE49-F238E27FC236}">
                    <a16:creationId xmlns:a16="http://schemas.microsoft.com/office/drawing/2014/main" id="{D83294BA-2763-4611-9EE7-5D99BED7C53F}"/>
                  </a:ext>
                </a:extLst>
              </p:cNvPr>
              <p:cNvSpPr txBox="1">
                <a:spLocks noRot="1" noChangeAspect="1" noMove="1" noResize="1" noEditPoints="1" noAdjustHandles="1" noChangeArrowheads="1" noChangeShapeType="1" noTextEdit="1"/>
              </p:cNvSpPr>
              <p:nvPr/>
            </p:nvSpPr>
            <p:spPr>
              <a:xfrm>
                <a:off x="5762837" y="4163993"/>
                <a:ext cx="1360721" cy="338554"/>
              </a:xfrm>
              <a:prstGeom prst="rect">
                <a:avLst/>
              </a:prstGeom>
              <a:blipFill>
                <a:blip r:embed="rId12"/>
                <a:stretch>
                  <a:fillRect b="-10714"/>
                </a:stretch>
              </a:blipFill>
            </p:spPr>
            <p:txBody>
              <a:bodyPr/>
              <a:lstStyle/>
              <a:p>
                <a:r>
                  <a:rPr lang="zh-CN" altLang="en-US">
                    <a:noFill/>
                  </a:rPr>
                  <a:t> </a:t>
                </a:r>
              </a:p>
            </p:txBody>
          </p:sp>
        </mc:Fallback>
      </mc:AlternateContent>
      <p:sp>
        <p:nvSpPr>
          <p:cNvPr id="5" name="TextBox 4">
            <a:extLst>
              <a:ext uri="{FF2B5EF4-FFF2-40B4-BE49-F238E27FC236}">
                <a16:creationId xmlns:a16="http://schemas.microsoft.com/office/drawing/2014/main" id="{B25517D7-CB82-6A42-FF05-224D2F109902}"/>
              </a:ext>
            </a:extLst>
          </p:cNvPr>
          <p:cNvSpPr txBox="1"/>
          <p:nvPr/>
        </p:nvSpPr>
        <p:spPr>
          <a:xfrm>
            <a:off x="4065850" y="3883054"/>
            <a:ext cx="1193051" cy="338554"/>
          </a:xfrm>
          <a:prstGeom prst="rect">
            <a:avLst/>
          </a:prstGeom>
          <a:solidFill>
            <a:srgbClr val="E1DFE2"/>
          </a:solidFill>
        </p:spPr>
        <p:txBody>
          <a:bodyPr wrap="square" rtlCol="0">
            <a:spAutoFit/>
          </a:bodyPr>
          <a:lstStyle/>
          <a:p>
            <a:r>
              <a:rPr lang="en-US" altLang="zh-CN" sz="1600" dirty="0"/>
              <a:t>in </a:t>
            </a:r>
            <a:r>
              <a:rPr lang="en-US" altLang="zh-CN" sz="1600" b="1" dirty="0" err="1"/>
              <a:t>coAM</a:t>
            </a:r>
            <a:endParaRPr lang="zh-CN" altLang="en-US" sz="1600" b="1" dirty="0">
              <a:solidFill>
                <a:srgbClr val="660874"/>
              </a:solidFill>
            </a:endParaRPr>
          </a:p>
        </p:txBody>
      </p:sp>
      <p:sp>
        <p:nvSpPr>
          <p:cNvPr id="9" name="TextBox 8">
            <a:extLst>
              <a:ext uri="{FF2B5EF4-FFF2-40B4-BE49-F238E27FC236}">
                <a16:creationId xmlns:a16="http://schemas.microsoft.com/office/drawing/2014/main" id="{E4DD0233-1819-F6BF-23EE-89B3F45BCFA8}"/>
              </a:ext>
            </a:extLst>
          </p:cNvPr>
          <p:cNvSpPr txBox="1"/>
          <p:nvPr/>
        </p:nvSpPr>
        <p:spPr>
          <a:xfrm>
            <a:off x="2574535" y="4763253"/>
            <a:ext cx="777368" cy="338554"/>
          </a:xfrm>
          <a:prstGeom prst="rect">
            <a:avLst/>
          </a:prstGeom>
          <a:solidFill>
            <a:srgbClr val="E1DFE2"/>
          </a:solidFill>
        </p:spPr>
        <p:txBody>
          <a:bodyPr wrap="square" rtlCol="0">
            <a:spAutoFit/>
          </a:bodyPr>
          <a:lstStyle/>
          <a:p>
            <a:r>
              <a:rPr lang="en-US" altLang="zh-CN" sz="1600" dirty="0"/>
              <a:t>in </a:t>
            </a:r>
            <a:r>
              <a:rPr lang="en-US" altLang="zh-CN" sz="1600" b="1" dirty="0"/>
              <a:t>AM</a:t>
            </a:r>
            <a:endParaRPr lang="zh-CN" altLang="en-US" sz="1600" b="1" dirty="0">
              <a:solidFill>
                <a:srgbClr val="660874"/>
              </a:solidFill>
            </a:endParaRP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99D3D3C5-96F8-30E3-186E-5D6B0EDC6376}"/>
                  </a:ext>
                </a:extLst>
              </p:cNvPr>
              <p:cNvSpPr txBox="1"/>
              <p:nvPr/>
            </p:nvSpPr>
            <p:spPr>
              <a:xfrm>
                <a:off x="2268274" y="3883054"/>
                <a:ext cx="1920950" cy="369332"/>
              </a:xfrm>
              <a:prstGeom prst="rect">
                <a:avLst/>
              </a:prstGeom>
              <a:noFill/>
            </p:spPr>
            <p:txBody>
              <a:bodyPr wrap="square" rtlCol="0">
                <a:spAutoFit/>
              </a:bodyPr>
              <a:lstStyle/>
              <a:p>
                <a:pPr algn="ctr"/>
                <a:r>
                  <a:rPr lang="en-US" altLang="zh-CN" b="0" dirty="0"/>
                  <a:t>“Distinguisher” </a:t>
                </a:r>
                <a14:m>
                  <m:oMath xmlns:m="http://schemas.openxmlformats.org/officeDocument/2006/math">
                    <m:r>
                      <a:rPr lang="en-US" altLang="zh-CN" b="0" i="1" smtClean="0">
                        <a:latin typeface="Cambria Math" panose="02040503050406030204" pitchFamily="18" charset="0"/>
                      </a:rPr>
                      <m:t>𝐴</m:t>
                    </m:r>
                  </m:oMath>
                </a14:m>
                <a:endParaRPr lang="zh-CN" altLang="en-US" dirty="0"/>
              </a:p>
            </p:txBody>
          </p:sp>
        </mc:Choice>
        <mc:Fallback xmlns="">
          <p:sp>
            <p:nvSpPr>
              <p:cNvPr id="10" name="TextBox 9">
                <a:extLst>
                  <a:ext uri="{FF2B5EF4-FFF2-40B4-BE49-F238E27FC236}">
                    <a16:creationId xmlns:a16="http://schemas.microsoft.com/office/drawing/2014/main" id="{99D3D3C5-96F8-30E3-186E-5D6B0EDC6376}"/>
                  </a:ext>
                </a:extLst>
              </p:cNvPr>
              <p:cNvSpPr txBox="1">
                <a:spLocks noRot="1" noChangeAspect="1" noMove="1" noResize="1" noEditPoints="1" noAdjustHandles="1" noChangeArrowheads="1" noChangeShapeType="1" noTextEdit="1"/>
              </p:cNvSpPr>
              <p:nvPr/>
            </p:nvSpPr>
            <p:spPr>
              <a:xfrm>
                <a:off x="2268274" y="3883054"/>
                <a:ext cx="1920950" cy="369332"/>
              </a:xfrm>
              <a:prstGeom prst="rect">
                <a:avLst/>
              </a:prstGeom>
              <a:blipFill>
                <a:blip r:embed="rId13"/>
                <a:stretch>
                  <a:fillRect t="-9836" b="-24590"/>
                </a:stretch>
              </a:blipFill>
            </p:spPr>
            <p:txBody>
              <a:bodyPr/>
              <a:lstStyle/>
              <a:p>
                <a:r>
                  <a:rPr lang="en-US">
                    <a:noFill/>
                  </a:rPr>
                  <a:t> </a:t>
                </a:r>
              </a:p>
            </p:txBody>
          </p:sp>
        </mc:Fallback>
      </mc:AlternateContent>
    </p:spTree>
    <p:extLst>
      <p:ext uri="{BB962C8B-B14F-4D97-AF65-F5344CB8AC3E}">
        <p14:creationId xmlns:p14="http://schemas.microsoft.com/office/powerpoint/2010/main" val="2492800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fade">
                                      <p:cBhvr>
                                        <p:cTn id="7" dur="250"/>
                                        <p:tgtEl>
                                          <p:spTgt spid="5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25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250"/>
                                        <p:tgtEl>
                                          <p:spTgt spid="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250"/>
                                        <p:tgtEl>
                                          <p:spTgt spid="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2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4" grpId="0" animBg="1"/>
      <p:bldP spid="4" grpId="0"/>
      <p:bldP spid="5"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Oval 74">
            <a:extLst>
              <a:ext uri="{FF2B5EF4-FFF2-40B4-BE49-F238E27FC236}">
                <a16:creationId xmlns:a16="http://schemas.microsoft.com/office/drawing/2014/main" id="{AFD95B22-71D4-4DDB-9C36-5906198EF17D}"/>
              </a:ext>
            </a:extLst>
          </p:cNvPr>
          <p:cNvSpPr/>
          <p:nvPr/>
        </p:nvSpPr>
        <p:spPr>
          <a:xfrm rot="18778623">
            <a:off x="3853244" y="4964196"/>
            <a:ext cx="320602" cy="1755482"/>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Title 2">
            <a:extLst>
              <a:ext uri="{FF2B5EF4-FFF2-40B4-BE49-F238E27FC236}">
                <a16:creationId xmlns:a16="http://schemas.microsoft.com/office/drawing/2014/main" id="{AEDB691A-3F95-4A85-A8EA-AEC9A8D4BCCF}"/>
              </a:ext>
            </a:extLst>
          </p:cNvPr>
          <p:cNvSpPr>
            <a:spLocks noGrp="1"/>
          </p:cNvSpPr>
          <p:nvPr>
            <p:ph type="title"/>
          </p:nvPr>
        </p:nvSpPr>
        <p:spPr/>
        <p:txBody>
          <a:bodyPr/>
          <a:lstStyle/>
          <a:p>
            <a:r>
              <a:rPr lang="en-US" altLang="zh-CN" dirty="0"/>
              <a:t>Efficiency Issue: Half-exponential Barrier</a:t>
            </a:r>
            <a:endParaRPr lang="zh-CN" altLang="en-US" dirty="0"/>
          </a:p>
        </p:txBody>
      </p:sp>
      <p:cxnSp>
        <p:nvCxnSpPr>
          <p:cNvPr id="6" name="Straight Arrow Connector 5">
            <a:extLst>
              <a:ext uri="{FF2B5EF4-FFF2-40B4-BE49-F238E27FC236}">
                <a16:creationId xmlns:a16="http://schemas.microsoft.com/office/drawing/2014/main" id="{070BE1E1-4485-4FF3-B3BA-69C2EBA0BA8B}"/>
              </a:ext>
            </a:extLst>
          </p:cNvPr>
          <p:cNvCxnSpPr>
            <a:cxnSpLocks/>
          </p:cNvCxnSpPr>
          <p:nvPr/>
        </p:nvCxnSpPr>
        <p:spPr>
          <a:xfrm>
            <a:off x="1908544" y="5401342"/>
            <a:ext cx="5507665"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A2D583AC-153E-4030-AFCB-C40B5C04475E}"/>
              </a:ext>
            </a:extLst>
          </p:cNvPr>
          <p:cNvSpPr txBox="1"/>
          <p:nvPr/>
        </p:nvSpPr>
        <p:spPr>
          <a:xfrm>
            <a:off x="6693196" y="5405804"/>
            <a:ext cx="1368646" cy="369332"/>
          </a:xfrm>
          <a:prstGeom prst="rect">
            <a:avLst/>
          </a:prstGeom>
          <a:noFill/>
        </p:spPr>
        <p:txBody>
          <a:bodyPr wrap="square" rtlCol="0">
            <a:spAutoFit/>
          </a:bodyPr>
          <a:lstStyle/>
          <a:p>
            <a:r>
              <a:rPr lang="en-US" altLang="zh-CN" dirty="0"/>
              <a:t>input lengths</a:t>
            </a:r>
            <a:endParaRPr lang="zh-CN" altLang="en-US" dirty="0"/>
          </a:p>
        </p:txBody>
      </p:sp>
      <p:cxnSp>
        <p:nvCxnSpPr>
          <p:cNvPr id="33" name="Straight Arrow Connector 32">
            <a:extLst>
              <a:ext uri="{FF2B5EF4-FFF2-40B4-BE49-F238E27FC236}">
                <a16:creationId xmlns:a16="http://schemas.microsoft.com/office/drawing/2014/main" id="{DDF927F2-BDCF-4517-82ED-42339FDF5FD3}"/>
              </a:ext>
            </a:extLst>
          </p:cNvPr>
          <p:cNvCxnSpPr>
            <a:cxnSpLocks/>
          </p:cNvCxnSpPr>
          <p:nvPr/>
        </p:nvCxnSpPr>
        <p:spPr>
          <a:xfrm>
            <a:off x="1908544" y="6301396"/>
            <a:ext cx="5507665"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D72FA65C-C21B-4602-A82A-59FA9450AB94}"/>
              </a:ext>
            </a:extLst>
          </p:cNvPr>
          <p:cNvSpPr txBox="1"/>
          <p:nvPr/>
        </p:nvSpPr>
        <p:spPr>
          <a:xfrm>
            <a:off x="6693196" y="6305858"/>
            <a:ext cx="1368646" cy="369332"/>
          </a:xfrm>
          <a:prstGeom prst="rect">
            <a:avLst/>
          </a:prstGeom>
          <a:noFill/>
        </p:spPr>
        <p:txBody>
          <a:bodyPr wrap="square" rtlCol="0">
            <a:spAutoFit/>
          </a:bodyPr>
          <a:lstStyle/>
          <a:p>
            <a:r>
              <a:rPr lang="en-US" altLang="zh-CN" dirty="0"/>
              <a:t>input lengths</a:t>
            </a:r>
            <a:endParaRPr lang="zh-CN" altLang="en-US" dirty="0"/>
          </a:p>
        </p:txBody>
      </p:sp>
      <p:sp>
        <p:nvSpPr>
          <p:cNvPr id="39" name="Oval 38">
            <a:extLst>
              <a:ext uri="{FF2B5EF4-FFF2-40B4-BE49-F238E27FC236}">
                <a16:creationId xmlns:a16="http://schemas.microsoft.com/office/drawing/2014/main" id="{240AD2CF-3626-4E12-9B32-9962780F4065}"/>
              </a:ext>
            </a:extLst>
          </p:cNvPr>
          <p:cNvSpPr/>
          <p:nvPr/>
        </p:nvSpPr>
        <p:spPr>
          <a:xfrm>
            <a:off x="3467393" y="5351312"/>
            <a:ext cx="108983" cy="108983"/>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TextBox 12">
            <a:extLst>
              <a:ext uri="{FF2B5EF4-FFF2-40B4-BE49-F238E27FC236}">
                <a16:creationId xmlns:a16="http://schemas.microsoft.com/office/drawing/2014/main" id="{692EB5C1-0329-4CC6-B70D-B3BB91B040CE}"/>
              </a:ext>
            </a:extLst>
          </p:cNvPr>
          <p:cNvSpPr txBox="1"/>
          <p:nvPr/>
        </p:nvSpPr>
        <p:spPr>
          <a:xfrm>
            <a:off x="672045" y="5236527"/>
            <a:ext cx="1160106" cy="338554"/>
          </a:xfrm>
          <a:prstGeom prst="rect">
            <a:avLst/>
          </a:prstGeom>
          <a:noFill/>
        </p:spPr>
        <p:txBody>
          <a:bodyPr wrap="square" rtlCol="0">
            <a:spAutoFit/>
          </a:bodyPr>
          <a:lstStyle/>
          <a:p>
            <a:r>
              <a:rPr lang="en-US" altLang="zh-CN" sz="1600" dirty="0"/>
              <a:t>Run </a:t>
            </a:r>
            <a:r>
              <a:rPr lang="en-US" altLang="zh-CN" sz="1600" dirty="0">
                <a:solidFill>
                  <a:srgbClr val="C00000"/>
                </a:solidFill>
              </a:rPr>
              <a:t>Case 2</a:t>
            </a:r>
            <a:endParaRPr lang="zh-CN" altLang="en-US" sz="1600" dirty="0">
              <a:solidFill>
                <a:srgbClr val="C00000"/>
              </a:solidFill>
            </a:endParaRPr>
          </a:p>
        </p:txBody>
      </p:sp>
      <p:sp>
        <p:nvSpPr>
          <p:cNvPr id="77" name="TextBox 76">
            <a:extLst>
              <a:ext uri="{FF2B5EF4-FFF2-40B4-BE49-F238E27FC236}">
                <a16:creationId xmlns:a16="http://schemas.microsoft.com/office/drawing/2014/main" id="{F78CD9A0-0342-48A6-9E30-CD5F448A54BC}"/>
              </a:ext>
            </a:extLst>
          </p:cNvPr>
          <p:cNvSpPr txBox="1"/>
          <p:nvPr/>
        </p:nvSpPr>
        <p:spPr>
          <a:xfrm>
            <a:off x="672045" y="6131029"/>
            <a:ext cx="1160106" cy="338554"/>
          </a:xfrm>
          <a:prstGeom prst="rect">
            <a:avLst/>
          </a:prstGeom>
          <a:noFill/>
        </p:spPr>
        <p:txBody>
          <a:bodyPr wrap="square" rtlCol="0">
            <a:spAutoFit/>
          </a:bodyPr>
          <a:lstStyle/>
          <a:p>
            <a:r>
              <a:rPr lang="en-US" altLang="zh-CN" sz="1600" dirty="0"/>
              <a:t>Run </a:t>
            </a:r>
            <a:r>
              <a:rPr lang="en-US" altLang="zh-CN" sz="1600" dirty="0">
                <a:solidFill>
                  <a:srgbClr val="0070C0"/>
                </a:solidFill>
              </a:rPr>
              <a:t>Case 1</a:t>
            </a:r>
            <a:endParaRPr lang="zh-CN" altLang="en-US" sz="1600" dirty="0">
              <a:solidFill>
                <a:srgbClr val="0070C0"/>
              </a:solidFill>
            </a:endParaRP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B62560CC-338E-4FDF-960F-4D15C927DFB1}"/>
                  </a:ext>
                </a:extLst>
              </p:cNvPr>
              <p:cNvSpPr txBox="1"/>
              <p:nvPr/>
            </p:nvSpPr>
            <p:spPr>
              <a:xfrm>
                <a:off x="3349585" y="5391534"/>
                <a:ext cx="361507"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600" b="0" i="1" smtClean="0">
                              <a:solidFill>
                                <a:srgbClr val="C00000"/>
                              </a:solidFill>
                              <a:latin typeface="Cambria Math" panose="02040503050406030204" pitchFamily="18" charset="0"/>
                            </a:rPr>
                          </m:ctrlPr>
                        </m:sSubPr>
                        <m:e>
                          <m:r>
                            <a:rPr lang="en-US" altLang="zh-CN" sz="1600" b="0" i="1" smtClean="0">
                              <a:solidFill>
                                <a:srgbClr val="C00000"/>
                              </a:solidFill>
                              <a:latin typeface="Cambria Math" panose="02040503050406030204" pitchFamily="18" charset="0"/>
                            </a:rPr>
                            <m:t>𝑛</m:t>
                          </m:r>
                        </m:e>
                        <m:sub>
                          <m:r>
                            <a:rPr lang="en-US" altLang="zh-CN" sz="1600" b="0" i="1" smtClean="0">
                              <a:solidFill>
                                <a:srgbClr val="C00000"/>
                              </a:solidFill>
                              <a:latin typeface="Cambria Math" panose="02040503050406030204" pitchFamily="18" charset="0"/>
                            </a:rPr>
                            <m:t>1</m:t>
                          </m:r>
                        </m:sub>
                      </m:sSub>
                    </m:oMath>
                  </m:oMathPara>
                </a14:m>
                <a:endParaRPr lang="zh-CN" altLang="en-US" sz="1600" dirty="0">
                  <a:solidFill>
                    <a:srgbClr val="C00000"/>
                  </a:solidFill>
                </a:endParaRPr>
              </a:p>
            </p:txBody>
          </p:sp>
        </mc:Choice>
        <mc:Fallback xmlns="">
          <p:sp>
            <p:nvSpPr>
              <p:cNvPr id="7" name="TextBox 6">
                <a:extLst>
                  <a:ext uri="{FF2B5EF4-FFF2-40B4-BE49-F238E27FC236}">
                    <a16:creationId xmlns:a16="http://schemas.microsoft.com/office/drawing/2014/main" id="{B62560CC-338E-4FDF-960F-4D15C927DFB1}"/>
                  </a:ext>
                </a:extLst>
              </p:cNvPr>
              <p:cNvSpPr txBox="1">
                <a:spLocks noRot="1" noChangeAspect="1" noMove="1" noResize="1" noEditPoints="1" noAdjustHandles="1" noChangeArrowheads="1" noChangeShapeType="1" noTextEdit="1"/>
              </p:cNvSpPr>
              <p:nvPr/>
            </p:nvSpPr>
            <p:spPr>
              <a:xfrm>
                <a:off x="3349585" y="5391534"/>
                <a:ext cx="361507" cy="338554"/>
              </a:xfrm>
              <a:prstGeom prst="rect">
                <a:avLst/>
              </a:prstGeom>
              <a:blipFill>
                <a:blip r:embed="rId3"/>
                <a:stretch>
                  <a:fillRect/>
                </a:stretch>
              </a:blipFill>
            </p:spPr>
            <p:txBody>
              <a:bodyPr/>
              <a:lstStyle/>
              <a:p>
                <a:r>
                  <a:rPr lang="zh-CN" altLang="en-US">
                    <a:noFill/>
                  </a:rPr>
                  <a:t> </a:t>
                </a:r>
              </a:p>
            </p:txBody>
          </p:sp>
        </mc:Fallback>
      </mc:AlternateContent>
      <p:grpSp>
        <p:nvGrpSpPr>
          <p:cNvPr id="24" name="Group 23">
            <a:extLst>
              <a:ext uri="{FF2B5EF4-FFF2-40B4-BE49-F238E27FC236}">
                <a16:creationId xmlns:a16="http://schemas.microsoft.com/office/drawing/2014/main" id="{2DFC32F7-780F-0775-A0C1-D85E7862E58A}"/>
              </a:ext>
            </a:extLst>
          </p:cNvPr>
          <p:cNvGrpSpPr/>
          <p:nvPr/>
        </p:nvGrpSpPr>
        <p:grpSpPr>
          <a:xfrm>
            <a:off x="4317882" y="4077650"/>
            <a:ext cx="1135733" cy="2554860"/>
            <a:chOff x="4317882" y="4077650"/>
            <a:chExt cx="1135733" cy="2554860"/>
          </a:xfrm>
        </p:grpSpPr>
        <p:sp>
          <p:nvSpPr>
            <p:cNvPr id="40" name="Oval 39">
              <a:extLst>
                <a:ext uri="{FF2B5EF4-FFF2-40B4-BE49-F238E27FC236}">
                  <a16:creationId xmlns:a16="http://schemas.microsoft.com/office/drawing/2014/main" id="{25DD3DBC-F1FC-4F7F-A202-89163CB77D4D}"/>
                </a:ext>
              </a:extLst>
            </p:cNvPr>
            <p:cNvSpPr/>
            <p:nvPr/>
          </p:nvSpPr>
          <p:spPr>
            <a:xfrm>
              <a:off x="4438500" y="6246904"/>
              <a:ext cx="108983" cy="108983"/>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70" name="TextBox 69">
                  <a:extLst>
                    <a:ext uri="{FF2B5EF4-FFF2-40B4-BE49-F238E27FC236}">
                      <a16:creationId xmlns:a16="http://schemas.microsoft.com/office/drawing/2014/main" id="{B3F4D2DD-D6B3-4CDB-A298-229ABB7059C2}"/>
                    </a:ext>
                  </a:extLst>
                </p:cNvPr>
                <p:cNvSpPr txBox="1"/>
                <p:nvPr/>
              </p:nvSpPr>
              <p:spPr>
                <a:xfrm>
                  <a:off x="4317882" y="6293956"/>
                  <a:ext cx="361507"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600" b="0" i="1" smtClean="0">
                                <a:solidFill>
                                  <a:srgbClr val="0070C0"/>
                                </a:solidFill>
                                <a:latin typeface="Cambria Math" panose="02040503050406030204" pitchFamily="18" charset="0"/>
                              </a:rPr>
                            </m:ctrlPr>
                          </m:sSubPr>
                          <m:e>
                            <m:r>
                              <a:rPr lang="en-US" altLang="zh-CN" sz="1600" b="0" i="1" smtClean="0">
                                <a:solidFill>
                                  <a:srgbClr val="0070C0"/>
                                </a:solidFill>
                                <a:latin typeface="Cambria Math" panose="02040503050406030204" pitchFamily="18" charset="0"/>
                              </a:rPr>
                              <m:t>𝑛</m:t>
                            </m:r>
                          </m:e>
                          <m:sub>
                            <m:r>
                              <a:rPr lang="en-US" altLang="zh-CN" sz="1600" b="0" i="1" smtClean="0">
                                <a:solidFill>
                                  <a:srgbClr val="0070C0"/>
                                </a:solidFill>
                                <a:latin typeface="Cambria Math" panose="02040503050406030204" pitchFamily="18" charset="0"/>
                              </a:rPr>
                              <m:t>2</m:t>
                            </m:r>
                          </m:sub>
                        </m:sSub>
                      </m:oMath>
                    </m:oMathPara>
                  </a14:m>
                  <a:endParaRPr lang="zh-CN" altLang="en-US" sz="1600" dirty="0">
                    <a:solidFill>
                      <a:srgbClr val="0070C0"/>
                    </a:solidFill>
                  </a:endParaRPr>
                </a:p>
              </p:txBody>
            </p:sp>
          </mc:Choice>
          <mc:Fallback xmlns="">
            <p:sp>
              <p:nvSpPr>
                <p:cNvPr id="70" name="TextBox 69">
                  <a:extLst>
                    <a:ext uri="{FF2B5EF4-FFF2-40B4-BE49-F238E27FC236}">
                      <a16:creationId xmlns:a16="http://schemas.microsoft.com/office/drawing/2014/main" id="{B3F4D2DD-D6B3-4CDB-A298-229ABB7059C2}"/>
                    </a:ext>
                  </a:extLst>
                </p:cNvPr>
                <p:cNvSpPr txBox="1">
                  <a:spLocks noRot="1" noChangeAspect="1" noMove="1" noResize="1" noEditPoints="1" noAdjustHandles="1" noChangeArrowheads="1" noChangeShapeType="1" noTextEdit="1"/>
                </p:cNvSpPr>
                <p:nvPr/>
              </p:nvSpPr>
              <p:spPr>
                <a:xfrm>
                  <a:off x="4317882" y="6293956"/>
                  <a:ext cx="361507" cy="338554"/>
                </a:xfrm>
                <a:prstGeom prst="rect">
                  <a:avLst/>
                </a:prstGeom>
                <a:blipFill>
                  <a:blip r:embed="rId4"/>
                  <a:stretch>
                    <a:fillRect/>
                  </a:stretch>
                </a:blipFill>
              </p:spPr>
              <p:txBody>
                <a:bodyPr/>
                <a:lstStyle/>
                <a:p>
                  <a:r>
                    <a:rPr lang="en-US">
                      <a:noFill/>
                    </a:rPr>
                    <a:t> </a:t>
                  </a:r>
                </a:p>
              </p:txBody>
            </p:sp>
          </mc:Fallback>
        </mc:AlternateContent>
        <p:sp>
          <p:nvSpPr>
            <p:cNvPr id="56" name="!!Rectangle exp">
              <a:extLst>
                <a:ext uri="{FF2B5EF4-FFF2-40B4-BE49-F238E27FC236}">
                  <a16:creationId xmlns:a16="http://schemas.microsoft.com/office/drawing/2014/main" id="{0E167F56-10C0-4971-BC69-F0A81EE973E5}"/>
                </a:ext>
              </a:extLst>
            </p:cNvPr>
            <p:cNvSpPr/>
            <p:nvPr/>
          </p:nvSpPr>
          <p:spPr>
            <a:xfrm rot="5400000">
              <a:off x="3641795" y="4832030"/>
              <a:ext cx="1737360" cy="2286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bg1"/>
                </a:solidFill>
              </a:endParaRPr>
            </a:p>
          </p:txBody>
        </p:sp>
        <p:sp>
          <p:nvSpPr>
            <p:cNvPr id="57" name="!!Rectangle poly">
              <a:extLst>
                <a:ext uri="{FF2B5EF4-FFF2-40B4-BE49-F238E27FC236}">
                  <a16:creationId xmlns:a16="http://schemas.microsoft.com/office/drawing/2014/main" id="{25F32339-6498-45E2-BAA5-5AD399A7DAB8}"/>
                </a:ext>
              </a:extLst>
            </p:cNvPr>
            <p:cNvSpPr/>
            <p:nvPr/>
          </p:nvSpPr>
          <p:spPr>
            <a:xfrm rot="5400000">
              <a:off x="4272704" y="5945728"/>
              <a:ext cx="470919" cy="2286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dirty="0">
                <a:solidFill>
                  <a:schemeClr val="bg1"/>
                </a:solidFill>
              </a:endParaRPr>
            </a:p>
          </p:txBody>
        </p:sp>
        <mc:AlternateContent xmlns:mc="http://schemas.openxmlformats.org/markup-compatibility/2006" xmlns:a14="http://schemas.microsoft.com/office/drawing/2010/main">
          <mc:Choice Requires="a14">
            <p:sp>
              <p:nvSpPr>
                <p:cNvPr id="53" name="TextBox 52">
                  <a:extLst>
                    <a:ext uri="{FF2B5EF4-FFF2-40B4-BE49-F238E27FC236}">
                      <a16:creationId xmlns:a16="http://schemas.microsoft.com/office/drawing/2014/main" id="{020DBE21-F5D3-48BC-B41A-F25108419E5C}"/>
                    </a:ext>
                  </a:extLst>
                </p:cNvPr>
                <p:cNvSpPr txBox="1"/>
                <p:nvPr/>
              </p:nvSpPr>
              <p:spPr>
                <a:xfrm>
                  <a:off x="4596451" y="5887911"/>
                  <a:ext cx="857164" cy="338554"/>
                </a:xfrm>
                <a:prstGeom prst="rect">
                  <a:avLst/>
                </a:prstGeom>
                <a:solidFill>
                  <a:srgbClr val="E1DFE2"/>
                </a:solidFill>
              </p:spPr>
              <p:txBody>
                <a:bodyPr wrap="square" rtlCol="0">
                  <a:spAutoFit/>
                </a:bodyPr>
                <a:lstStyle/>
                <a:p>
                  <a:pPr/>
                  <a14:m>
                    <m:oMathPara xmlns:m="http://schemas.openxmlformats.org/officeDocument/2006/math">
                      <m:oMathParaPr>
                        <m:jc m:val="centerGroup"/>
                      </m:oMathParaPr>
                      <m:oMath xmlns:m="http://schemas.openxmlformats.org/officeDocument/2006/math">
                        <m:r>
                          <m:rPr>
                            <m:nor/>
                          </m:rPr>
                          <a:rPr lang="en-US" altLang="zh-CN" sz="1600" b="0" i="0" smtClean="0">
                            <a:solidFill>
                              <a:srgbClr val="0070C0"/>
                            </a:solidFill>
                            <a:latin typeface="Cambria Math" panose="02040503050406030204" pitchFamily="18" charset="0"/>
                          </a:rPr>
                          <m:t>poly</m:t>
                        </m:r>
                        <m:d>
                          <m:dPr>
                            <m:ctrlPr>
                              <a:rPr lang="en-US" altLang="zh-CN" sz="1600" b="0" i="1" smtClean="0">
                                <a:solidFill>
                                  <a:srgbClr val="0070C0"/>
                                </a:solidFill>
                                <a:latin typeface="Cambria Math" panose="02040503050406030204" pitchFamily="18" charset="0"/>
                              </a:rPr>
                            </m:ctrlPr>
                          </m:dPr>
                          <m:e>
                            <m:sSub>
                              <m:sSubPr>
                                <m:ctrlPr>
                                  <a:rPr lang="en-US" altLang="zh-CN" sz="1600" b="0" i="1" smtClean="0">
                                    <a:solidFill>
                                      <a:srgbClr val="0070C0"/>
                                    </a:solidFill>
                                    <a:latin typeface="Cambria Math" panose="02040503050406030204" pitchFamily="18" charset="0"/>
                                  </a:rPr>
                                </m:ctrlPr>
                              </m:sSubPr>
                              <m:e>
                                <m:r>
                                  <a:rPr lang="en-US" altLang="zh-CN" sz="1600" b="0" i="1" smtClean="0">
                                    <a:solidFill>
                                      <a:srgbClr val="0070C0"/>
                                    </a:solidFill>
                                    <a:latin typeface="Cambria Math" panose="02040503050406030204" pitchFamily="18" charset="0"/>
                                  </a:rPr>
                                  <m:t>𝑛</m:t>
                                </m:r>
                              </m:e>
                              <m:sub>
                                <m:r>
                                  <a:rPr lang="en-US" altLang="zh-CN" sz="1600" b="0" i="1" smtClean="0">
                                    <a:solidFill>
                                      <a:srgbClr val="0070C0"/>
                                    </a:solidFill>
                                    <a:latin typeface="Cambria Math" panose="02040503050406030204" pitchFamily="18" charset="0"/>
                                  </a:rPr>
                                  <m:t>2</m:t>
                                </m:r>
                              </m:sub>
                            </m:sSub>
                          </m:e>
                        </m:d>
                      </m:oMath>
                    </m:oMathPara>
                  </a14:m>
                  <a:endParaRPr lang="zh-CN" altLang="en-US" sz="1600" dirty="0">
                    <a:solidFill>
                      <a:srgbClr val="0070C0"/>
                    </a:solidFill>
                  </a:endParaRPr>
                </a:p>
              </p:txBody>
            </p:sp>
          </mc:Choice>
          <mc:Fallback xmlns="">
            <p:sp>
              <p:nvSpPr>
                <p:cNvPr id="53" name="TextBox 52">
                  <a:extLst>
                    <a:ext uri="{FF2B5EF4-FFF2-40B4-BE49-F238E27FC236}">
                      <a16:creationId xmlns:a16="http://schemas.microsoft.com/office/drawing/2014/main" id="{020DBE21-F5D3-48BC-B41A-F25108419E5C}"/>
                    </a:ext>
                  </a:extLst>
                </p:cNvPr>
                <p:cNvSpPr txBox="1">
                  <a:spLocks noRot="1" noChangeAspect="1" noMove="1" noResize="1" noEditPoints="1" noAdjustHandles="1" noChangeArrowheads="1" noChangeShapeType="1" noTextEdit="1"/>
                </p:cNvSpPr>
                <p:nvPr/>
              </p:nvSpPr>
              <p:spPr>
                <a:xfrm>
                  <a:off x="4596451" y="5887911"/>
                  <a:ext cx="857164" cy="338554"/>
                </a:xfrm>
                <a:prstGeom prst="rect">
                  <a:avLst/>
                </a:prstGeom>
                <a:blipFill>
                  <a:blip r:embed="rId5"/>
                  <a:stretch>
                    <a:fillRect b="-1272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169D59B9-B12F-4320-ADAB-BEDA44BEB6DF}"/>
                    </a:ext>
                  </a:extLst>
                </p:cNvPr>
                <p:cNvSpPr txBox="1"/>
                <p:nvPr/>
              </p:nvSpPr>
              <p:spPr>
                <a:xfrm>
                  <a:off x="4619586" y="4832287"/>
                  <a:ext cx="803381" cy="338554"/>
                </a:xfrm>
                <a:prstGeom prst="rect">
                  <a:avLst/>
                </a:prstGeom>
                <a:solidFill>
                  <a:srgbClr val="E1DFE2"/>
                </a:solidFill>
              </p:spPr>
              <p:txBody>
                <a:bodyPr wrap="square" rtlCol="0">
                  <a:spAutoFit/>
                </a:bodyPr>
                <a:lstStyle/>
                <a:p>
                  <a:pPr/>
                  <a14:m>
                    <m:oMathPara xmlns:m="http://schemas.openxmlformats.org/officeDocument/2006/math">
                      <m:oMathParaPr>
                        <m:jc m:val="centerGroup"/>
                      </m:oMathParaPr>
                      <m:oMath xmlns:m="http://schemas.openxmlformats.org/officeDocument/2006/math">
                        <m:func>
                          <m:funcPr>
                            <m:ctrlPr>
                              <a:rPr lang="en-US" altLang="zh-CN" sz="1600" b="0" i="1" smtClean="0">
                                <a:solidFill>
                                  <a:srgbClr val="C00000"/>
                                </a:solidFill>
                                <a:latin typeface="Cambria Math" panose="02040503050406030204" pitchFamily="18" charset="0"/>
                              </a:rPr>
                            </m:ctrlPr>
                          </m:funcPr>
                          <m:fName>
                            <m:r>
                              <m:rPr>
                                <m:sty m:val="p"/>
                              </m:rPr>
                              <a:rPr lang="en-US" altLang="zh-CN" sz="1600" i="0" smtClean="0">
                                <a:solidFill>
                                  <a:srgbClr val="C00000"/>
                                </a:solidFill>
                                <a:latin typeface="Cambria Math" panose="02040503050406030204" pitchFamily="18" charset="0"/>
                              </a:rPr>
                              <m:t>exp</m:t>
                            </m:r>
                          </m:fName>
                          <m:e>
                            <m:r>
                              <a:rPr lang="en-US" altLang="zh-CN" sz="1600" b="0" i="1" smtClean="0">
                                <a:solidFill>
                                  <a:srgbClr val="C00000"/>
                                </a:solidFill>
                                <a:latin typeface="Cambria Math" panose="02040503050406030204" pitchFamily="18" charset="0"/>
                              </a:rPr>
                              <m:t>(</m:t>
                            </m:r>
                            <m:sSub>
                              <m:sSubPr>
                                <m:ctrlPr>
                                  <a:rPr lang="en-US" altLang="zh-CN" sz="1600" b="0" i="1" smtClean="0">
                                    <a:solidFill>
                                      <a:srgbClr val="C00000"/>
                                    </a:solidFill>
                                    <a:latin typeface="Cambria Math" panose="02040503050406030204" pitchFamily="18" charset="0"/>
                                  </a:rPr>
                                </m:ctrlPr>
                              </m:sSubPr>
                              <m:e>
                                <m:r>
                                  <a:rPr lang="en-US" altLang="zh-CN" sz="1600" b="0" i="1" smtClean="0">
                                    <a:solidFill>
                                      <a:srgbClr val="C00000"/>
                                    </a:solidFill>
                                    <a:latin typeface="Cambria Math" panose="02040503050406030204" pitchFamily="18" charset="0"/>
                                  </a:rPr>
                                  <m:t>𝑛</m:t>
                                </m:r>
                              </m:e>
                              <m:sub>
                                <m:r>
                                  <a:rPr lang="en-US" altLang="zh-CN" sz="1600" b="0" i="1" smtClean="0">
                                    <a:solidFill>
                                      <a:srgbClr val="C00000"/>
                                    </a:solidFill>
                                    <a:latin typeface="Cambria Math" panose="02040503050406030204" pitchFamily="18" charset="0"/>
                                  </a:rPr>
                                  <m:t>1</m:t>
                                </m:r>
                              </m:sub>
                            </m:sSub>
                            <m:r>
                              <a:rPr lang="en-US" altLang="zh-CN" sz="1600" b="0" i="1" smtClean="0">
                                <a:solidFill>
                                  <a:srgbClr val="C00000"/>
                                </a:solidFill>
                                <a:latin typeface="Cambria Math" panose="02040503050406030204" pitchFamily="18" charset="0"/>
                              </a:rPr>
                              <m:t>)</m:t>
                            </m:r>
                          </m:e>
                        </m:func>
                      </m:oMath>
                    </m:oMathPara>
                  </a14:m>
                  <a:endParaRPr lang="zh-CN" altLang="en-US" sz="1600" dirty="0">
                    <a:solidFill>
                      <a:srgbClr val="C00000"/>
                    </a:solidFill>
                  </a:endParaRPr>
                </a:p>
              </p:txBody>
            </p:sp>
          </mc:Choice>
          <mc:Fallback xmlns="">
            <p:sp>
              <p:nvSpPr>
                <p:cNvPr id="58" name="TextBox 57">
                  <a:extLst>
                    <a:ext uri="{FF2B5EF4-FFF2-40B4-BE49-F238E27FC236}">
                      <a16:creationId xmlns:a16="http://schemas.microsoft.com/office/drawing/2014/main" id="{169D59B9-B12F-4320-ADAB-BEDA44BEB6DF}"/>
                    </a:ext>
                  </a:extLst>
                </p:cNvPr>
                <p:cNvSpPr txBox="1">
                  <a:spLocks noRot="1" noChangeAspect="1" noMove="1" noResize="1" noEditPoints="1" noAdjustHandles="1" noChangeArrowheads="1" noChangeShapeType="1" noTextEdit="1"/>
                </p:cNvSpPr>
                <p:nvPr/>
              </p:nvSpPr>
              <p:spPr>
                <a:xfrm>
                  <a:off x="4619586" y="4832287"/>
                  <a:ext cx="803381" cy="338554"/>
                </a:xfrm>
                <a:prstGeom prst="rect">
                  <a:avLst/>
                </a:prstGeom>
                <a:blipFill>
                  <a:blip r:embed="rId6"/>
                  <a:stretch>
                    <a:fillRect r="-7576" b="-12727"/>
                  </a:stretch>
                </a:blipFill>
              </p:spPr>
              <p:txBody>
                <a:bodyPr/>
                <a:lstStyle/>
                <a:p>
                  <a:r>
                    <a:rPr lang="en-US">
                      <a:noFill/>
                    </a:rPr>
                    <a:t> </a:t>
                  </a:r>
                </a:p>
              </p:txBody>
            </p:sp>
          </mc:Fallback>
        </mc:AlternateContent>
      </p:grpSp>
      <p:sp>
        <p:nvSpPr>
          <p:cNvPr id="52" name="!!Rectangle qpoly">
            <a:extLst>
              <a:ext uri="{FF2B5EF4-FFF2-40B4-BE49-F238E27FC236}">
                <a16:creationId xmlns:a16="http://schemas.microsoft.com/office/drawing/2014/main" id="{6D796EBD-D327-4574-9C23-9708C7E0CA21}"/>
              </a:ext>
            </a:extLst>
          </p:cNvPr>
          <p:cNvSpPr/>
          <p:nvPr/>
        </p:nvSpPr>
        <p:spPr>
          <a:xfrm rot="5400000">
            <a:off x="3186957" y="4925446"/>
            <a:ext cx="669854" cy="2286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dirty="0">
              <a:solidFill>
                <a:schemeClr val="bg1"/>
              </a:solidFill>
            </a:endParaRPr>
          </a:p>
        </p:txBody>
      </p:sp>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id="{088283D3-F63E-4A91-9ACD-A8796DF7063B}"/>
                  </a:ext>
                </a:extLst>
              </p:cNvPr>
              <p:cNvSpPr txBox="1"/>
              <p:nvPr/>
            </p:nvSpPr>
            <p:spPr>
              <a:xfrm>
                <a:off x="2036135" y="4881176"/>
                <a:ext cx="1346662" cy="338554"/>
              </a:xfrm>
              <a:prstGeom prst="rect">
                <a:avLst/>
              </a:prstGeom>
              <a:solidFill>
                <a:srgbClr val="E1DFE2"/>
              </a:solidFill>
            </p:spPr>
            <p:txBody>
              <a:bodyPr wrap="square" rtlCol="0">
                <a:spAutoFit/>
              </a:bodyPr>
              <a:lstStyle/>
              <a:p>
                <a:pPr/>
                <a14:m>
                  <m:oMathPara xmlns:m="http://schemas.openxmlformats.org/officeDocument/2006/math">
                    <m:oMathParaPr>
                      <m:jc m:val="centerGroup"/>
                    </m:oMathParaPr>
                    <m:oMath xmlns:m="http://schemas.openxmlformats.org/officeDocument/2006/math">
                      <m:r>
                        <m:rPr>
                          <m:nor/>
                        </m:rPr>
                        <a:rPr lang="en-US" altLang="zh-CN" sz="1600" b="0" i="0" smtClean="0">
                          <a:solidFill>
                            <a:srgbClr val="0070C0"/>
                          </a:solidFill>
                          <a:latin typeface="Cambria Math" panose="02040503050406030204" pitchFamily="18" charset="0"/>
                        </a:rPr>
                        <m:t>quasipoly</m:t>
                      </m:r>
                      <m:d>
                        <m:dPr>
                          <m:ctrlPr>
                            <a:rPr lang="en-US" altLang="zh-CN" sz="1600" b="0" i="1" smtClean="0">
                              <a:solidFill>
                                <a:srgbClr val="0070C0"/>
                              </a:solidFill>
                              <a:latin typeface="Cambria Math" panose="02040503050406030204" pitchFamily="18" charset="0"/>
                            </a:rPr>
                          </m:ctrlPr>
                        </m:dPr>
                        <m:e>
                          <m:sSub>
                            <m:sSubPr>
                              <m:ctrlPr>
                                <a:rPr lang="en-US" altLang="zh-CN" sz="1600" b="0" i="1" smtClean="0">
                                  <a:solidFill>
                                    <a:srgbClr val="0070C0"/>
                                  </a:solidFill>
                                  <a:latin typeface="Cambria Math" panose="02040503050406030204" pitchFamily="18" charset="0"/>
                                </a:rPr>
                              </m:ctrlPr>
                            </m:sSubPr>
                            <m:e>
                              <m:r>
                                <a:rPr lang="en-US" altLang="zh-CN" sz="1600" b="0" i="1" smtClean="0">
                                  <a:solidFill>
                                    <a:srgbClr val="0070C0"/>
                                  </a:solidFill>
                                  <a:latin typeface="Cambria Math" panose="02040503050406030204" pitchFamily="18" charset="0"/>
                                </a:rPr>
                                <m:t>𝑛</m:t>
                              </m:r>
                            </m:e>
                            <m:sub>
                              <m:r>
                                <a:rPr lang="en-US" altLang="zh-CN" sz="1600" b="0" i="1" smtClean="0">
                                  <a:solidFill>
                                    <a:srgbClr val="0070C0"/>
                                  </a:solidFill>
                                  <a:latin typeface="Cambria Math" panose="02040503050406030204" pitchFamily="18" charset="0"/>
                                </a:rPr>
                                <m:t>2</m:t>
                              </m:r>
                            </m:sub>
                          </m:sSub>
                        </m:e>
                      </m:d>
                    </m:oMath>
                  </m:oMathPara>
                </a14:m>
                <a:endParaRPr lang="zh-CN" altLang="en-US" sz="1600" dirty="0">
                  <a:solidFill>
                    <a:srgbClr val="0070C0"/>
                  </a:solidFill>
                </a:endParaRPr>
              </a:p>
            </p:txBody>
          </p:sp>
        </mc:Choice>
        <mc:Fallback xmlns="">
          <p:sp>
            <p:nvSpPr>
              <p:cNvPr id="54" name="TextBox 53">
                <a:extLst>
                  <a:ext uri="{FF2B5EF4-FFF2-40B4-BE49-F238E27FC236}">
                    <a16:creationId xmlns:a16="http://schemas.microsoft.com/office/drawing/2014/main" id="{088283D3-F63E-4A91-9ACD-A8796DF7063B}"/>
                  </a:ext>
                </a:extLst>
              </p:cNvPr>
              <p:cNvSpPr txBox="1">
                <a:spLocks noRot="1" noChangeAspect="1" noMove="1" noResize="1" noEditPoints="1" noAdjustHandles="1" noChangeArrowheads="1" noChangeShapeType="1" noTextEdit="1"/>
              </p:cNvSpPr>
              <p:nvPr/>
            </p:nvSpPr>
            <p:spPr>
              <a:xfrm>
                <a:off x="2036135" y="4881176"/>
                <a:ext cx="1346662" cy="338554"/>
              </a:xfrm>
              <a:prstGeom prst="rect">
                <a:avLst/>
              </a:prstGeom>
              <a:blipFill>
                <a:blip r:embed="rId7"/>
                <a:stretch>
                  <a:fillRect b="-1272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AD0D0472-3E40-4F96-B271-06F3D32CC0B1}"/>
                  </a:ext>
                </a:extLst>
              </p:cNvPr>
              <p:cNvSpPr txBox="1"/>
              <p:nvPr/>
            </p:nvSpPr>
            <p:spPr>
              <a:xfrm>
                <a:off x="934422" y="1911705"/>
                <a:ext cx="7008156" cy="707886"/>
              </a:xfrm>
              <a:prstGeom prst="rect">
                <a:avLst/>
              </a:prstGeom>
              <a:noFill/>
            </p:spPr>
            <p:txBody>
              <a:bodyPr wrap="square" rtlCol="0">
                <a:spAutoFit/>
              </a:bodyPr>
              <a:lstStyle/>
              <a:p>
                <a:r>
                  <a:rPr lang="en-US" altLang="zh-CN" sz="2000" dirty="0"/>
                  <a:t>Choose </a:t>
                </a:r>
                <a14:m>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𝑛</m:t>
                        </m:r>
                      </m:e>
                      <m:sub>
                        <m:r>
                          <a:rPr lang="en-US" altLang="zh-CN" sz="2000" b="0" i="1" smtClean="0">
                            <a:latin typeface="Cambria Math" panose="02040503050406030204" pitchFamily="18" charset="0"/>
                          </a:rPr>
                          <m:t>2</m:t>
                        </m:r>
                      </m:sub>
                    </m:sSub>
                  </m:oMath>
                </a14:m>
                <a:r>
                  <a:rPr lang="zh-CN" altLang="en-US" sz="2000" dirty="0"/>
                  <a:t> </a:t>
                </a:r>
                <a:r>
                  <a:rPr lang="en-US" altLang="zh-CN" sz="2000" dirty="0"/>
                  <a:t>to balance the complexity:  half-exponential time algo</a:t>
                </a:r>
              </a:p>
              <a:p>
                <a:r>
                  <a:rPr lang="en-US" altLang="zh-CN" sz="2000" dirty="0"/>
                  <a:t>(implicit in [SU07])</a:t>
                </a:r>
                <a:endParaRPr lang="zh-CN" altLang="en-US" sz="2000" dirty="0"/>
              </a:p>
            </p:txBody>
          </p:sp>
        </mc:Choice>
        <mc:Fallback xmlns="">
          <p:sp>
            <p:nvSpPr>
              <p:cNvPr id="2" name="TextBox 1">
                <a:extLst>
                  <a:ext uri="{FF2B5EF4-FFF2-40B4-BE49-F238E27FC236}">
                    <a16:creationId xmlns:a16="http://schemas.microsoft.com/office/drawing/2014/main" id="{AD0D0472-3E40-4F96-B271-06F3D32CC0B1}"/>
                  </a:ext>
                </a:extLst>
              </p:cNvPr>
              <p:cNvSpPr txBox="1">
                <a:spLocks noRot="1" noChangeAspect="1" noMove="1" noResize="1" noEditPoints="1" noAdjustHandles="1" noChangeArrowheads="1" noChangeShapeType="1" noTextEdit="1"/>
              </p:cNvSpPr>
              <p:nvPr/>
            </p:nvSpPr>
            <p:spPr>
              <a:xfrm>
                <a:off x="934422" y="1911705"/>
                <a:ext cx="7008156" cy="707886"/>
              </a:xfrm>
              <a:prstGeom prst="rect">
                <a:avLst/>
              </a:prstGeom>
              <a:blipFill>
                <a:blip r:embed="rId8"/>
                <a:stretch>
                  <a:fillRect l="-870" t="-5172" b="-14655"/>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3D94AC75-98AC-43D9-B0A1-C23D7109C28A}"/>
              </a:ext>
            </a:extLst>
          </p:cNvPr>
          <p:cNvSpPr txBox="1"/>
          <p:nvPr/>
        </p:nvSpPr>
        <p:spPr>
          <a:xfrm>
            <a:off x="934422" y="2717645"/>
            <a:ext cx="2971800" cy="400110"/>
          </a:xfrm>
          <a:prstGeom prst="rect">
            <a:avLst/>
          </a:prstGeom>
          <a:noFill/>
        </p:spPr>
        <p:txBody>
          <a:bodyPr wrap="square" rtlCol="0">
            <a:spAutoFit/>
          </a:bodyPr>
          <a:lstStyle/>
          <a:p>
            <a:r>
              <a:rPr lang="en-US" altLang="zh-CN" sz="2000" b="1" dirty="0"/>
              <a:t>Addressing the issue:</a:t>
            </a:r>
            <a:endParaRPr lang="zh-CN" altLang="en-US" sz="2000" b="1" dirty="0"/>
          </a:p>
        </p:txBody>
      </p:sp>
      <p:sp>
        <p:nvSpPr>
          <p:cNvPr id="5" name="TextBox 4">
            <a:extLst>
              <a:ext uri="{FF2B5EF4-FFF2-40B4-BE49-F238E27FC236}">
                <a16:creationId xmlns:a16="http://schemas.microsoft.com/office/drawing/2014/main" id="{8FA8E5BA-0DD0-48C7-993D-FE344F4F8ECD}"/>
              </a:ext>
            </a:extLst>
          </p:cNvPr>
          <p:cNvSpPr txBox="1"/>
          <p:nvPr/>
        </p:nvSpPr>
        <p:spPr>
          <a:xfrm>
            <a:off x="1621464" y="3129059"/>
            <a:ext cx="3677491" cy="369332"/>
          </a:xfrm>
          <a:prstGeom prst="rect">
            <a:avLst/>
          </a:prstGeom>
          <a:noFill/>
        </p:spPr>
        <p:txBody>
          <a:bodyPr wrap="square" rtlCol="0">
            <a:spAutoFit/>
          </a:bodyPr>
          <a:lstStyle/>
          <a:p>
            <a:pPr marL="285750" indent="-285750">
              <a:buFont typeface="Arial" panose="020B0604020202020204" pitchFamily="34" charset="0"/>
              <a:buChar char="•"/>
            </a:pPr>
            <a:r>
              <a:rPr lang="en-US" altLang="zh-CN" dirty="0"/>
              <a:t>Iterative win-win </a:t>
            </a:r>
            <a:r>
              <a:rPr lang="en-US" altLang="zh-CN" sz="1400" dirty="0"/>
              <a:t>[CLORS23,CHR24]</a:t>
            </a:r>
            <a:endParaRPr lang="zh-CN" altLang="en-US" dirty="0"/>
          </a:p>
        </p:txBody>
      </p:sp>
      <p:sp>
        <p:nvSpPr>
          <p:cNvPr id="55" name="TextBox 54">
            <a:extLst>
              <a:ext uri="{FF2B5EF4-FFF2-40B4-BE49-F238E27FC236}">
                <a16:creationId xmlns:a16="http://schemas.microsoft.com/office/drawing/2014/main" id="{1958FD48-C076-4770-93F4-7EC6F7CB23EA}"/>
              </a:ext>
            </a:extLst>
          </p:cNvPr>
          <p:cNvSpPr txBox="1"/>
          <p:nvPr/>
        </p:nvSpPr>
        <p:spPr>
          <a:xfrm>
            <a:off x="1621463" y="3504397"/>
            <a:ext cx="3677491" cy="369332"/>
          </a:xfrm>
          <a:prstGeom prst="rect">
            <a:avLst/>
          </a:prstGeom>
          <a:noFill/>
        </p:spPr>
        <p:txBody>
          <a:bodyPr wrap="square" rtlCol="0">
            <a:spAutoFit/>
          </a:bodyPr>
          <a:lstStyle/>
          <a:p>
            <a:pPr marL="285750" indent="-285750">
              <a:buFont typeface="Arial" panose="020B0604020202020204" pitchFamily="34" charset="0"/>
              <a:buChar char="•"/>
            </a:pPr>
            <a:r>
              <a:rPr lang="en-US" altLang="zh-CN" dirty="0"/>
              <a:t>Critical win-win </a:t>
            </a:r>
            <a:r>
              <a:rPr lang="en-US" altLang="zh-CN" sz="1400" dirty="0"/>
              <a:t>[San09,LOS21,HLR23]</a:t>
            </a:r>
            <a:endParaRPr lang="zh-CN" altLang="en-US" dirty="0"/>
          </a:p>
        </p:txBody>
      </p:sp>
      <p:sp>
        <p:nvSpPr>
          <p:cNvPr id="9" name="Left Brace 8">
            <a:extLst>
              <a:ext uri="{FF2B5EF4-FFF2-40B4-BE49-F238E27FC236}">
                <a16:creationId xmlns:a16="http://schemas.microsoft.com/office/drawing/2014/main" id="{A95853F3-BABD-4E0F-91AA-466760C1A884}"/>
              </a:ext>
            </a:extLst>
          </p:cNvPr>
          <p:cNvSpPr/>
          <p:nvPr/>
        </p:nvSpPr>
        <p:spPr>
          <a:xfrm rot="10800000">
            <a:off x="5374936" y="3259176"/>
            <a:ext cx="149919" cy="508964"/>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 name="TextBox 9">
            <a:extLst>
              <a:ext uri="{FF2B5EF4-FFF2-40B4-BE49-F238E27FC236}">
                <a16:creationId xmlns:a16="http://schemas.microsoft.com/office/drawing/2014/main" id="{A57A60A3-0D9A-4DA3-89FC-9B1AACF477DC}"/>
              </a:ext>
            </a:extLst>
          </p:cNvPr>
          <p:cNvSpPr txBox="1"/>
          <p:nvPr/>
        </p:nvSpPr>
        <p:spPr>
          <a:xfrm>
            <a:off x="5600836" y="3319731"/>
            <a:ext cx="3841053" cy="369332"/>
          </a:xfrm>
          <a:prstGeom prst="rect">
            <a:avLst/>
          </a:prstGeom>
          <a:noFill/>
        </p:spPr>
        <p:txBody>
          <a:bodyPr wrap="square" rtlCol="0">
            <a:spAutoFit/>
          </a:bodyPr>
          <a:lstStyle/>
          <a:p>
            <a:r>
              <a:rPr lang="en-US" altLang="zh-CN" dirty="0">
                <a:solidFill>
                  <a:srgbClr val="660874"/>
                </a:solidFill>
              </a:rPr>
              <a:t>Two different proofs!</a:t>
            </a:r>
            <a:endParaRPr lang="zh-CN" altLang="en-US" dirty="0">
              <a:solidFill>
                <a:srgbClr val="660874"/>
              </a:solidFill>
            </a:endParaRPr>
          </a:p>
        </p:txBody>
      </p:sp>
      <p:grpSp>
        <p:nvGrpSpPr>
          <p:cNvPr id="25" name="Group 24">
            <a:extLst>
              <a:ext uri="{FF2B5EF4-FFF2-40B4-BE49-F238E27FC236}">
                <a16:creationId xmlns:a16="http://schemas.microsoft.com/office/drawing/2014/main" id="{F3549FBA-9431-B9D6-F93E-CC6BE64F177D}"/>
              </a:ext>
            </a:extLst>
          </p:cNvPr>
          <p:cNvGrpSpPr/>
          <p:nvPr/>
        </p:nvGrpSpPr>
        <p:grpSpPr>
          <a:xfrm>
            <a:off x="5753846" y="4077650"/>
            <a:ext cx="1135733" cy="2554860"/>
            <a:chOff x="5753846" y="4077650"/>
            <a:chExt cx="1135733" cy="2554860"/>
          </a:xfrm>
        </p:grpSpPr>
        <p:sp>
          <p:nvSpPr>
            <p:cNvPr id="11" name="Oval 10">
              <a:extLst>
                <a:ext uri="{FF2B5EF4-FFF2-40B4-BE49-F238E27FC236}">
                  <a16:creationId xmlns:a16="http://schemas.microsoft.com/office/drawing/2014/main" id="{F48D161E-6AD8-EF81-4A76-C3F4395D5C55}"/>
                </a:ext>
              </a:extLst>
            </p:cNvPr>
            <p:cNvSpPr/>
            <p:nvPr/>
          </p:nvSpPr>
          <p:spPr>
            <a:xfrm>
              <a:off x="5874464" y="6246904"/>
              <a:ext cx="108983" cy="108983"/>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B85B3FA0-28D9-7604-EBED-11DBF9E3C455}"/>
                    </a:ext>
                  </a:extLst>
                </p:cNvPr>
                <p:cNvSpPr txBox="1"/>
                <p:nvPr/>
              </p:nvSpPr>
              <p:spPr>
                <a:xfrm>
                  <a:off x="5753846" y="6293956"/>
                  <a:ext cx="361507"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600" b="0" i="1" smtClean="0">
                                <a:solidFill>
                                  <a:srgbClr val="0070C0"/>
                                </a:solidFill>
                                <a:latin typeface="Cambria Math" panose="02040503050406030204" pitchFamily="18" charset="0"/>
                              </a:rPr>
                            </m:ctrlPr>
                          </m:sSubPr>
                          <m:e>
                            <m:r>
                              <a:rPr lang="en-US" altLang="zh-CN" sz="1600" b="0" i="1" smtClean="0">
                                <a:solidFill>
                                  <a:srgbClr val="0070C0"/>
                                </a:solidFill>
                                <a:latin typeface="Cambria Math" panose="02040503050406030204" pitchFamily="18" charset="0"/>
                              </a:rPr>
                              <m:t>𝑛</m:t>
                            </m:r>
                          </m:e>
                          <m:sub>
                            <m:r>
                              <a:rPr lang="en-US" altLang="zh-CN" sz="1600" b="0" i="1" smtClean="0">
                                <a:solidFill>
                                  <a:srgbClr val="0070C0"/>
                                </a:solidFill>
                                <a:latin typeface="Cambria Math" panose="02040503050406030204" pitchFamily="18" charset="0"/>
                              </a:rPr>
                              <m:t>2</m:t>
                            </m:r>
                          </m:sub>
                        </m:sSub>
                      </m:oMath>
                    </m:oMathPara>
                  </a14:m>
                  <a:endParaRPr lang="zh-CN" altLang="en-US" sz="1600" dirty="0">
                    <a:solidFill>
                      <a:srgbClr val="0070C0"/>
                    </a:solidFill>
                  </a:endParaRPr>
                </a:p>
              </p:txBody>
            </p:sp>
          </mc:Choice>
          <mc:Fallback xmlns="">
            <p:sp>
              <p:nvSpPr>
                <p:cNvPr id="12" name="TextBox 11">
                  <a:extLst>
                    <a:ext uri="{FF2B5EF4-FFF2-40B4-BE49-F238E27FC236}">
                      <a16:creationId xmlns:a16="http://schemas.microsoft.com/office/drawing/2014/main" id="{B85B3FA0-28D9-7604-EBED-11DBF9E3C455}"/>
                    </a:ext>
                  </a:extLst>
                </p:cNvPr>
                <p:cNvSpPr txBox="1">
                  <a:spLocks noRot="1" noChangeAspect="1" noMove="1" noResize="1" noEditPoints="1" noAdjustHandles="1" noChangeArrowheads="1" noChangeShapeType="1" noTextEdit="1"/>
                </p:cNvSpPr>
                <p:nvPr/>
              </p:nvSpPr>
              <p:spPr>
                <a:xfrm>
                  <a:off x="5753846" y="6293956"/>
                  <a:ext cx="361507" cy="338554"/>
                </a:xfrm>
                <a:prstGeom prst="rect">
                  <a:avLst/>
                </a:prstGeom>
                <a:blipFill>
                  <a:blip r:embed="rId9"/>
                  <a:stretch>
                    <a:fillRect/>
                  </a:stretch>
                </a:blipFill>
              </p:spPr>
              <p:txBody>
                <a:bodyPr/>
                <a:lstStyle/>
                <a:p>
                  <a:r>
                    <a:rPr lang="en-US">
                      <a:noFill/>
                    </a:rPr>
                    <a:t> </a:t>
                  </a:r>
                </a:p>
              </p:txBody>
            </p:sp>
          </mc:Fallback>
        </mc:AlternateContent>
        <p:sp>
          <p:nvSpPr>
            <p:cNvPr id="14" name="!!Rectangle exp">
              <a:extLst>
                <a:ext uri="{FF2B5EF4-FFF2-40B4-BE49-F238E27FC236}">
                  <a16:creationId xmlns:a16="http://schemas.microsoft.com/office/drawing/2014/main" id="{D0F4E1AB-F4E8-A161-2210-30DD99AE841C}"/>
                </a:ext>
              </a:extLst>
            </p:cNvPr>
            <p:cNvSpPr/>
            <p:nvPr/>
          </p:nvSpPr>
          <p:spPr>
            <a:xfrm rot="5400000">
              <a:off x="5077759" y="4832030"/>
              <a:ext cx="1737360" cy="2286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bg1"/>
                </a:solidFill>
              </a:endParaRPr>
            </a:p>
          </p:txBody>
        </p:sp>
        <p:sp>
          <p:nvSpPr>
            <p:cNvPr id="15" name="!!Rectangle poly">
              <a:extLst>
                <a:ext uri="{FF2B5EF4-FFF2-40B4-BE49-F238E27FC236}">
                  <a16:creationId xmlns:a16="http://schemas.microsoft.com/office/drawing/2014/main" id="{DEFB8080-D87C-D655-2968-CE5C7F6400B7}"/>
                </a:ext>
              </a:extLst>
            </p:cNvPr>
            <p:cNvSpPr/>
            <p:nvPr/>
          </p:nvSpPr>
          <p:spPr>
            <a:xfrm rot="5400000">
              <a:off x="5708668" y="5945728"/>
              <a:ext cx="470919" cy="2286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dirty="0">
                <a:solidFill>
                  <a:schemeClr val="bg1"/>
                </a:solidFill>
              </a:endParaRPr>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0EC9EB98-694B-251A-1A8E-C683DF5F45CA}"/>
                    </a:ext>
                  </a:extLst>
                </p:cNvPr>
                <p:cNvSpPr txBox="1"/>
                <p:nvPr/>
              </p:nvSpPr>
              <p:spPr>
                <a:xfrm>
                  <a:off x="6032415" y="5887911"/>
                  <a:ext cx="857164" cy="338554"/>
                </a:xfrm>
                <a:prstGeom prst="rect">
                  <a:avLst/>
                </a:prstGeom>
                <a:solidFill>
                  <a:srgbClr val="E1DFE2"/>
                </a:solidFill>
              </p:spPr>
              <p:txBody>
                <a:bodyPr wrap="square" rtlCol="0">
                  <a:spAutoFit/>
                </a:bodyPr>
                <a:lstStyle/>
                <a:p>
                  <a:pPr/>
                  <a14:m>
                    <m:oMathPara xmlns:m="http://schemas.openxmlformats.org/officeDocument/2006/math">
                      <m:oMathParaPr>
                        <m:jc m:val="centerGroup"/>
                      </m:oMathParaPr>
                      <m:oMath xmlns:m="http://schemas.openxmlformats.org/officeDocument/2006/math">
                        <m:r>
                          <m:rPr>
                            <m:nor/>
                          </m:rPr>
                          <a:rPr lang="en-US" altLang="zh-CN" sz="1600" b="0" i="0" smtClean="0">
                            <a:solidFill>
                              <a:srgbClr val="0070C0"/>
                            </a:solidFill>
                            <a:latin typeface="Cambria Math" panose="02040503050406030204" pitchFamily="18" charset="0"/>
                          </a:rPr>
                          <m:t>poly</m:t>
                        </m:r>
                        <m:d>
                          <m:dPr>
                            <m:ctrlPr>
                              <a:rPr lang="en-US" altLang="zh-CN" sz="1600" b="0" i="1" smtClean="0">
                                <a:solidFill>
                                  <a:srgbClr val="0070C0"/>
                                </a:solidFill>
                                <a:latin typeface="Cambria Math" panose="02040503050406030204" pitchFamily="18" charset="0"/>
                              </a:rPr>
                            </m:ctrlPr>
                          </m:dPr>
                          <m:e>
                            <m:sSub>
                              <m:sSubPr>
                                <m:ctrlPr>
                                  <a:rPr lang="en-US" altLang="zh-CN" sz="1600" b="0" i="1" smtClean="0">
                                    <a:solidFill>
                                      <a:srgbClr val="0070C0"/>
                                    </a:solidFill>
                                    <a:latin typeface="Cambria Math" panose="02040503050406030204" pitchFamily="18" charset="0"/>
                                  </a:rPr>
                                </m:ctrlPr>
                              </m:sSubPr>
                              <m:e>
                                <m:r>
                                  <a:rPr lang="en-US" altLang="zh-CN" sz="1600" b="0" i="1" smtClean="0">
                                    <a:solidFill>
                                      <a:srgbClr val="0070C0"/>
                                    </a:solidFill>
                                    <a:latin typeface="Cambria Math" panose="02040503050406030204" pitchFamily="18" charset="0"/>
                                  </a:rPr>
                                  <m:t>𝑛</m:t>
                                </m:r>
                              </m:e>
                              <m:sub>
                                <m:r>
                                  <a:rPr lang="en-US" altLang="zh-CN" sz="1600" b="0" i="1" smtClean="0">
                                    <a:solidFill>
                                      <a:srgbClr val="0070C0"/>
                                    </a:solidFill>
                                    <a:latin typeface="Cambria Math" panose="02040503050406030204" pitchFamily="18" charset="0"/>
                                  </a:rPr>
                                  <m:t>2</m:t>
                                </m:r>
                              </m:sub>
                            </m:sSub>
                          </m:e>
                        </m:d>
                      </m:oMath>
                    </m:oMathPara>
                  </a14:m>
                  <a:endParaRPr lang="zh-CN" altLang="en-US" sz="1600" dirty="0">
                    <a:solidFill>
                      <a:srgbClr val="0070C0"/>
                    </a:solidFill>
                  </a:endParaRPr>
                </a:p>
              </p:txBody>
            </p:sp>
          </mc:Choice>
          <mc:Fallback xmlns="">
            <p:sp>
              <p:nvSpPr>
                <p:cNvPr id="16" name="TextBox 15">
                  <a:extLst>
                    <a:ext uri="{FF2B5EF4-FFF2-40B4-BE49-F238E27FC236}">
                      <a16:creationId xmlns:a16="http://schemas.microsoft.com/office/drawing/2014/main" id="{0EC9EB98-694B-251A-1A8E-C683DF5F45CA}"/>
                    </a:ext>
                  </a:extLst>
                </p:cNvPr>
                <p:cNvSpPr txBox="1">
                  <a:spLocks noRot="1" noChangeAspect="1" noMove="1" noResize="1" noEditPoints="1" noAdjustHandles="1" noChangeArrowheads="1" noChangeShapeType="1" noTextEdit="1"/>
                </p:cNvSpPr>
                <p:nvPr/>
              </p:nvSpPr>
              <p:spPr>
                <a:xfrm>
                  <a:off x="6032415" y="5887911"/>
                  <a:ext cx="857164" cy="338554"/>
                </a:xfrm>
                <a:prstGeom prst="rect">
                  <a:avLst/>
                </a:prstGeom>
                <a:blipFill>
                  <a:blip r:embed="rId10"/>
                  <a:stretch>
                    <a:fillRect l="-714" b="-1272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5EFC1286-BACB-F438-ED65-08367A3A1EE7}"/>
                    </a:ext>
                  </a:extLst>
                </p:cNvPr>
                <p:cNvSpPr txBox="1"/>
                <p:nvPr/>
              </p:nvSpPr>
              <p:spPr>
                <a:xfrm>
                  <a:off x="6055550" y="4832287"/>
                  <a:ext cx="803381" cy="338554"/>
                </a:xfrm>
                <a:prstGeom prst="rect">
                  <a:avLst/>
                </a:prstGeom>
                <a:solidFill>
                  <a:srgbClr val="E1DFE2"/>
                </a:solidFill>
              </p:spPr>
              <p:txBody>
                <a:bodyPr wrap="square" rtlCol="0">
                  <a:spAutoFit/>
                </a:bodyPr>
                <a:lstStyle/>
                <a:p>
                  <a:pPr/>
                  <a14:m>
                    <m:oMathPara xmlns:m="http://schemas.openxmlformats.org/officeDocument/2006/math">
                      <m:oMathParaPr>
                        <m:jc m:val="centerGroup"/>
                      </m:oMathParaPr>
                      <m:oMath xmlns:m="http://schemas.openxmlformats.org/officeDocument/2006/math">
                        <m:func>
                          <m:funcPr>
                            <m:ctrlPr>
                              <a:rPr lang="en-US" altLang="zh-CN" sz="1600" b="0" i="1" smtClean="0">
                                <a:solidFill>
                                  <a:srgbClr val="C00000"/>
                                </a:solidFill>
                                <a:latin typeface="Cambria Math" panose="02040503050406030204" pitchFamily="18" charset="0"/>
                              </a:rPr>
                            </m:ctrlPr>
                          </m:funcPr>
                          <m:fName>
                            <m:r>
                              <m:rPr>
                                <m:sty m:val="p"/>
                              </m:rPr>
                              <a:rPr lang="en-US" altLang="zh-CN" sz="1600" i="0" smtClean="0">
                                <a:solidFill>
                                  <a:srgbClr val="C00000"/>
                                </a:solidFill>
                                <a:latin typeface="Cambria Math" panose="02040503050406030204" pitchFamily="18" charset="0"/>
                              </a:rPr>
                              <m:t>exp</m:t>
                            </m:r>
                          </m:fName>
                          <m:e>
                            <m:r>
                              <a:rPr lang="en-US" altLang="zh-CN" sz="1600" b="0" i="1" smtClean="0">
                                <a:solidFill>
                                  <a:srgbClr val="C00000"/>
                                </a:solidFill>
                                <a:latin typeface="Cambria Math" panose="02040503050406030204" pitchFamily="18" charset="0"/>
                              </a:rPr>
                              <m:t>(</m:t>
                            </m:r>
                            <m:sSub>
                              <m:sSubPr>
                                <m:ctrlPr>
                                  <a:rPr lang="en-US" altLang="zh-CN" sz="1600" b="0" i="1" smtClean="0">
                                    <a:solidFill>
                                      <a:srgbClr val="C00000"/>
                                    </a:solidFill>
                                    <a:latin typeface="Cambria Math" panose="02040503050406030204" pitchFamily="18" charset="0"/>
                                  </a:rPr>
                                </m:ctrlPr>
                              </m:sSubPr>
                              <m:e>
                                <m:r>
                                  <a:rPr lang="en-US" altLang="zh-CN" sz="1600" b="0" i="1" smtClean="0">
                                    <a:solidFill>
                                      <a:srgbClr val="C00000"/>
                                    </a:solidFill>
                                    <a:latin typeface="Cambria Math" panose="02040503050406030204" pitchFamily="18" charset="0"/>
                                  </a:rPr>
                                  <m:t>𝑛</m:t>
                                </m:r>
                              </m:e>
                              <m:sub>
                                <m:r>
                                  <a:rPr lang="en-US" altLang="zh-CN" sz="1600" b="0" i="1" smtClean="0">
                                    <a:solidFill>
                                      <a:srgbClr val="C00000"/>
                                    </a:solidFill>
                                    <a:latin typeface="Cambria Math" panose="02040503050406030204" pitchFamily="18" charset="0"/>
                                  </a:rPr>
                                  <m:t>1</m:t>
                                </m:r>
                              </m:sub>
                            </m:sSub>
                            <m:r>
                              <a:rPr lang="en-US" altLang="zh-CN" sz="1600" b="0" i="1" smtClean="0">
                                <a:solidFill>
                                  <a:srgbClr val="C00000"/>
                                </a:solidFill>
                                <a:latin typeface="Cambria Math" panose="02040503050406030204" pitchFamily="18" charset="0"/>
                              </a:rPr>
                              <m:t>)</m:t>
                            </m:r>
                          </m:e>
                        </m:func>
                      </m:oMath>
                    </m:oMathPara>
                  </a14:m>
                  <a:endParaRPr lang="zh-CN" altLang="en-US" sz="1600" dirty="0">
                    <a:solidFill>
                      <a:srgbClr val="C00000"/>
                    </a:solidFill>
                  </a:endParaRPr>
                </a:p>
              </p:txBody>
            </p:sp>
          </mc:Choice>
          <mc:Fallback xmlns="">
            <p:sp>
              <p:nvSpPr>
                <p:cNvPr id="17" name="TextBox 16">
                  <a:extLst>
                    <a:ext uri="{FF2B5EF4-FFF2-40B4-BE49-F238E27FC236}">
                      <a16:creationId xmlns:a16="http://schemas.microsoft.com/office/drawing/2014/main" id="{5EFC1286-BACB-F438-ED65-08367A3A1EE7}"/>
                    </a:ext>
                  </a:extLst>
                </p:cNvPr>
                <p:cNvSpPr txBox="1">
                  <a:spLocks noRot="1" noChangeAspect="1" noMove="1" noResize="1" noEditPoints="1" noAdjustHandles="1" noChangeArrowheads="1" noChangeShapeType="1" noTextEdit="1"/>
                </p:cNvSpPr>
                <p:nvPr/>
              </p:nvSpPr>
              <p:spPr>
                <a:xfrm>
                  <a:off x="6055550" y="4832287"/>
                  <a:ext cx="803381" cy="338554"/>
                </a:xfrm>
                <a:prstGeom prst="rect">
                  <a:avLst/>
                </a:prstGeom>
                <a:blipFill>
                  <a:blip r:embed="rId11"/>
                  <a:stretch>
                    <a:fillRect r="-8333" b="-12727"/>
                  </a:stretch>
                </a:blipFill>
              </p:spPr>
              <p:txBody>
                <a:bodyPr/>
                <a:lstStyle/>
                <a:p>
                  <a:r>
                    <a:rPr lang="en-US">
                      <a:noFill/>
                    </a:rPr>
                    <a:t> </a:t>
                  </a:r>
                </a:p>
              </p:txBody>
            </p:sp>
          </mc:Fallback>
        </mc:AlternateContent>
      </p:grpSp>
      <p:grpSp>
        <p:nvGrpSpPr>
          <p:cNvPr id="26" name="Group 25">
            <a:extLst>
              <a:ext uri="{FF2B5EF4-FFF2-40B4-BE49-F238E27FC236}">
                <a16:creationId xmlns:a16="http://schemas.microsoft.com/office/drawing/2014/main" id="{9491B50E-897E-7A89-5D6F-D8B24B2803EC}"/>
              </a:ext>
            </a:extLst>
          </p:cNvPr>
          <p:cNvGrpSpPr/>
          <p:nvPr/>
        </p:nvGrpSpPr>
        <p:grpSpPr>
          <a:xfrm>
            <a:off x="3658937" y="4086736"/>
            <a:ext cx="1135733" cy="2554860"/>
            <a:chOff x="5753846" y="4077650"/>
            <a:chExt cx="1135733" cy="2554860"/>
          </a:xfrm>
        </p:grpSpPr>
        <p:sp>
          <p:nvSpPr>
            <p:cNvPr id="27" name="Oval 26">
              <a:extLst>
                <a:ext uri="{FF2B5EF4-FFF2-40B4-BE49-F238E27FC236}">
                  <a16:creationId xmlns:a16="http://schemas.microsoft.com/office/drawing/2014/main" id="{94A35370-FA68-70A7-8A1A-7A1E88C86457}"/>
                </a:ext>
              </a:extLst>
            </p:cNvPr>
            <p:cNvSpPr/>
            <p:nvPr/>
          </p:nvSpPr>
          <p:spPr>
            <a:xfrm>
              <a:off x="5874464" y="6246904"/>
              <a:ext cx="108983" cy="108983"/>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7C699B5E-2272-912A-FC98-ED7B25025B6C}"/>
                    </a:ext>
                  </a:extLst>
                </p:cNvPr>
                <p:cNvSpPr txBox="1"/>
                <p:nvPr/>
              </p:nvSpPr>
              <p:spPr>
                <a:xfrm>
                  <a:off x="5753846" y="6293956"/>
                  <a:ext cx="361507"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600" b="0" i="1" smtClean="0">
                                <a:solidFill>
                                  <a:srgbClr val="0070C0"/>
                                </a:solidFill>
                                <a:latin typeface="Cambria Math" panose="02040503050406030204" pitchFamily="18" charset="0"/>
                              </a:rPr>
                            </m:ctrlPr>
                          </m:sSubPr>
                          <m:e>
                            <m:r>
                              <a:rPr lang="en-US" altLang="zh-CN" sz="1600" b="0" i="1" smtClean="0">
                                <a:solidFill>
                                  <a:srgbClr val="0070C0"/>
                                </a:solidFill>
                                <a:latin typeface="Cambria Math" panose="02040503050406030204" pitchFamily="18" charset="0"/>
                              </a:rPr>
                              <m:t>𝑛</m:t>
                            </m:r>
                          </m:e>
                          <m:sub>
                            <m:r>
                              <a:rPr lang="en-US" altLang="zh-CN" sz="1600" b="0" i="1" smtClean="0">
                                <a:solidFill>
                                  <a:srgbClr val="0070C0"/>
                                </a:solidFill>
                                <a:latin typeface="Cambria Math" panose="02040503050406030204" pitchFamily="18" charset="0"/>
                              </a:rPr>
                              <m:t>2</m:t>
                            </m:r>
                          </m:sub>
                        </m:sSub>
                      </m:oMath>
                    </m:oMathPara>
                  </a14:m>
                  <a:endParaRPr lang="zh-CN" altLang="en-US" sz="1600" dirty="0">
                    <a:solidFill>
                      <a:srgbClr val="0070C0"/>
                    </a:solidFill>
                  </a:endParaRPr>
                </a:p>
              </p:txBody>
            </p:sp>
          </mc:Choice>
          <mc:Fallback xmlns="">
            <p:sp>
              <p:nvSpPr>
                <p:cNvPr id="28" name="TextBox 27">
                  <a:extLst>
                    <a:ext uri="{FF2B5EF4-FFF2-40B4-BE49-F238E27FC236}">
                      <a16:creationId xmlns:a16="http://schemas.microsoft.com/office/drawing/2014/main" id="{7C699B5E-2272-912A-FC98-ED7B25025B6C}"/>
                    </a:ext>
                  </a:extLst>
                </p:cNvPr>
                <p:cNvSpPr txBox="1">
                  <a:spLocks noRot="1" noChangeAspect="1" noMove="1" noResize="1" noEditPoints="1" noAdjustHandles="1" noChangeArrowheads="1" noChangeShapeType="1" noTextEdit="1"/>
                </p:cNvSpPr>
                <p:nvPr/>
              </p:nvSpPr>
              <p:spPr>
                <a:xfrm>
                  <a:off x="5753846" y="6293956"/>
                  <a:ext cx="361507" cy="338554"/>
                </a:xfrm>
                <a:prstGeom prst="rect">
                  <a:avLst/>
                </a:prstGeom>
                <a:blipFill>
                  <a:blip r:embed="rId12"/>
                  <a:stretch>
                    <a:fillRect/>
                  </a:stretch>
                </a:blipFill>
              </p:spPr>
              <p:txBody>
                <a:bodyPr/>
                <a:lstStyle/>
                <a:p>
                  <a:r>
                    <a:rPr lang="en-US">
                      <a:noFill/>
                    </a:rPr>
                    <a:t> </a:t>
                  </a:r>
                </a:p>
              </p:txBody>
            </p:sp>
          </mc:Fallback>
        </mc:AlternateContent>
        <p:sp>
          <p:nvSpPr>
            <p:cNvPr id="29" name="!!Rectangle exp">
              <a:extLst>
                <a:ext uri="{FF2B5EF4-FFF2-40B4-BE49-F238E27FC236}">
                  <a16:creationId xmlns:a16="http://schemas.microsoft.com/office/drawing/2014/main" id="{0D5BC62B-4457-E85B-5E92-036B10CBDA95}"/>
                </a:ext>
              </a:extLst>
            </p:cNvPr>
            <p:cNvSpPr/>
            <p:nvPr/>
          </p:nvSpPr>
          <p:spPr>
            <a:xfrm rot="5400000">
              <a:off x="5077759" y="4832030"/>
              <a:ext cx="1737360" cy="2286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bg1"/>
                </a:solidFill>
              </a:endParaRPr>
            </a:p>
          </p:txBody>
        </p:sp>
        <p:sp>
          <p:nvSpPr>
            <p:cNvPr id="30" name="!!Rectangle poly">
              <a:extLst>
                <a:ext uri="{FF2B5EF4-FFF2-40B4-BE49-F238E27FC236}">
                  <a16:creationId xmlns:a16="http://schemas.microsoft.com/office/drawing/2014/main" id="{40F7B152-BA52-2726-F709-FB865889AE6D}"/>
                </a:ext>
              </a:extLst>
            </p:cNvPr>
            <p:cNvSpPr/>
            <p:nvPr/>
          </p:nvSpPr>
          <p:spPr>
            <a:xfrm rot="5400000">
              <a:off x="5708668" y="5945728"/>
              <a:ext cx="470919" cy="2286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dirty="0">
                <a:solidFill>
                  <a:schemeClr val="bg1"/>
                </a:solidFill>
              </a:endParaRPr>
            </a:p>
          </p:txBody>
        </p:sp>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AC6CC617-AE73-8A60-B456-67461E72A83E}"/>
                    </a:ext>
                  </a:extLst>
                </p:cNvPr>
                <p:cNvSpPr txBox="1"/>
                <p:nvPr/>
              </p:nvSpPr>
              <p:spPr>
                <a:xfrm>
                  <a:off x="6032415" y="5887911"/>
                  <a:ext cx="857164" cy="338554"/>
                </a:xfrm>
                <a:prstGeom prst="rect">
                  <a:avLst/>
                </a:prstGeom>
                <a:solidFill>
                  <a:srgbClr val="E1DFE2"/>
                </a:solidFill>
              </p:spPr>
              <p:txBody>
                <a:bodyPr wrap="square" rtlCol="0">
                  <a:spAutoFit/>
                </a:bodyPr>
                <a:lstStyle/>
                <a:p>
                  <a:pPr/>
                  <a14:m>
                    <m:oMathPara xmlns:m="http://schemas.openxmlformats.org/officeDocument/2006/math">
                      <m:oMathParaPr>
                        <m:jc m:val="centerGroup"/>
                      </m:oMathParaPr>
                      <m:oMath xmlns:m="http://schemas.openxmlformats.org/officeDocument/2006/math">
                        <m:r>
                          <m:rPr>
                            <m:nor/>
                          </m:rPr>
                          <a:rPr lang="en-US" altLang="zh-CN" sz="1600" b="0" i="0" smtClean="0">
                            <a:solidFill>
                              <a:srgbClr val="0070C0"/>
                            </a:solidFill>
                            <a:latin typeface="Cambria Math" panose="02040503050406030204" pitchFamily="18" charset="0"/>
                          </a:rPr>
                          <m:t>poly</m:t>
                        </m:r>
                        <m:d>
                          <m:dPr>
                            <m:ctrlPr>
                              <a:rPr lang="en-US" altLang="zh-CN" sz="1600" b="0" i="1" smtClean="0">
                                <a:solidFill>
                                  <a:srgbClr val="0070C0"/>
                                </a:solidFill>
                                <a:latin typeface="Cambria Math" panose="02040503050406030204" pitchFamily="18" charset="0"/>
                              </a:rPr>
                            </m:ctrlPr>
                          </m:dPr>
                          <m:e>
                            <m:sSub>
                              <m:sSubPr>
                                <m:ctrlPr>
                                  <a:rPr lang="en-US" altLang="zh-CN" sz="1600" b="0" i="1" smtClean="0">
                                    <a:solidFill>
                                      <a:srgbClr val="0070C0"/>
                                    </a:solidFill>
                                    <a:latin typeface="Cambria Math" panose="02040503050406030204" pitchFamily="18" charset="0"/>
                                  </a:rPr>
                                </m:ctrlPr>
                              </m:sSubPr>
                              <m:e>
                                <m:r>
                                  <a:rPr lang="en-US" altLang="zh-CN" sz="1600" b="0" i="1" smtClean="0">
                                    <a:solidFill>
                                      <a:srgbClr val="0070C0"/>
                                    </a:solidFill>
                                    <a:latin typeface="Cambria Math" panose="02040503050406030204" pitchFamily="18" charset="0"/>
                                  </a:rPr>
                                  <m:t>𝑛</m:t>
                                </m:r>
                              </m:e>
                              <m:sub>
                                <m:r>
                                  <a:rPr lang="en-US" altLang="zh-CN" sz="1600" b="0" i="1" smtClean="0">
                                    <a:solidFill>
                                      <a:srgbClr val="0070C0"/>
                                    </a:solidFill>
                                    <a:latin typeface="Cambria Math" panose="02040503050406030204" pitchFamily="18" charset="0"/>
                                  </a:rPr>
                                  <m:t>2</m:t>
                                </m:r>
                              </m:sub>
                            </m:sSub>
                          </m:e>
                        </m:d>
                      </m:oMath>
                    </m:oMathPara>
                  </a14:m>
                  <a:endParaRPr lang="zh-CN" altLang="en-US" sz="1600" dirty="0">
                    <a:solidFill>
                      <a:srgbClr val="0070C0"/>
                    </a:solidFill>
                  </a:endParaRPr>
                </a:p>
              </p:txBody>
            </p:sp>
          </mc:Choice>
          <mc:Fallback xmlns="">
            <p:sp>
              <p:nvSpPr>
                <p:cNvPr id="31" name="TextBox 30">
                  <a:extLst>
                    <a:ext uri="{FF2B5EF4-FFF2-40B4-BE49-F238E27FC236}">
                      <a16:creationId xmlns:a16="http://schemas.microsoft.com/office/drawing/2014/main" id="{AC6CC617-AE73-8A60-B456-67461E72A83E}"/>
                    </a:ext>
                  </a:extLst>
                </p:cNvPr>
                <p:cNvSpPr txBox="1">
                  <a:spLocks noRot="1" noChangeAspect="1" noMove="1" noResize="1" noEditPoints="1" noAdjustHandles="1" noChangeArrowheads="1" noChangeShapeType="1" noTextEdit="1"/>
                </p:cNvSpPr>
                <p:nvPr/>
              </p:nvSpPr>
              <p:spPr>
                <a:xfrm>
                  <a:off x="6032415" y="5887911"/>
                  <a:ext cx="857164" cy="338554"/>
                </a:xfrm>
                <a:prstGeom prst="rect">
                  <a:avLst/>
                </a:prstGeom>
                <a:blipFill>
                  <a:blip r:embed="rId13"/>
                  <a:stretch>
                    <a:fillRect l="-709" b="-1071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6AB825E1-1728-851E-2418-C770855B7C8F}"/>
                    </a:ext>
                  </a:extLst>
                </p:cNvPr>
                <p:cNvSpPr txBox="1"/>
                <p:nvPr/>
              </p:nvSpPr>
              <p:spPr>
                <a:xfrm>
                  <a:off x="6055550" y="4832287"/>
                  <a:ext cx="803381" cy="338554"/>
                </a:xfrm>
                <a:prstGeom prst="rect">
                  <a:avLst/>
                </a:prstGeom>
                <a:solidFill>
                  <a:srgbClr val="E1DFE2"/>
                </a:solidFill>
              </p:spPr>
              <p:txBody>
                <a:bodyPr wrap="square" rtlCol="0">
                  <a:spAutoFit/>
                </a:bodyPr>
                <a:lstStyle/>
                <a:p>
                  <a:pPr/>
                  <a14:m>
                    <m:oMathPara xmlns:m="http://schemas.openxmlformats.org/officeDocument/2006/math">
                      <m:oMathParaPr>
                        <m:jc m:val="centerGroup"/>
                      </m:oMathParaPr>
                      <m:oMath xmlns:m="http://schemas.openxmlformats.org/officeDocument/2006/math">
                        <m:func>
                          <m:funcPr>
                            <m:ctrlPr>
                              <a:rPr lang="en-US" altLang="zh-CN" sz="1600" b="0" i="1" smtClean="0">
                                <a:solidFill>
                                  <a:srgbClr val="C00000"/>
                                </a:solidFill>
                                <a:latin typeface="Cambria Math" panose="02040503050406030204" pitchFamily="18" charset="0"/>
                              </a:rPr>
                            </m:ctrlPr>
                          </m:funcPr>
                          <m:fName>
                            <m:r>
                              <m:rPr>
                                <m:sty m:val="p"/>
                              </m:rPr>
                              <a:rPr lang="en-US" altLang="zh-CN" sz="1600" i="0" smtClean="0">
                                <a:solidFill>
                                  <a:srgbClr val="C00000"/>
                                </a:solidFill>
                                <a:latin typeface="Cambria Math" panose="02040503050406030204" pitchFamily="18" charset="0"/>
                              </a:rPr>
                              <m:t>exp</m:t>
                            </m:r>
                          </m:fName>
                          <m:e>
                            <m:r>
                              <a:rPr lang="en-US" altLang="zh-CN" sz="1600" b="0" i="1" smtClean="0">
                                <a:solidFill>
                                  <a:srgbClr val="C00000"/>
                                </a:solidFill>
                                <a:latin typeface="Cambria Math" panose="02040503050406030204" pitchFamily="18" charset="0"/>
                              </a:rPr>
                              <m:t>(</m:t>
                            </m:r>
                            <m:sSub>
                              <m:sSubPr>
                                <m:ctrlPr>
                                  <a:rPr lang="en-US" altLang="zh-CN" sz="1600" b="0" i="1" smtClean="0">
                                    <a:solidFill>
                                      <a:srgbClr val="C00000"/>
                                    </a:solidFill>
                                    <a:latin typeface="Cambria Math" panose="02040503050406030204" pitchFamily="18" charset="0"/>
                                  </a:rPr>
                                </m:ctrlPr>
                              </m:sSubPr>
                              <m:e>
                                <m:r>
                                  <a:rPr lang="en-US" altLang="zh-CN" sz="1600" b="0" i="1" smtClean="0">
                                    <a:solidFill>
                                      <a:srgbClr val="C00000"/>
                                    </a:solidFill>
                                    <a:latin typeface="Cambria Math" panose="02040503050406030204" pitchFamily="18" charset="0"/>
                                  </a:rPr>
                                  <m:t>𝑛</m:t>
                                </m:r>
                              </m:e>
                              <m:sub>
                                <m:r>
                                  <a:rPr lang="en-US" altLang="zh-CN" sz="1600" b="0" i="1" smtClean="0">
                                    <a:solidFill>
                                      <a:srgbClr val="C00000"/>
                                    </a:solidFill>
                                    <a:latin typeface="Cambria Math" panose="02040503050406030204" pitchFamily="18" charset="0"/>
                                  </a:rPr>
                                  <m:t>1</m:t>
                                </m:r>
                              </m:sub>
                            </m:sSub>
                            <m:r>
                              <a:rPr lang="en-US" altLang="zh-CN" sz="1600" b="0" i="1" smtClean="0">
                                <a:solidFill>
                                  <a:srgbClr val="C00000"/>
                                </a:solidFill>
                                <a:latin typeface="Cambria Math" panose="02040503050406030204" pitchFamily="18" charset="0"/>
                              </a:rPr>
                              <m:t>)</m:t>
                            </m:r>
                          </m:e>
                        </m:func>
                      </m:oMath>
                    </m:oMathPara>
                  </a14:m>
                  <a:endParaRPr lang="zh-CN" altLang="en-US" sz="1600" dirty="0">
                    <a:solidFill>
                      <a:srgbClr val="C00000"/>
                    </a:solidFill>
                  </a:endParaRPr>
                </a:p>
              </p:txBody>
            </p:sp>
          </mc:Choice>
          <mc:Fallback xmlns="">
            <p:sp>
              <p:nvSpPr>
                <p:cNvPr id="32" name="TextBox 31">
                  <a:extLst>
                    <a:ext uri="{FF2B5EF4-FFF2-40B4-BE49-F238E27FC236}">
                      <a16:creationId xmlns:a16="http://schemas.microsoft.com/office/drawing/2014/main" id="{6AB825E1-1728-851E-2418-C770855B7C8F}"/>
                    </a:ext>
                  </a:extLst>
                </p:cNvPr>
                <p:cNvSpPr txBox="1">
                  <a:spLocks noRot="1" noChangeAspect="1" noMove="1" noResize="1" noEditPoints="1" noAdjustHandles="1" noChangeArrowheads="1" noChangeShapeType="1" noTextEdit="1"/>
                </p:cNvSpPr>
                <p:nvPr/>
              </p:nvSpPr>
              <p:spPr>
                <a:xfrm>
                  <a:off x="6055550" y="4832287"/>
                  <a:ext cx="803381" cy="338554"/>
                </a:xfrm>
                <a:prstGeom prst="rect">
                  <a:avLst/>
                </a:prstGeom>
                <a:blipFill>
                  <a:blip r:embed="rId14"/>
                  <a:stretch>
                    <a:fillRect r="-8397" b="-10714"/>
                  </a:stretch>
                </a:blipFill>
              </p:spPr>
              <p:txBody>
                <a:bodyPr/>
                <a:lstStyle/>
                <a:p>
                  <a:r>
                    <a:rPr lang="en-US">
                      <a:noFill/>
                    </a:rPr>
                    <a:t> </a:t>
                  </a:r>
                </a:p>
              </p:txBody>
            </p:sp>
          </mc:Fallback>
        </mc:AlternateContent>
      </p:grpSp>
    </p:spTree>
    <p:extLst>
      <p:ext uri="{BB962C8B-B14F-4D97-AF65-F5344CB8AC3E}">
        <p14:creationId xmlns:p14="http://schemas.microsoft.com/office/powerpoint/2010/main" val="183843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26"/>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24"/>
                                        </p:tgtEl>
                                        <p:attrNameLst>
                                          <p:attrName>style.visibility</p:attrName>
                                        </p:attrNameLst>
                                      </p:cBhvr>
                                      <p:to>
                                        <p:strVal val="visible"/>
                                      </p:to>
                                    </p:set>
                                  </p:childTnLst>
                                </p:cTn>
                              </p:par>
                              <p:par>
                                <p:cTn id="20" presetID="1" presetClass="exit" presetSubtype="0" fill="hold" nodeType="withEffect">
                                  <p:stCondLst>
                                    <p:cond delay="0"/>
                                  </p:stCondLst>
                                  <p:childTnLst>
                                    <p:set>
                                      <p:cBhvr>
                                        <p:cTn id="21" dur="1" fill="hold">
                                          <p:stCondLst>
                                            <p:cond delay="0"/>
                                          </p:stCondLst>
                                        </p:cTn>
                                        <p:tgtEl>
                                          <p:spTgt spid="25"/>
                                        </p:tgtEl>
                                        <p:attrNameLst>
                                          <p:attrName>style.visibility</p:attrName>
                                        </p:attrNameLst>
                                      </p:cBhvr>
                                      <p:to>
                                        <p:strVal val="hidden"/>
                                      </p:to>
                                    </p:set>
                                  </p:childTnLst>
                                </p:cTn>
                              </p:par>
                              <p:par>
                                <p:cTn id="22" presetID="1" presetClass="exit" presetSubtype="0" fill="hold" nodeType="withEffect">
                                  <p:stCondLst>
                                    <p:cond delay="0"/>
                                  </p:stCondLst>
                                  <p:childTnLst>
                                    <p:set>
                                      <p:cBhvr>
                                        <p:cTn id="23" dur="1" fill="hold">
                                          <p:stCondLst>
                                            <p:cond delay="0"/>
                                          </p:stCondLst>
                                        </p:cTn>
                                        <p:tgtEl>
                                          <p:spTgt spid="26"/>
                                        </p:tgtEl>
                                        <p:attrNameLst>
                                          <p:attrName>style.visibility</p:attrName>
                                        </p:attrNameLst>
                                      </p:cBhvr>
                                      <p:to>
                                        <p:strVal val="hidden"/>
                                      </p:to>
                                    </p:set>
                                  </p:childTnLst>
                                </p:cTn>
                              </p:par>
                              <p:par>
                                <p:cTn id="24" presetID="1" presetClass="entr" presetSubtype="0" fill="hold" grpId="0" nodeType="withEffect">
                                  <p:stCondLst>
                                    <p:cond delay="0"/>
                                  </p:stCondLst>
                                  <p:childTnLst>
                                    <p:set>
                                      <p:cBhvr>
                                        <p:cTn id="25" dur="1" fill="hold">
                                          <p:stCondLst>
                                            <p:cond delay="0"/>
                                          </p:stCondLst>
                                        </p:cTn>
                                        <p:tgtEl>
                                          <p:spTgt spid="75"/>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250"/>
                                        <p:tgtEl>
                                          <p:spTgt spid="4"/>
                                        </p:tgtEl>
                                      </p:cBhvr>
                                    </p:animEffect>
                                  </p:childTnLst>
                                </p:cTn>
                              </p:par>
                            </p:childTnLst>
                          </p:cTn>
                        </p:par>
                        <p:par>
                          <p:cTn id="31" fill="hold">
                            <p:stCondLst>
                              <p:cond delay="250"/>
                            </p:stCondLst>
                            <p:childTnLst>
                              <p:par>
                                <p:cTn id="32" presetID="10" presetClass="entr" presetSubtype="0" fill="hold" grpId="0" nodeType="after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250"/>
                                        <p:tgtEl>
                                          <p:spTgt spid="5"/>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55"/>
                                        </p:tgtEl>
                                        <p:attrNameLst>
                                          <p:attrName>style.visibility</p:attrName>
                                        </p:attrNameLst>
                                      </p:cBhvr>
                                      <p:to>
                                        <p:strVal val="visible"/>
                                      </p:to>
                                    </p:set>
                                    <p:animEffect transition="in" filter="fade">
                                      <p:cBhvr>
                                        <p:cTn id="37" dur="250"/>
                                        <p:tgtEl>
                                          <p:spTgt spid="5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250"/>
                                        <p:tgtEl>
                                          <p:spTgt spid="9"/>
                                        </p:tgtEl>
                                      </p:cBhvr>
                                    </p:animEffect>
                                  </p:childTnLst>
                                </p:cTn>
                              </p:par>
                            </p:childTnLst>
                          </p:cTn>
                        </p:par>
                        <p:par>
                          <p:cTn id="43" fill="hold">
                            <p:stCondLst>
                              <p:cond delay="250"/>
                            </p:stCondLst>
                            <p:childTnLst>
                              <p:par>
                                <p:cTn id="44" presetID="10" presetClass="entr" presetSubtype="0"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fade">
                                      <p:cBhvr>
                                        <p:cTn id="46" dur="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2" grpId="0"/>
      <p:bldP spid="4" grpId="0"/>
      <p:bldP spid="5" grpId="0"/>
      <p:bldP spid="55" grpId="0"/>
      <p:bldP spid="9" grpId="0" animBg="1"/>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1C9AD9A-8714-47C9-B71A-8979956DEB0C}"/>
              </a:ext>
            </a:extLst>
          </p:cNvPr>
          <p:cNvSpPr>
            <a:spLocks noGrp="1"/>
          </p:cNvSpPr>
          <p:nvPr>
            <p:ph type="title"/>
          </p:nvPr>
        </p:nvSpPr>
        <p:spPr/>
        <p:txBody>
          <a:bodyPr/>
          <a:lstStyle/>
          <a:p>
            <a:r>
              <a:rPr lang="en-US" altLang="zh-CN" dirty="0"/>
              <a:t>Maximum Circuit Lower Bounds</a:t>
            </a:r>
            <a:endParaRPr lang="zh-CN" altLang="en-US" dirty="0"/>
          </a:p>
        </p:txBody>
      </p:sp>
      <p:sp>
        <p:nvSpPr>
          <p:cNvPr id="4" name="TextBox 3">
            <a:extLst>
              <a:ext uri="{FF2B5EF4-FFF2-40B4-BE49-F238E27FC236}">
                <a16:creationId xmlns:a16="http://schemas.microsoft.com/office/drawing/2014/main" id="{817F5675-58A1-40EF-9D03-5AED54D0A522}"/>
              </a:ext>
            </a:extLst>
          </p:cNvPr>
          <p:cNvSpPr txBox="1"/>
          <p:nvPr/>
        </p:nvSpPr>
        <p:spPr>
          <a:xfrm>
            <a:off x="626480" y="1818165"/>
            <a:ext cx="3110023" cy="400110"/>
          </a:xfrm>
          <a:prstGeom prst="rect">
            <a:avLst/>
          </a:prstGeom>
          <a:noFill/>
        </p:spPr>
        <p:txBody>
          <a:bodyPr wrap="square" rtlCol="0">
            <a:spAutoFit/>
          </a:bodyPr>
          <a:lstStyle/>
          <a:p>
            <a:r>
              <a:rPr lang="en-US" altLang="zh-CN" sz="2000" b="1" dirty="0"/>
              <a:t>Circuit lower bound</a:t>
            </a:r>
            <a:endParaRPr lang="zh-CN" altLang="en-US" sz="2000" b="1" dirty="0"/>
          </a:p>
        </p:txBody>
      </p:sp>
      <p:sp>
        <p:nvSpPr>
          <p:cNvPr id="5" name="TextBox 4">
            <a:extLst>
              <a:ext uri="{FF2B5EF4-FFF2-40B4-BE49-F238E27FC236}">
                <a16:creationId xmlns:a16="http://schemas.microsoft.com/office/drawing/2014/main" id="{F6A4E819-018F-4E82-8D0F-C4A6F1FE0963}"/>
              </a:ext>
            </a:extLst>
          </p:cNvPr>
          <p:cNvSpPr txBox="1"/>
          <p:nvPr/>
        </p:nvSpPr>
        <p:spPr>
          <a:xfrm>
            <a:off x="1238692" y="2336357"/>
            <a:ext cx="5167423" cy="369332"/>
          </a:xfrm>
          <a:prstGeom prst="rect">
            <a:avLst/>
          </a:prstGeom>
          <a:noFill/>
        </p:spPr>
        <p:txBody>
          <a:bodyPr wrap="square" rtlCol="0">
            <a:spAutoFit/>
          </a:bodyPr>
          <a:lstStyle/>
          <a:p>
            <a:pPr marL="285750" indent="-285750">
              <a:buFont typeface="Arial" panose="020B0604020202020204" pitchFamily="34" charset="0"/>
              <a:buChar char="•"/>
            </a:pPr>
            <a:r>
              <a:rPr lang="en-US" altLang="zh-CN" dirty="0"/>
              <a:t>Uniform vs non-uniform computation</a:t>
            </a:r>
            <a:endParaRPr lang="zh-CN" altLang="en-US" dirty="0"/>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69ED391A-D05C-4628-9708-6962F48061F2}"/>
                  </a:ext>
                </a:extLst>
              </p:cNvPr>
              <p:cNvSpPr txBox="1"/>
              <p:nvPr/>
            </p:nvSpPr>
            <p:spPr>
              <a:xfrm>
                <a:off x="1238691" y="2715728"/>
                <a:ext cx="4683644" cy="1390445"/>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altLang="zh-CN" dirty="0"/>
                  <a:t>Approach to central questions</a:t>
                </a:r>
              </a:p>
              <a:p>
                <a:pPr marL="742950" lvl="1" indent="-285750">
                  <a:lnSpc>
                    <a:spcPct val="150000"/>
                  </a:lnSpc>
                  <a:buFont typeface="Arial" panose="020B0604020202020204" pitchFamily="34" charset="0"/>
                  <a:buChar char="•"/>
                </a:pPr>
                <a14:m>
                  <m:oMath xmlns:m="http://schemas.openxmlformats.org/officeDocument/2006/math">
                    <m:r>
                      <m:rPr>
                        <m:nor/>
                      </m:rPr>
                      <a:rPr lang="en-US" altLang="zh-CN" b="0" i="0" smtClean="0">
                        <a:latin typeface="Cambria Math" panose="02040503050406030204" pitchFamily="18" charset="0"/>
                      </a:rPr>
                      <m:t>NP</m:t>
                    </m:r>
                    <m:r>
                      <a:rPr lang="en-US" altLang="zh-CN" i="1">
                        <a:latin typeface="Cambria Math" panose="02040503050406030204" pitchFamily="18" charset="0"/>
                      </a:rPr>
                      <m:t>⊄</m:t>
                    </m:r>
                    <m:sSub>
                      <m:sSubPr>
                        <m:ctrlPr>
                          <a:rPr lang="en-US" altLang="zh-CN" b="0" i="1" smtClean="0">
                            <a:latin typeface="Cambria Math" panose="02040503050406030204" pitchFamily="18" charset="0"/>
                          </a:rPr>
                        </m:ctrlPr>
                      </m:sSubPr>
                      <m:e>
                        <m:r>
                          <m:rPr>
                            <m:nor/>
                          </m:rPr>
                          <a:rPr lang="en-US" altLang="zh-CN" b="0" i="0" smtClean="0">
                            <a:latin typeface="Cambria Math" panose="02040503050406030204" pitchFamily="18" charset="0"/>
                          </a:rPr>
                          <m:t>P</m:t>
                        </m:r>
                      </m:e>
                      <m:sub>
                        <m:r>
                          <a:rPr lang="en-US" altLang="zh-CN" b="0" i="1" smtClean="0">
                            <a:latin typeface="Cambria Math" panose="02040503050406030204" pitchFamily="18" charset="0"/>
                          </a:rPr>
                          <m:t>/</m:t>
                        </m:r>
                        <m:r>
                          <m:rPr>
                            <m:nor/>
                          </m:rPr>
                          <a:rPr lang="en-US" altLang="zh-CN" b="0" i="0" smtClean="0">
                            <a:latin typeface="Cambria Math" panose="02040503050406030204" pitchFamily="18" charset="0"/>
                          </a:rPr>
                          <m:t>poly</m:t>
                        </m:r>
                      </m:sub>
                    </m:sSub>
                  </m:oMath>
                </a14:m>
                <a:r>
                  <a:rPr lang="zh-CN" altLang="en-US" dirty="0"/>
                  <a:t> </a:t>
                </a:r>
                <a14:m>
                  <m:oMath xmlns:m="http://schemas.openxmlformats.org/officeDocument/2006/math">
                    <m:r>
                      <a:rPr lang="zh-CN" altLang="en-US" i="1" dirty="0" smtClean="0">
                        <a:latin typeface="Cambria Math" panose="02040503050406030204" pitchFamily="18" charset="0"/>
                      </a:rPr>
                      <m:t>⟹</m:t>
                    </m:r>
                    <m:r>
                      <m:rPr>
                        <m:nor/>
                      </m:rPr>
                      <a:rPr lang="en-US" altLang="zh-CN" b="0" i="0" dirty="0" smtClean="0">
                        <a:latin typeface="Cambria Math" panose="02040503050406030204" pitchFamily="18" charset="0"/>
                      </a:rPr>
                      <m:t>P</m:t>
                    </m:r>
                    <m:r>
                      <a:rPr lang="en-US" altLang="zh-CN" b="0" i="1" dirty="0" smtClean="0">
                        <a:latin typeface="Cambria Math" panose="02040503050406030204" pitchFamily="18" charset="0"/>
                      </a:rPr>
                      <m:t>≠</m:t>
                    </m:r>
                    <m:r>
                      <m:rPr>
                        <m:nor/>
                      </m:rPr>
                      <a:rPr lang="en-US" altLang="zh-CN" b="0" i="0" dirty="0" smtClean="0">
                        <a:latin typeface="Cambria Math" panose="02040503050406030204" pitchFamily="18" charset="0"/>
                      </a:rPr>
                      <m:t>NP</m:t>
                    </m:r>
                  </m:oMath>
                </a14:m>
                <a:endParaRPr lang="en-US" altLang="zh-CN" b="0" dirty="0"/>
              </a:p>
              <a:p>
                <a:pPr marL="742950" lvl="1" indent="-285750">
                  <a:lnSpc>
                    <a:spcPct val="150000"/>
                  </a:lnSpc>
                  <a:buFont typeface="Arial" panose="020B0604020202020204" pitchFamily="34" charset="0"/>
                  <a:buChar char="•"/>
                </a:pPr>
                <a14:m>
                  <m:oMath xmlns:m="http://schemas.openxmlformats.org/officeDocument/2006/math">
                    <m:r>
                      <m:rPr>
                        <m:nor/>
                      </m:rPr>
                      <a:rPr lang="en-US" altLang="zh-CN" b="0" i="0" smtClean="0">
                        <a:latin typeface="Cambria Math" panose="02040503050406030204" pitchFamily="18" charset="0"/>
                      </a:rPr>
                      <m:t>E</m:t>
                    </m:r>
                    <m:r>
                      <a:rPr lang="en-US" altLang="zh-CN" i="1">
                        <a:latin typeface="Cambria Math" panose="02040503050406030204" pitchFamily="18" charset="0"/>
                      </a:rPr>
                      <m:t>⊄</m:t>
                    </m:r>
                    <m:r>
                      <m:rPr>
                        <m:nor/>
                      </m:rPr>
                      <a:rPr lang="en-US" altLang="zh-CN" b="0" i="0" smtClean="0">
                        <a:latin typeface="Cambria Math" panose="02040503050406030204" pitchFamily="18" charset="0"/>
                      </a:rPr>
                      <m:t>SIZE</m:t>
                    </m:r>
                    <m:d>
                      <m:dPr>
                        <m:begChr m:val="["/>
                        <m:endChr m:val="]"/>
                        <m:ctrlPr>
                          <a:rPr lang="en-US" altLang="zh-CN" b="0" i="1" smtClean="0">
                            <a:latin typeface="Cambria Math" panose="02040503050406030204" pitchFamily="18" charset="0"/>
                          </a:rPr>
                        </m:ctrlPr>
                      </m:dPr>
                      <m:e>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2</m:t>
                            </m:r>
                          </m:e>
                          <m:sup>
                            <m:r>
                              <a:rPr lang="en-US" altLang="zh-CN" b="0" i="1" smtClean="0">
                                <a:latin typeface="Cambria Math" panose="02040503050406030204" pitchFamily="18" charset="0"/>
                              </a:rPr>
                              <m:t>0.1</m:t>
                            </m:r>
                            <m:r>
                              <a:rPr lang="en-US" altLang="zh-CN" b="0" i="1" smtClean="0">
                                <a:latin typeface="Cambria Math" panose="02040503050406030204" pitchFamily="18" charset="0"/>
                              </a:rPr>
                              <m:t>𝑛</m:t>
                            </m:r>
                          </m:sup>
                        </m:sSup>
                      </m:e>
                    </m:d>
                    <m:r>
                      <a:rPr lang="en-US" altLang="zh-CN" b="0" i="1" smtClean="0">
                        <a:latin typeface="Cambria Math" panose="02040503050406030204" pitchFamily="18" charset="0"/>
                      </a:rPr>
                      <m:t> </m:t>
                    </m:r>
                    <m:r>
                      <a:rPr lang="en-US" altLang="zh-CN" b="0" i="1" smtClean="0">
                        <a:latin typeface="Cambria Math" panose="02040503050406030204" pitchFamily="18" charset="0"/>
                        <a:ea typeface="Cambria Math" panose="02040503050406030204" pitchFamily="18" charset="0"/>
                      </a:rPr>
                      <m:t>⟹</m:t>
                    </m:r>
                    <m:r>
                      <m:rPr>
                        <m:nor/>
                      </m:rPr>
                      <a:rPr lang="en-US" altLang="zh-CN" b="0" i="0" smtClean="0">
                        <a:latin typeface="Cambria Math" panose="02040503050406030204" pitchFamily="18" charset="0"/>
                        <a:ea typeface="Cambria Math" panose="02040503050406030204" pitchFamily="18" charset="0"/>
                      </a:rPr>
                      <m:t>P</m:t>
                    </m:r>
                    <m:r>
                      <a:rPr lang="en-US" altLang="zh-CN" b="0" i="1" smtClean="0">
                        <a:latin typeface="Cambria Math" panose="02040503050406030204" pitchFamily="18" charset="0"/>
                        <a:ea typeface="Cambria Math" panose="02040503050406030204" pitchFamily="18" charset="0"/>
                      </a:rPr>
                      <m:t>=</m:t>
                    </m:r>
                    <m:r>
                      <m:rPr>
                        <m:nor/>
                      </m:rPr>
                      <a:rPr lang="en-US" altLang="zh-CN" b="0" i="0" smtClean="0">
                        <a:latin typeface="Cambria Math" panose="02040503050406030204" pitchFamily="18" charset="0"/>
                        <a:ea typeface="Cambria Math" panose="02040503050406030204" pitchFamily="18" charset="0"/>
                      </a:rPr>
                      <m:t>BPP</m:t>
                    </m:r>
                  </m:oMath>
                </a14:m>
                <a:r>
                  <a:rPr lang="zh-CN" altLang="en-US" dirty="0"/>
                  <a:t>   </a:t>
                </a:r>
                <a:r>
                  <a:rPr lang="en-US" altLang="zh-CN" sz="1600" dirty="0">
                    <a:solidFill>
                      <a:srgbClr val="660874"/>
                    </a:solidFill>
                  </a:rPr>
                  <a:t>[IW97]</a:t>
                </a:r>
                <a:r>
                  <a:rPr lang="zh-CN" altLang="en-US" dirty="0"/>
                  <a:t> </a:t>
                </a:r>
              </a:p>
            </p:txBody>
          </p:sp>
        </mc:Choice>
        <mc:Fallback xmlns="">
          <p:sp>
            <p:nvSpPr>
              <p:cNvPr id="6" name="TextBox 5">
                <a:extLst>
                  <a:ext uri="{FF2B5EF4-FFF2-40B4-BE49-F238E27FC236}">
                    <a16:creationId xmlns:a16="http://schemas.microsoft.com/office/drawing/2014/main" id="{69ED391A-D05C-4628-9708-6962F48061F2}"/>
                  </a:ext>
                </a:extLst>
              </p:cNvPr>
              <p:cNvSpPr txBox="1">
                <a:spLocks noRot="1" noChangeAspect="1" noMove="1" noResize="1" noEditPoints="1" noAdjustHandles="1" noChangeArrowheads="1" noChangeShapeType="1" noTextEdit="1"/>
              </p:cNvSpPr>
              <p:nvPr/>
            </p:nvSpPr>
            <p:spPr>
              <a:xfrm>
                <a:off x="1238691" y="2715728"/>
                <a:ext cx="4683644" cy="1390445"/>
              </a:xfrm>
              <a:prstGeom prst="rect">
                <a:avLst/>
              </a:prstGeom>
              <a:blipFill>
                <a:blip r:embed="rId3"/>
                <a:stretch>
                  <a:fillRect l="-780" b="-43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Rounded Corners 7">
                <a:extLst>
                  <a:ext uri="{FF2B5EF4-FFF2-40B4-BE49-F238E27FC236}">
                    <a16:creationId xmlns:a16="http://schemas.microsoft.com/office/drawing/2014/main" id="{1412A4E0-78C5-47A3-8B92-2FCEBCBBC6AF}"/>
                  </a:ext>
                </a:extLst>
              </p:cNvPr>
              <p:cNvSpPr/>
              <p:nvPr/>
            </p:nvSpPr>
            <p:spPr>
              <a:xfrm>
                <a:off x="6267897" y="3831731"/>
                <a:ext cx="1903227" cy="364730"/>
              </a:xfrm>
              <a:prstGeom prst="roundRect">
                <a:avLst/>
              </a:prstGeom>
              <a:solidFill>
                <a:srgbClr val="E1DFE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m:rPr>
                          <m:nor/>
                        </m:rPr>
                        <a:rPr lang="en-US" altLang="zh-CN" sz="1600" b="0" i="0" smtClean="0">
                          <a:solidFill>
                            <a:srgbClr val="660874"/>
                          </a:solidFill>
                          <a:latin typeface="Cambria Math" panose="02040503050406030204" pitchFamily="18" charset="0"/>
                        </a:rPr>
                        <m:t>E</m:t>
                      </m:r>
                      <m:r>
                        <a:rPr lang="en-US" altLang="zh-CN" sz="1600" b="0" i="1" smtClean="0">
                          <a:solidFill>
                            <a:srgbClr val="660874"/>
                          </a:solidFill>
                          <a:latin typeface="Cambria Math" panose="02040503050406030204" pitchFamily="18" charset="0"/>
                        </a:rPr>
                        <m:t>=</m:t>
                      </m:r>
                      <m:r>
                        <m:rPr>
                          <m:nor/>
                        </m:rPr>
                        <a:rPr lang="en-US" altLang="zh-CN" sz="1600" b="0" i="0" smtClean="0">
                          <a:solidFill>
                            <a:srgbClr val="660874"/>
                          </a:solidFill>
                          <a:latin typeface="Cambria Math" panose="02040503050406030204" pitchFamily="18" charset="0"/>
                        </a:rPr>
                        <m:t>DTIME</m:t>
                      </m:r>
                      <m:d>
                        <m:dPr>
                          <m:begChr m:val="["/>
                          <m:endChr m:val="]"/>
                          <m:ctrlPr>
                            <a:rPr lang="en-US" altLang="zh-CN" sz="1600" b="0" i="1" smtClean="0">
                              <a:solidFill>
                                <a:srgbClr val="660874"/>
                              </a:solidFill>
                              <a:latin typeface="Cambria Math" panose="02040503050406030204" pitchFamily="18" charset="0"/>
                            </a:rPr>
                          </m:ctrlPr>
                        </m:dPr>
                        <m:e>
                          <m:sSup>
                            <m:sSupPr>
                              <m:ctrlPr>
                                <a:rPr lang="en-US" altLang="zh-CN" sz="1600" b="0" i="1" smtClean="0">
                                  <a:solidFill>
                                    <a:srgbClr val="660874"/>
                                  </a:solidFill>
                                  <a:latin typeface="Cambria Math" panose="02040503050406030204" pitchFamily="18" charset="0"/>
                                </a:rPr>
                              </m:ctrlPr>
                            </m:sSupPr>
                            <m:e>
                              <m:r>
                                <a:rPr lang="en-US" altLang="zh-CN" sz="1600" b="0" i="1" smtClean="0">
                                  <a:solidFill>
                                    <a:srgbClr val="660874"/>
                                  </a:solidFill>
                                  <a:latin typeface="Cambria Math" panose="02040503050406030204" pitchFamily="18" charset="0"/>
                                </a:rPr>
                                <m:t>2</m:t>
                              </m:r>
                            </m:e>
                            <m:sup>
                              <m:r>
                                <a:rPr lang="en-US" altLang="zh-CN" sz="1600" b="0" i="1" smtClean="0">
                                  <a:solidFill>
                                    <a:srgbClr val="660874"/>
                                  </a:solidFill>
                                  <a:latin typeface="Cambria Math" panose="02040503050406030204" pitchFamily="18" charset="0"/>
                                </a:rPr>
                                <m:t>𝑂</m:t>
                              </m:r>
                              <m:d>
                                <m:dPr>
                                  <m:ctrlPr>
                                    <a:rPr lang="en-US" altLang="zh-CN" sz="1600" b="0" i="1" smtClean="0">
                                      <a:solidFill>
                                        <a:srgbClr val="660874"/>
                                      </a:solidFill>
                                      <a:latin typeface="Cambria Math" panose="02040503050406030204" pitchFamily="18" charset="0"/>
                                    </a:rPr>
                                  </m:ctrlPr>
                                </m:dPr>
                                <m:e>
                                  <m:r>
                                    <a:rPr lang="en-US" altLang="zh-CN" sz="1600" b="0" i="1" smtClean="0">
                                      <a:solidFill>
                                        <a:srgbClr val="660874"/>
                                      </a:solidFill>
                                      <a:latin typeface="Cambria Math" panose="02040503050406030204" pitchFamily="18" charset="0"/>
                                    </a:rPr>
                                    <m:t>𝑛</m:t>
                                  </m:r>
                                </m:e>
                              </m:d>
                            </m:sup>
                          </m:sSup>
                        </m:e>
                      </m:d>
                    </m:oMath>
                  </m:oMathPara>
                </a14:m>
                <a:endParaRPr lang="zh-CN" altLang="en-US" sz="1600" dirty="0">
                  <a:solidFill>
                    <a:srgbClr val="660874"/>
                  </a:solidFill>
                </a:endParaRPr>
              </a:p>
            </p:txBody>
          </p:sp>
        </mc:Choice>
        <mc:Fallback xmlns="">
          <p:sp>
            <p:nvSpPr>
              <p:cNvPr id="8" name="Rectangle: Rounded Corners 7">
                <a:extLst>
                  <a:ext uri="{FF2B5EF4-FFF2-40B4-BE49-F238E27FC236}">
                    <a16:creationId xmlns:a16="http://schemas.microsoft.com/office/drawing/2014/main" id="{1412A4E0-78C5-47A3-8B92-2FCEBCBBC6AF}"/>
                  </a:ext>
                </a:extLst>
              </p:cNvPr>
              <p:cNvSpPr>
                <a:spLocks noRot="1" noChangeAspect="1" noMove="1" noResize="1" noEditPoints="1" noAdjustHandles="1" noChangeArrowheads="1" noChangeShapeType="1" noTextEdit="1"/>
              </p:cNvSpPr>
              <p:nvPr/>
            </p:nvSpPr>
            <p:spPr>
              <a:xfrm>
                <a:off x="6267897" y="3831731"/>
                <a:ext cx="1903227" cy="364730"/>
              </a:xfrm>
              <a:prstGeom prst="roundRect">
                <a:avLst/>
              </a:prstGeom>
              <a:blipFill>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ABA510E8-F9EF-4B43-BF7F-E54A48A13509}"/>
                  </a:ext>
                </a:extLst>
              </p:cNvPr>
              <p:cNvSpPr txBox="1"/>
              <p:nvPr/>
            </p:nvSpPr>
            <p:spPr>
              <a:xfrm>
                <a:off x="1238691" y="4160559"/>
                <a:ext cx="4231759" cy="874535"/>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altLang="zh-CN" dirty="0"/>
                  <a:t>Few is known</a:t>
                </a:r>
              </a:p>
              <a:p>
                <a:pPr marL="742950" lvl="1" indent="-285750">
                  <a:lnSpc>
                    <a:spcPct val="150000"/>
                  </a:lnSpc>
                  <a:buFont typeface="Arial" panose="020B0604020202020204" pitchFamily="34" charset="0"/>
                  <a:buChar char="•"/>
                </a:pPr>
                <a14:m>
                  <m:oMath xmlns:m="http://schemas.openxmlformats.org/officeDocument/2006/math">
                    <m:r>
                      <m:rPr>
                        <m:nor/>
                      </m:rPr>
                      <a:rPr lang="en-US" altLang="zh-CN" b="0" i="0" smtClean="0">
                        <a:latin typeface="Cambria Math" panose="02040503050406030204" pitchFamily="18" charset="0"/>
                      </a:rPr>
                      <m:t>P</m:t>
                    </m:r>
                    <m:r>
                      <a:rPr lang="en-US" altLang="zh-CN" i="1">
                        <a:latin typeface="Cambria Math" panose="02040503050406030204" pitchFamily="18" charset="0"/>
                      </a:rPr>
                      <m:t>⊄</m:t>
                    </m:r>
                    <m:r>
                      <m:rPr>
                        <m:nor/>
                      </m:rPr>
                      <a:rPr lang="en-US" altLang="zh-CN" b="0" i="0" smtClean="0">
                        <a:latin typeface="Cambria Math" panose="02040503050406030204" pitchFamily="18" charset="0"/>
                      </a:rPr>
                      <m:t>SIZE</m:t>
                    </m:r>
                    <m:d>
                      <m:dPr>
                        <m:begChr m:val="["/>
                        <m:endChr m:val="]"/>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3.1</m:t>
                        </m:r>
                        <m:r>
                          <a:rPr lang="en-US" altLang="zh-CN" b="0" i="1" smtClean="0">
                            <a:latin typeface="Cambria Math" panose="02040503050406030204" pitchFamily="18" charset="0"/>
                          </a:rPr>
                          <m:t>𝑛</m:t>
                        </m:r>
                        <m:r>
                          <a:rPr lang="en-US" altLang="zh-CN" b="0" i="1" smtClean="0">
                            <a:latin typeface="Cambria Math" panose="02040503050406030204" pitchFamily="18" charset="0"/>
                          </a:rPr>
                          <m:t> −</m:t>
                        </m:r>
                        <m:r>
                          <a:rPr lang="en-US" altLang="zh-CN" b="0" i="1" smtClean="0">
                            <a:latin typeface="Cambria Math" panose="02040503050406030204" pitchFamily="18" charset="0"/>
                          </a:rPr>
                          <m:t>𝑜</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1</m:t>
                            </m:r>
                          </m:e>
                        </m:d>
                      </m:e>
                    </m:d>
                  </m:oMath>
                </a14:m>
                <a:r>
                  <a:rPr lang="zh-CN" altLang="en-US" dirty="0"/>
                  <a:t>  </a:t>
                </a:r>
                <a:r>
                  <a:rPr lang="en-US" altLang="zh-CN" sz="1600" dirty="0">
                    <a:solidFill>
                      <a:srgbClr val="660874"/>
                    </a:solidFill>
                  </a:rPr>
                  <a:t>[LY22]</a:t>
                </a:r>
                <a:endParaRPr lang="zh-CN" altLang="en-US" dirty="0">
                  <a:solidFill>
                    <a:srgbClr val="660874"/>
                  </a:solidFill>
                </a:endParaRPr>
              </a:p>
            </p:txBody>
          </p:sp>
        </mc:Choice>
        <mc:Fallback xmlns="">
          <p:sp>
            <p:nvSpPr>
              <p:cNvPr id="12" name="TextBox 11">
                <a:extLst>
                  <a:ext uri="{FF2B5EF4-FFF2-40B4-BE49-F238E27FC236}">
                    <a16:creationId xmlns:a16="http://schemas.microsoft.com/office/drawing/2014/main" id="{ABA510E8-F9EF-4B43-BF7F-E54A48A13509}"/>
                  </a:ext>
                </a:extLst>
              </p:cNvPr>
              <p:cNvSpPr txBox="1">
                <a:spLocks noRot="1" noChangeAspect="1" noMove="1" noResize="1" noEditPoints="1" noAdjustHandles="1" noChangeArrowheads="1" noChangeShapeType="1" noTextEdit="1"/>
              </p:cNvSpPr>
              <p:nvPr/>
            </p:nvSpPr>
            <p:spPr>
              <a:xfrm>
                <a:off x="1238691" y="4160559"/>
                <a:ext cx="4231759" cy="874535"/>
              </a:xfrm>
              <a:prstGeom prst="rect">
                <a:avLst/>
              </a:prstGeom>
              <a:blipFill>
                <a:blip r:embed="rId5"/>
                <a:stretch>
                  <a:fillRect l="-865" b="-839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BDC55CE5-5900-4E38-B040-1D55240EB45C}"/>
                  </a:ext>
                </a:extLst>
              </p:cNvPr>
              <p:cNvSpPr txBox="1"/>
              <p:nvPr/>
            </p:nvSpPr>
            <p:spPr>
              <a:xfrm>
                <a:off x="1238692" y="5123922"/>
                <a:ext cx="7405578" cy="1290033"/>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altLang="zh-CN" dirty="0"/>
                  <a:t>Two directions of work:</a:t>
                </a:r>
              </a:p>
              <a:p>
                <a:pPr marL="742950" lvl="1" indent="-285750">
                  <a:lnSpc>
                    <a:spcPct val="150000"/>
                  </a:lnSpc>
                  <a:buFont typeface="Arial" panose="020B0604020202020204" pitchFamily="34" charset="0"/>
                  <a:buChar char="•"/>
                </a:pPr>
                <a:r>
                  <a:rPr lang="en-US" altLang="zh-CN" b="0" dirty="0"/>
                  <a:t>Larger lower bound for certain class, e.g.  </a:t>
                </a:r>
                <a14:m>
                  <m:oMath xmlns:m="http://schemas.openxmlformats.org/officeDocument/2006/math">
                    <m:r>
                      <m:rPr>
                        <m:nor/>
                      </m:rPr>
                      <a:rPr lang="en-US" altLang="zh-CN" b="0" i="0" smtClean="0">
                        <a:latin typeface="Cambria Math" panose="02040503050406030204" pitchFamily="18" charset="0"/>
                      </a:rPr>
                      <m:t>E</m:t>
                    </m:r>
                    <m:r>
                      <a:rPr lang="en-US" altLang="zh-CN" i="1">
                        <a:latin typeface="Cambria Math" panose="02040503050406030204" pitchFamily="18" charset="0"/>
                      </a:rPr>
                      <m:t>⊄</m:t>
                    </m:r>
                    <m:r>
                      <m:rPr>
                        <m:nor/>
                      </m:rPr>
                      <a:rPr lang="en-US" altLang="zh-CN" b="0" i="0" smtClean="0">
                        <a:latin typeface="Cambria Math" panose="02040503050406030204" pitchFamily="18" charset="0"/>
                      </a:rPr>
                      <m:t>SIZE</m:t>
                    </m:r>
                    <m:d>
                      <m:dPr>
                        <m:begChr m:val="["/>
                        <m:endChr m:val="]"/>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m:t>
                        </m:r>
                      </m:e>
                    </m:d>
                  </m:oMath>
                </a14:m>
                <a:endParaRPr lang="en-US" altLang="zh-CN" dirty="0"/>
              </a:p>
              <a:p>
                <a:pPr marL="742950" lvl="1" indent="-285750">
                  <a:lnSpc>
                    <a:spcPct val="150000"/>
                  </a:lnSpc>
                  <a:buFont typeface="Arial" panose="020B0604020202020204" pitchFamily="34" charset="0"/>
                  <a:buChar char="•"/>
                </a:pPr>
                <a:r>
                  <a:rPr lang="en-US" altLang="zh-CN" b="0" dirty="0">
                    <a:solidFill>
                      <a:srgbClr val="660874"/>
                    </a:solidFill>
                  </a:rPr>
                  <a:t>Smaller class for certain lower bound, e.g.  </a:t>
                </a:r>
                <a14:m>
                  <m:oMath xmlns:m="http://schemas.openxmlformats.org/officeDocument/2006/math">
                    <m:r>
                      <a:rPr lang="en-US" altLang="zh-CN" b="0" i="1" smtClean="0">
                        <a:solidFill>
                          <a:srgbClr val="660874"/>
                        </a:solidFill>
                        <a:latin typeface="Cambria Math" panose="02040503050406030204" pitchFamily="18" charset="0"/>
                      </a:rPr>
                      <m:t>?</m:t>
                    </m:r>
                    <m:r>
                      <a:rPr lang="en-US" altLang="zh-CN" i="1">
                        <a:solidFill>
                          <a:srgbClr val="660874"/>
                        </a:solidFill>
                        <a:latin typeface="Cambria Math" panose="02040503050406030204" pitchFamily="18" charset="0"/>
                      </a:rPr>
                      <m:t>⊄</m:t>
                    </m:r>
                    <m:r>
                      <m:rPr>
                        <m:nor/>
                      </m:rPr>
                      <a:rPr lang="en-US" altLang="zh-CN" b="0" i="0" smtClean="0">
                        <a:solidFill>
                          <a:srgbClr val="660874"/>
                        </a:solidFill>
                        <a:latin typeface="Cambria Math" panose="02040503050406030204" pitchFamily="18" charset="0"/>
                      </a:rPr>
                      <m:t>SIZE</m:t>
                    </m:r>
                    <m:r>
                      <a:rPr lang="en-US" altLang="zh-CN" b="0" i="1" smtClean="0">
                        <a:solidFill>
                          <a:srgbClr val="660874"/>
                        </a:solidFill>
                        <a:latin typeface="Cambria Math" panose="02040503050406030204" pitchFamily="18" charset="0"/>
                      </a:rPr>
                      <m:t>[</m:t>
                    </m:r>
                    <m:sSup>
                      <m:sSupPr>
                        <m:ctrlPr>
                          <a:rPr lang="en-US" altLang="zh-CN" b="0" i="1" smtClean="0">
                            <a:solidFill>
                              <a:srgbClr val="660874"/>
                            </a:solidFill>
                            <a:latin typeface="Cambria Math" panose="02040503050406030204" pitchFamily="18" charset="0"/>
                          </a:rPr>
                        </m:ctrlPr>
                      </m:sSupPr>
                      <m:e>
                        <m:r>
                          <a:rPr lang="en-US" altLang="zh-CN" b="0" i="1" smtClean="0">
                            <a:solidFill>
                              <a:srgbClr val="660874"/>
                            </a:solidFill>
                            <a:latin typeface="Cambria Math" panose="02040503050406030204" pitchFamily="18" charset="0"/>
                          </a:rPr>
                          <m:t>2</m:t>
                        </m:r>
                      </m:e>
                      <m:sup>
                        <m:r>
                          <a:rPr lang="en-US" altLang="zh-CN" b="0" i="1" smtClean="0">
                            <a:solidFill>
                              <a:srgbClr val="660874"/>
                            </a:solidFill>
                            <a:latin typeface="Cambria Math" panose="02040503050406030204" pitchFamily="18" charset="0"/>
                          </a:rPr>
                          <m:t>𝑛</m:t>
                        </m:r>
                      </m:sup>
                    </m:sSup>
                    <m:r>
                      <a:rPr lang="en-US" altLang="zh-CN" b="0" i="1" smtClean="0">
                        <a:solidFill>
                          <a:srgbClr val="660874"/>
                        </a:solidFill>
                        <a:latin typeface="Cambria Math" panose="02040503050406030204" pitchFamily="18" charset="0"/>
                      </a:rPr>
                      <m:t>/</m:t>
                    </m:r>
                    <m:r>
                      <a:rPr lang="en-US" altLang="zh-CN" b="0" i="1" smtClean="0">
                        <a:solidFill>
                          <a:srgbClr val="660874"/>
                        </a:solidFill>
                        <a:latin typeface="Cambria Math" panose="02040503050406030204" pitchFamily="18" charset="0"/>
                      </a:rPr>
                      <m:t>𝑛</m:t>
                    </m:r>
                    <m:r>
                      <a:rPr lang="en-US" altLang="zh-CN" b="0" i="1" smtClean="0">
                        <a:solidFill>
                          <a:srgbClr val="660874"/>
                        </a:solidFill>
                        <a:latin typeface="Cambria Math" panose="02040503050406030204" pitchFamily="18" charset="0"/>
                      </a:rPr>
                      <m:t>]</m:t>
                    </m:r>
                  </m:oMath>
                </a14:m>
                <a:r>
                  <a:rPr lang="zh-CN" altLang="en-US" dirty="0">
                    <a:solidFill>
                      <a:srgbClr val="660874"/>
                    </a:solidFill>
                  </a:rPr>
                  <a:t> </a:t>
                </a:r>
              </a:p>
            </p:txBody>
          </p:sp>
        </mc:Choice>
        <mc:Fallback xmlns="">
          <p:sp>
            <p:nvSpPr>
              <p:cNvPr id="7" name="TextBox 6">
                <a:extLst>
                  <a:ext uri="{FF2B5EF4-FFF2-40B4-BE49-F238E27FC236}">
                    <a16:creationId xmlns:a16="http://schemas.microsoft.com/office/drawing/2014/main" id="{BDC55CE5-5900-4E38-B040-1D55240EB45C}"/>
                  </a:ext>
                </a:extLst>
              </p:cNvPr>
              <p:cNvSpPr txBox="1">
                <a:spLocks noRot="1" noChangeAspect="1" noMove="1" noResize="1" noEditPoints="1" noAdjustHandles="1" noChangeArrowheads="1" noChangeShapeType="1" noTextEdit="1"/>
              </p:cNvSpPr>
              <p:nvPr/>
            </p:nvSpPr>
            <p:spPr>
              <a:xfrm>
                <a:off x="1238692" y="5123922"/>
                <a:ext cx="7405578" cy="1290033"/>
              </a:xfrm>
              <a:prstGeom prst="rect">
                <a:avLst/>
              </a:prstGeom>
              <a:blipFill>
                <a:blip r:embed="rId6"/>
                <a:stretch>
                  <a:fillRect l="-494" b="-7109"/>
                </a:stretch>
              </a:blipFill>
            </p:spPr>
            <p:txBody>
              <a:bodyPr/>
              <a:lstStyle/>
              <a:p>
                <a:r>
                  <a:rPr lang="zh-CN" altLang="en-US">
                    <a:noFill/>
                  </a:rPr>
                  <a:t> </a:t>
                </a:r>
              </a:p>
            </p:txBody>
          </p:sp>
        </mc:Fallback>
      </mc:AlternateContent>
      <p:pic>
        <p:nvPicPr>
          <p:cNvPr id="14" name="Picture 4" descr="A book cover with a stack of wood&#10;&#10;Description automatically generated">
            <a:extLst>
              <a:ext uri="{FF2B5EF4-FFF2-40B4-BE49-F238E27FC236}">
                <a16:creationId xmlns:a16="http://schemas.microsoft.com/office/drawing/2014/main" id="{7E2DB915-CD36-464A-AB58-72DB2972FCC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35259" y="1608624"/>
            <a:ext cx="3110022" cy="4678027"/>
          </a:xfrm>
          <a:prstGeom prst="rect">
            <a:avLst/>
          </a:prstGeom>
          <a:noFill/>
          <a:extLst>
            <a:ext uri="{909E8E84-426E-40DD-AFC4-6F175D3DCCD1}">
              <a14:hiddenFill xmlns:a14="http://schemas.microsoft.com/office/drawing/2010/main">
                <a:solidFill>
                  <a:srgbClr val="FFFFFF"/>
                </a:solidFill>
              </a14:hiddenFill>
            </a:ext>
          </a:extLst>
        </p:spPr>
      </p:pic>
      <p:sp>
        <p:nvSpPr>
          <p:cNvPr id="15" name="Speech Bubble: Rectangle with Corners Rounded 14">
            <a:extLst>
              <a:ext uri="{FF2B5EF4-FFF2-40B4-BE49-F238E27FC236}">
                <a16:creationId xmlns:a16="http://schemas.microsoft.com/office/drawing/2014/main" id="{31FFD272-2107-4C3F-B43D-E6F67D8E96F6}"/>
              </a:ext>
            </a:extLst>
          </p:cNvPr>
          <p:cNvSpPr/>
          <p:nvPr/>
        </p:nvSpPr>
        <p:spPr>
          <a:xfrm>
            <a:off x="890479" y="2510182"/>
            <a:ext cx="3833036" cy="1834418"/>
          </a:xfrm>
          <a:prstGeom prst="wedgeRoundRectCallout">
            <a:avLst>
              <a:gd name="adj1" fmla="val 70577"/>
              <a:gd name="adj2" fmla="val 26122"/>
              <a:gd name="adj3" fmla="val 16667"/>
            </a:avLst>
          </a:prstGeom>
          <a:solidFill>
            <a:srgbClr val="E1DFE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altLang="zh-CN" sz="2800" dirty="0">
                <a:solidFill>
                  <a:srgbClr val="660874"/>
                </a:solidFill>
              </a:rPr>
              <a:t>Circuit lower bounds:</a:t>
            </a:r>
          </a:p>
          <a:p>
            <a:pPr algn="ctr"/>
            <a:r>
              <a:rPr lang="en-US" altLang="zh-CN" sz="2800" dirty="0">
                <a:solidFill>
                  <a:srgbClr val="660874"/>
                </a:solidFill>
              </a:rPr>
              <a:t>Complexity theory’s</a:t>
            </a:r>
          </a:p>
          <a:p>
            <a:pPr algn="ctr"/>
            <a:r>
              <a:rPr lang="en-US" altLang="zh-CN" sz="4800" dirty="0">
                <a:solidFill>
                  <a:srgbClr val="660874"/>
                </a:solidFill>
              </a:rPr>
              <a:t>Waterloo</a:t>
            </a:r>
            <a:endParaRPr lang="zh-CN" altLang="en-US" sz="4800" dirty="0">
              <a:solidFill>
                <a:srgbClr val="660874"/>
              </a:solidFill>
            </a:endParaRPr>
          </a:p>
        </p:txBody>
      </p:sp>
      <p:sp>
        <p:nvSpPr>
          <p:cNvPr id="10" name="Arrow: Right 9">
            <a:extLst>
              <a:ext uri="{FF2B5EF4-FFF2-40B4-BE49-F238E27FC236}">
                <a16:creationId xmlns:a16="http://schemas.microsoft.com/office/drawing/2014/main" id="{A4459711-B8FE-43C8-8AFC-3EBF19CF38BE}"/>
              </a:ext>
            </a:extLst>
          </p:cNvPr>
          <p:cNvSpPr/>
          <p:nvPr/>
        </p:nvSpPr>
        <p:spPr>
          <a:xfrm>
            <a:off x="1461977" y="6100583"/>
            <a:ext cx="457200" cy="2417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2" name="Speech Bubble: Rectangle with Corners Rounded 1">
                <a:extLst>
                  <a:ext uri="{FF2B5EF4-FFF2-40B4-BE49-F238E27FC236}">
                    <a16:creationId xmlns:a16="http://schemas.microsoft.com/office/drawing/2014/main" id="{ECC83F4B-8967-4D94-A1DB-750AE0E18B38}"/>
                  </a:ext>
                </a:extLst>
              </p:cNvPr>
              <p:cNvSpPr/>
              <p:nvPr/>
            </p:nvSpPr>
            <p:spPr>
              <a:xfrm>
                <a:off x="3040069" y="5322503"/>
                <a:ext cx="4774861" cy="401568"/>
              </a:xfrm>
              <a:prstGeom prst="wedgeRoundRectCallout">
                <a:avLst>
                  <a:gd name="adj1" fmla="val -36202"/>
                  <a:gd name="adj2" fmla="val -139046"/>
                  <a:gd name="adj3" fmla="val 16667"/>
                </a:avLst>
              </a:prstGeom>
              <a:solidFill>
                <a:srgbClr val="E1DFE2"/>
              </a:solidFill>
              <a:ln>
                <a:solidFill>
                  <a:srgbClr val="6608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660874"/>
                    </a:solidFill>
                  </a:rPr>
                  <a:t>Also the state-of-the-art lower bound for </a:t>
                </a:r>
                <a14:m>
                  <m:oMath xmlns:m="http://schemas.openxmlformats.org/officeDocument/2006/math">
                    <m:sSup>
                      <m:sSupPr>
                        <m:ctrlPr>
                          <a:rPr lang="en-US" altLang="zh-CN" b="0" i="1" smtClean="0">
                            <a:solidFill>
                              <a:srgbClr val="660874"/>
                            </a:solidFill>
                            <a:latin typeface="Cambria Math" panose="02040503050406030204" pitchFamily="18" charset="0"/>
                          </a:rPr>
                        </m:ctrlPr>
                      </m:sSupPr>
                      <m:e>
                        <m:r>
                          <m:rPr>
                            <m:nor/>
                          </m:rPr>
                          <a:rPr lang="en-US" altLang="zh-CN" b="0" i="0" smtClean="0">
                            <a:solidFill>
                              <a:srgbClr val="660874"/>
                            </a:solidFill>
                            <a:latin typeface="Cambria Math" panose="02040503050406030204" pitchFamily="18" charset="0"/>
                          </a:rPr>
                          <m:t>E</m:t>
                        </m:r>
                      </m:e>
                      <m:sup>
                        <m:r>
                          <m:rPr>
                            <m:nor/>
                          </m:rPr>
                          <a:rPr lang="en-US" altLang="zh-CN" i="0">
                            <a:solidFill>
                              <a:srgbClr val="660874"/>
                            </a:solidFill>
                            <a:latin typeface="Cambria Math" panose="02040503050406030204" pitchFamily="18" charset="0"/>
                          </a:rPr>
                          <m:t>NP</m:t>
                        </m:r>
                      </m:sup>
                    </m:sSup>
                  </m:oMath>
                </a14:m>
                <a:endParaRPr lang="zh-CN" altLang="en-US" dirty="0">
                  <a:solidFill>
                    <a:srgbClr val="660874"/>
                  </a:solidFill>
                </a:endParaRPr>
              </a:p>
            </p:txBody>
          </p:sp>
        </mc:Choice>
        <mc:Fallback xmlns="">
          <p:sp>
            <p:nvSpPr>
              <p:cNvPr id="2" name="Speech Bubble: Rectangle with Corners Rounded 1">
                <a:extLst>
                  <a:ext uri="{FF2B5EF4-FFF2-40B4-BE49-F238E27FC236}">
                    <a16:creationId xmlns:a16="http://schemas.microsoft.com/office/drawing/2014/main" id="{ECC83F4B-8967-4D94-A1DB-750AE0E18B38}"/>
                  </a:ext>
                </a:extLst>
              </p:cNvPr>
              <p:cNvSpPr>
                <a:spLocks noRot="1" noChangeAspect="1" noMove="1" noResize="1" noEditPoints="1" noAdjustHandles="1" noChangeArrowheads="1" noChangeShapeType="1" noTextEdit="1"/>
              </p:cNvSpPr>
              <p:nvPr/>
            </p:nvSpPr>
            <p:spPr>
              <a:xfrm>
                <a:off x="3040069" y="5322503"/>
                <a:ext cx="4774861" cy="401568"/>
              </a:xfrm>
              <a:prstGeom prst="wedgeRoundRectCallout">
                <a:avLst>
                  <a:gd name="adj1" fmla="val -36202"/>
                  <a:gd name="adj2" fmla="val -139046"/>
                  <a:gd name="adj3" fmla="val 16667"/>
                </a:avLst>
              </a:prstGeom>
              <a:blipFill>
                <a:blip r:embed="rId8"/>
                <a:stretch>
                  <a:fillRect b="-11628"/>
                </a:stretch>
              </a:blipFill>
              <a:ln>
                <a:solidFill>
                  <a:srgbClr val="660874"/>
                </a:solidFill>
              </a:ln>
            </p:spPr>
            <p:txBody>
              <a:bodyPr/>
              <a:lstStyle/>
              <a:p>
                <a:r>
                  <a:rPr lang="zh-CN" altLang="en-US">
                    <a:noFill/>
                  </a:rPr>
                  <a:t> </a:t>
                </a:r>
              </a:p>
            </p:txBody>
          </p:sp>
        </mc:Fallback>
      </mc:AlternateContent>
    </p:spTree>
    <p:extLst>
      <p:ext uri="{BB962C8B-B14F-4D97-AF65-F5344CB8AC3E}">
        <p14:creationId xmlns:p14="http://schemas.microsoft.com/office/powerpoint/2010/main" val="3189295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5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250"/>
                                        <p:tgtEl>
                                          <p:spTgt spid="15"/>
                                        </p:tgtEl>
                                      </p:cBhvr>
                                    </p:animEffect>
                                  </p:childTnLst>
                                </p:cTn>
                              </p:par>
                              <p:par>
                                <p:cTn id="13" presetID="10"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25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250"/>
                                        <p:tgtEl>
                                          <p:spTgt spid="15"/>
                                        </p:tgtEl>
                                      </p:cBhvr>
                                    </p:animEffect>
                                    <p:set>
                                      <p:cBhvr>
                                        <p:cTn id="20" dur="1" fill="hold">
                                          <p:stCondLst>
                                            <p:cond delay="249"/>
                                          </p:stCondLst>
                                        </p:cTn>
                                        <p:tgtEl>
                                          <p:spTgt spid="15"/>
                                        </p:tgtEl>
                                        <p:attrNameLst>
                                          <p:attrName>style.visibility</p:attrName>
                                        </p:attrNameLst>
                                      </p:cBhvr>
                                      <p:to>
                                        <p:strVal val="hidden"/>
                                      </p:to>
                                    </p:set>
                                  </p:childTnLst>
                                </p:cTn>
                              </p:par>
                              <p:par>
                                <p:cTn id="21" presetID="10" presetClass="exit" presetSubtype="0" fill="hold" nodeType="withEffect">
                                  <p:stCondLst>
                                    <p:cond delay="0"/>
                                  </p:stCondLst>
                                  <p:childTnLst>
                                    <p:animEffect transition="out" filter="fade">
                                      <p:cBhvr>
                                        <p:cTn id="22" dur="250"/>
                                        <p:tgtEl>
                                          <p:spTgt spid="14"/>
                                        </p:tgtEl>
                                      </p:cBhvr>
                                    </p:animEffect>
                                    <p:set>
                                      <p:cBhvr>
                                        <p:cTn id="23" dur="1" fill="hold">
                                          <p:stCondLst>
                                            <p:cond delay="249"/>
                                          </p:stCondLst>
                                        </p:cTn>
                                        <p:tgtEl>
                                          <p:spTgt spid="14"/>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250"/>
                                        <p:tgtEl>
                                          <p:spTgt spid="2"/>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xit" presetSubtype="0" fill="hold" grpId="1" nodeType="clickEffect">
                                  <p:stCondLst>
                                    <p:cond delay="0"/>
                                  </p:stCondLst>
                                  <p:childTnLst>
                                    <p:animEffect transition="out" filter="fade">
                                      <p:cBhvr>
                                        <p:cTn id="32" dur="250"/>
                                        <p:tgtEl>
                                          <p:spTgt spid="2"/>
                                        </p:tgtEl>
                                      </p:cBhvr>
                                    </p:animEffect>
                                    <p:set>
                                      <p:cBhvr>
                                        <p:cTn id="33" dur="1" fill="hold">
                                          <p:stCondLst>
                                            <p:cond delay="249"/>
                                          </p:stCondLst>
                                        </p:cTn>
                                        <p:tgtEl>
                                          <p:spTgt spid="2"/>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250"/>
                                        <p:tgtEl>
                                          <p:spTgt spid="7"/>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7" grpId="0"/>
      <p:bldP spid="15" grpId="0" animBg="1"/>
      <p:bldP spid="15" grpId="1" animBg="1"/>
      <p:bldP spid="10" grpId="0" animBg="1"/>
      <p:bldP spid="2" grpId="0" animBg="1"/>
      <p:bldP spid="2" grpId="1"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9708E-3DC0-4A59-9C3D-024E9D966DEF}"/>
              </a:ext>
            </a:extLst>
          </p:cNvPr>
          <p:cNvSpPr>
            <a:spLocks noGrp="1"/>
          </p:cNvSpPr>
          <p:nvPr>
            <p:ph type="title"/>
          </p:nvPr>
        </p:nvSpPr>
        <p:spPr/>
        <p:txBody>
          <a:bodyPr/>
          <a:lstStyle/>
          <a:p>
            <a:r>
              <a:rPr lang="en-US" altLang="zh-CN" dirty="0"/>
              <a:t>Iterative win-win</a:t>
            </a:r>
            <a:endParaRPr lang="zh-CN" altLang="en-US" dirty="0"/>
          </a:p>
        </p:txBody>
      </p:sp>
      <p:sp>
        <p:nvSpPr>
          <p:cNvPr id="3" name="TextBox 2">
            <a:extLst>
              <a:ext uri="{FF2B5EF4-FFF2-40B4-BE49-F238E27FC236}">
                <a16:creationId xmlns:a16="http://schemas.microsoft.com/office/drawing/2014/main" id="{59149CD6-47DB-4BE6-A6D4-10E3E1E72F57}"/>
              </a:ext>
            </a:extLst>
          </p:cNvPr>
          <p:cNvSpPr txBox="1"/>
          <p:nvPr/>
        </p:nvSpPr>
        <p:spPr>
          <a:xfrm>
            <a:off x="813390" y="1794094"/>
            <a:ext cx="6996223" cy="369332"/>
          </a:xfrm>
          <a:prstGeom prst="rect">
            <a:avLst/>
          </a:prstGeom>
          <a:noFill/>
        </p:spPr>
        <p:txBody>
          <a:bodyPr wrap="square" rtlCol="0">
            <a:spAutoFit/>
          </a:bodyPr>
          <a:lstStyle/>
          <a:p>
            <a:r>
              <a:rPr lang="en-US" altLang="zh-CN" b="1" dirty="0"/>
              <a:t>Idea:</a:t>
            </a:r>
            <a:r>
              <a:rPr lang="en-US" altLang="zh-CN" dirty="0"/>
              <a:t>  Apply win-win between more input lengths to “amortize” the cost</a:t>
            </a:r>
            <a:endParaRPr lang="zh-CN" altLang="en-US" dirty="0"/>
          </a:p>
        </p:txBody>
      </p:sp>
      <p:sp>
        <p:nvSpPr>
          <p:cNvPr id="4" name="Oval 3">
            <a:extLst>
              <a:ext uri="{FF2B5EF4-FFF2-40B4-BE49-F238E27FC236}">
                <a16:creationId xmlns:a16="http://schemas.microsoft.com/office/drawing/2014/main" id="{3FCF3680-D4F1-4007-B250-4035AB6119A9}"/>
              </a:ext>
            </a:extLst>
          </p:cNvPr>
          <p:cNvSpPr/>
          <p:nvPr/>
        </p:nvSpPr>
        <p:spPr>
          <a:xfrm rot="18533837">
            <a:off x="5881357" y="4132374"/>
            <a:ext cx="320602" cy="258842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Oval 5">
            <a:extLst>
              <a:ext uri="{FF2B5EF4-FFF2-40B4-BE49-F238E27FC236}">
                <a16:creationId xmlns:a16="http://schemas.microsoft.com/office/drawing/2014/main" id="{F5CB669B-5DD1-445F-8FA3-1A65B381FADC}"/>
              </a:ext>
            </a:extLst>
          </p:cNvPr>
          <p:cNvSpPr/>
          <p:nvPr/>
        </p:nvSpPr>
        <p:spPr>
          <a:xfrm rot="19109587">
            <a:off x="2874173" y="4363678"/>
            <a:ext cx="320602" cy="216688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 name="Straight Arrow Connector 6">
            <a:extLst>
              <a:ext uri="{FF2B5EF4-FFF2-40B4-BE49-F238E27FC236}">
                <a16:creationId xmlns:a16="http://schemas.microsoft.com/office/drawing/2014/main" id="{4FCE535E-23E0-4437-A33F-3ED180B30815}"/>
              </a:ext>
            </a:extLst>
          </p:cNvPr>
          <p:cNvCxnSpPr>
            <a:cxnSpLocks/>
          </p:cNvCxnSpPr>
          <p:nvPr/>
        </p:nvCxnSpPr>
        <p:spPr>
          <a:xfrm>
            <a:off x="1908544" y="4742124"/>
            <a:ext cx="5507665"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57489524-2BA6-4EC5-99D5-819946A22E94}"/>
              </a:ext>
            </a:extLst>
          </p:cNvPr>
          <p:cNvSpPr txBox="1"/>
          <p:nvPr/>
        </p:nvSpPr>
        <p:spPr>
          <a:xfrm>
            <a:off x="6693196" y="4746586"/>
            <a:ext cx="1368646" cy="369332"/>
          </a:xfrm>
          <a:prstGeom prst="rect">
            <a:avLst/>
          </a:prstGeom>
          <a:noFill/>
        </p:spPr>
        <p:txBody>
          <a:bodyPr wrap="square" rtlCol="0">
            <a:spAutoFit/>
          </a:bodyPr>
          <a:lstStyle/>
          <a:p>
            <a:r>
              <a:rPr lang="en-US" altLang="zh-CN" dirty="0"/>
              <a:t>input lengths</a:t>
            </a:r>
            <a:endParaRPr lang="zh-CN" altLang="en-US" dirty="0"/>
          </a:p>
        </p:txBody>
      </p:sp>
      <p:cxnSp>
        <p:nvCxnSpPr>
          <p:cNvPr id="9" name="Straight Arrow Connector 8">
            <a:extLst>
              <a:ext uri="{FF2B5EF4-FFF2-40B4-BE49-F238E27FC236}">
                <a16:creationId xmlns:a16="http://schemas.microsoft.com/office/drawing/2014/main" id="{924C8FF3-4513-4ABE-875B-F42ACC013B30}"/>
              </a:ext>
            </a:extLst>
          </p:cNvPr>
          <p:cNvCxnSpPr>
            <a:cxnSpLocks/>
          </p:cNvCxnSpPr>
          <p:nvPr/>
        </p:nvCxnSpPr>
        <p:spPr>
          <a:xfrm>
            <a:off x="1908544" y="5445476"/>
            <a:ext cx="5507665"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7DE1F0B3-BBF5-4C77-9FA0-A2D5F3E19E66}"/>
              </a:ext>
            </a:extLst>
          </p:cNvPr>
          <p:cNvSpPr txBox="1"/>
          <p:nvPr/>
        </p:nvSpPr>
        <p:spPr>
          <a:xfrm>
            <a:off x="6693196" y="5449938"/>
            <a:ext cx="1368646" cy="369332"/>
          </a:xfrm>
          <a:prstGeom prst="rect">
            <a:avLst/>
          </a:prstGeom>
          <a:noFill/>
        </p:spPr>
        <p:txBody>
          <a:bodyPr wrap="square" rtlCol="0">
            <a:spAutoFit/>
          </a:bodyPr>
          <a:lstStyle/>
          <a:p>
            <a:r>
              <a:rPr lang="en-US" altLang="zh-CN" dirty="0"/>
              <a:t>input lengths</a:t>
            </a:r>
            <a:endParaRPr lang="zh-CN" altLang="en-US" dirty="0"/>
          </a:p>
        </p:txBody>
      </p:sp>
      <p:sp>
        <p:nvSpPr>
          <p:cNvPr id="11" name="Oval 10">
            <a:extLst>
              <a:ext uri="{FF2B5EF4-FFF2-40B4-BE49-F238E27FC236}">
                <a16:creationId xmlns:a16="http://schemas.microsoft.com/office/drawing/2014/main" id="{883383E2-6115-487C-BAD8-3F2879C0B1D3}"/>
              </a:ext>
            </a:extLst>
          </p:cNvPr>
          <p:cNvSpPr/>
          <p:nvPr/>
        </p:nvSpPr>
        <p:spPr>
          <a:xfrm>
            <a:off x="2400299" y="4692094"/>
            <a:ext cx="108983" cy="108983"/>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Oval 11">
            <a:extLst>
              <a:ext uri="{FF2B5EF4-FFF2-40B4-BE49-F238E27FC236}">
                <a16:creationId xmlns:a16="http://schemas.microsoft.com/office/drawing/2014/main" id="{78915810-6717-4335-AA92-38D61065FCAB}"/>
              </a:ext>
            </a:extLst>
          </p:cNvPr>
          <p:cNvSpPr/>
          <p:nvPr/>
        </p:nvSpPr>
        <p:spPr>
          <a:xfrm>
            <a:off x="2993950" y="5390984"/>
            <a:ext cx="108983" cy="108983"/>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Oval 14">
            <a:extLst>
              <a:ext uri="{FF2B5EF4-FFF2-40B4-BE49-F238E27FC236}">
                <a16:creationId xmlns:a16="http://schemas.microsoft.com/office/drawing/2014/main" id="{131D7BEF-F49F-4D2D-BEAA-D444A4A60DF3}"/>
              </a:ext>
            </a:extLst>
          </p:cNvPr>
          <p:cNvSpPr/>
          <p:nvPr/>
        </p:nvSpPr>
        <p:spPr>
          <a:xfrm>
            <a:off x="5146745" y="4692094"/>
            <a:ext cx="108983" cy="108983"/>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Oval 15">
            <a:extLst>
              <a:ext uri="{FF2B5EF4-FFF2-40B4-BE49-F238E27FC236}">
                <a16:creationId xmlns:a16="http://schemas.microsoft.com/office/drawing/2014/main" id="{CFAAB008-EDF2-4A81-9B0C-6915C3B1FCD4}"/>
              </a:ext>
            </a:extLst>
          </p:cNvPr>
          <p:cNvSpPr/>
          <p:nvPr/>
        </p:nvSpPr>
        <p:spPr>
          <a:xfrm>
            <a:off x="5932675" y="5390984"/>
            <a:ext cx="108983" cy="108983"/>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7" name="Straight Arrow Connector 16">
            <a:extLst>
              <a:ext uri="{FF2B5EF4-FFF2-40B4-BE49-F238E27FC236}">
                <a16:creationId xmlns:a16="http://schemas.microsoft.com/office/drawing/2014/main" id="{FF9D9937-2954-4156-94D9-C2A0BD44A0E9}"/>
              </a:ext>
            </a:extLst>
          </p:cNvPr>
          <p:cNvCxnSpPr>
            <a:cxnSpLocks/>
          </p:cNvCxnSpPr>
          <p:nvPr/>
        </p:nvCxnSpPr>
        <p:spPr>
          <a:xfrm>
            <a:off x="1902639" y="3380050"/>
            <a:ext cx="5507665"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65BFBE06-7A99-4EC8-9E92-4CE35AA419FD}"/>
              </a:ext>
            </a:extLst>
          </p:cNvPr>
          <p:cNvSpPr txBox="1"/>
          <p:nvPr/>
        </p:nvSpPr>
        <p:spPr>
          <a:xfrm>
            <a:off x="6687291" y="3384512"/>
            <a:ext cx="1368646" cy="369332"/>
          </a:xfrm>
          <a:prstGeom prst="rect">
            <a:avLst/>
          </a:prstGeom>
          <a:noFill/>
        </p:spPr>
        <p:txBody>
          <a:bodyPr wrap="square" rtlCol="0">
            <a:spAutoFit/>
          </a:bodyPr>
          <a:lstStyle/>
          <a:p>
            <a:r>
              <a:rPr lang="en-US" altLang="zh-CN" dirty="0"/>
              <a:t>input lengths</a:t>
            </a:r>
            <a:endParaRPr lang="zh-CN" altLang="en-US" dirty="0"/>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C0D537DB-A66E-404E-88B8-87BE65ECECFB}"/>
                  </a:ext>
                </a:extLst>
              </p:cNvPr>
              <p:cNvSpPr txBox="1"/>
              <p:nvPr/>
            </p:nvSpPr>
            <p:spPr>
              <a:xfrm>
                <a:off x="1264104" y="3191934"/>
                <a:ext cx="59793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𝐴</m:t>
                      </m:r>
                    </m:oMath>
                  </m:oMathPara>
                </a14:m>
                <a:endParaRPr lang="zh-CN" altLang="en-US" dirty="0"/>
              </a:p>
            </p:txBody>
          </p:sp>
        </mc:Choice>
        <mc:Fallback xmlns="">
          <p:sp>
            <p:nvSpPr>
              <p:cNvPr id="19" name="TextBox 18">
                <a:extLst>
                  <a:ext uri="{FF2B5EF4-FFF2-40B4-BE49-F238E27FC236}">
                    <a16:creationId xmlns:a16="http://schemas.microsoft.com/office/drawing/2014/main" id="{C0D537DB-A66E-404E-88B8-87BE65ECECFB}"/>
                  </a:ext>
                </a:extLst>
              </p:cNvPr>
              <p:cNvSpPr txBox="1">
                <a:spLocks noRot="1" noChangeAspect="1" noMove="1" noResize="1" noEditPoints="1" noAdjustHandles="1" noChangeArrowheads="1" noChangeShapeType="1" noTextEdit="1"/>
              </p:cNvSpPr>
              <p:nvPr/>
            </p:nvSpPr>
            <p:spPr>
              <a:xfrm>
                <a:off x="1264104" y="3191934"/>
                <a:ext cx="597937" cy="369332"/>
              </a:xfrm>
              <a:prstGeom prst="rect">
                <a:avLst/>
              </a:prstGeom>
              <a:blipFill>
                <a:blip r:embed="rId2"/>
                <a:stretch>
                  <a:fillRect/>
                </a:stretch>
              </a:blipFill>
            </p:spPr>
            <p:txBody>
              <a:bodyPr/>
              <a:lstStyle/>
              <a:p>
                <a:r>
                  <a:rPr lang="zh-CN" altLang="en-US">
                    <a:noFill/>
                  </a:rPr>
                  <a:t> </a:t>
                </a:r>
              </a:p>
            </p:txBody>
          </p:sp>
        </mc:Fallback>
      </mc:AlternateContent>
      <p:sp>
        <p:nvSpPr>
          <p:cNvPr id="20" name="Oval 19">
            <a:extLst>
              <a:ext uri="{FF2B5EF4-FFF2-40B4-BE49-F238E27FC236}">
                <a16:creationId xmlns:a16="http://schemas.microsoft.com/office/drawing/2014/main" id="{41A46CE3-5163-42AE-852B-4C1B54B2C48F}"/>
              </a:ext>
            </a:extLst>
          </p:cNvPr>
          <p:cNvSpPr/>
          <p:nvPr/>
        </p:nvSpPr>
        <p:spPr>
          <a:xfrm>
            <a:off x="2988045" y="3325558"/>
            <a:ext cx="108983" cy="108983"/>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Oval 21">
            <a:extLst>
              <a:ext uri="{FF2B5EF4-FFF2-40B4-BE49-F238E27FC236}">
                <a16:creationId xmlns:a16="http://schemas.microsoft.com/office/drawing/2014/main" id="{CA425488-41CE-400C-8D81-F5F166F0D31C}"/>
              </a:ext>
            </a:extLst>
          </p:cNvPr>
          <p:cNvSpPr/>
          <p:nvPr/>
        </p:nvSpPr>
        <p:spPr>
          <a:xfrm>
            <a:off x="5932675" y="3325556"/>
            <a:ext cx="108983" cy="108983"/>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Oval 22">
            <a:extLst>
              <a:ext uri="{FF2B5EF4-FFF2-40B4-BE49-F238E27FC236}">
                <a16:creationId xmlns:a16="http://schemas.microsoft.com/office/drawing/2014/main" id="{08841737-CE48-40BC-B8CA-D154F82A58AD}"/>
              </a:ext>
            </a:extLst>
          </p:cNvPr>
          <p:cNvSpPr/>
          <p:nvPr/>
        </p:nvSpPr>
        <p:spPr>
          <a:xfrm>
            <a:off x="2397351" y="3325556"/>
            <a:ext cx="108983" cy="108983"/>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Oval 24">
            <a:extLst>
              <a:ext uri="{FF2B5EF4-FFF2-40B4-BE49-F238E27FC236}">
                <a16:creationId xmlns:a16="http://schemas.microsoft.com/office/drawing/2014/main" id="{FB637BB8-1ABE-4729-A805-FF0E7982C1EA}"/>
              </a:ext>
            </a:extLst>
          </p:cNvPr>
          <p:cNvSpPr/>
          <p:nvPr/>
        </p:nvSpPr>
        <p:spPr>
          <a:xfrm>
            <a:off x="5143797" y="3325556"/>
            <a:ext cx="108983" cy="108983"/>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Arrow: Down 10">
            <a:extLst>
              <a:ext uri="{FF2B5EF4-FFF2-40B4-BE49-F238E27FC236}">
                <a16:creationId xmlns:a16="http://schemas.microsoft.com/office/drawing/2014/main" id="{3565CC8C-8E37-45C7-A193-D60D170D2A55}"/>
              </a:ext>
            </a:extLst>
          </p:cNvPr>
          <p:cNvSpPr/>
          <p:nvPr/>
        </p:nvSpPr>
        <p:spPr>
          <a:xfrm>
            <a:off x="4356099" y="3787377"/>
            <a:ext cx="261974" cy="6797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Oval 31">
            <a:extLst>
              <a:ext uri="{FF2B5EF4-FFF2-40B4-BE49-F238E27FC236}">
                <a16:creationId xmlns:a16="http://schemas.microsoft.com/office/drawing/2014/main" id="{7B9BA7B1-C2E0-473B-85EA-71BA48FB7EE0}"/>
              </a:ext>
            </a:extLst>
          </p:cNvPr>
          <p:cNvSpPr/>
          <p:nvPr/>
        </p:nvSpPr>
        <p:spPr>
          <a:xfrm>
            <a:off x="3583099" y="3324185"/>
            <a:ext cx="108983" cy="108983"/>
          </a:xfrm>
          <a:prstGeom prst="ellipse">
            <a:avLst/>
          </a:prstGeom>
          <a:solidFill>
            <a:srgbClr val="660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Oval 32">
            <a:extLst>
              <a:ext uri="{FF2B5EF4-FFF2-40B4-BE49-F238E27FC236}">
                <a16:creationId xmlns:a16="http://schemas.microsoft.com/office/drawing/2014/main" id="{6D07CE26-6282-4D76-AEBC-35A6EC7329CC}"/>
              </a:ext>
            </a:extLst>
          </p:cNvPr>
          <p:cNvSpPr/>
          <p:nvPr/>
        </p:nvSpPr>
        <p:spPr>
          <a:xfrm>
            <a:off x="6855937" y="3328749"/>
            <a:ext cx="108983" cy="108983"/>
          </a:xfrm>
          <a:prstGeom prst="ellipse">
            <a:avLst/>
          </a:prstGeom>
          <a:solidFill>
            <a:srgbClr val="660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4" name="Straight Arrow Connector 33">
            <a:extLst>
              <a:ext uri="{FF2B5EF4-FFF2-40B4-BE49-F238E27FC236}">
                <a16:creationId xmlns:a16="http://schemas.microsoft.com/office/drawing/2014/main" id="{56F828A4-FA18-4ED3-8021-BFC498CC7CA1}"/>
              </a:ext>
            </a:extLst>
          </p:cNvPr>
          <p:cNvCxnSpPr>
            <a:cxnSpLocks/>
          </p:cNvCxnSpPr>
          <p:nvPr/>
        </p:nvCxnSpPr>
        <p:spPr>
          <a:xfrm>
            <a:off x="1902639" y="6118747"/>
            <a:ext cx="5507665"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B05DADF6-A6FF-4380-BF63-3BACBF099E68}"/>
              </a:ext>
            </a:extLst>
          </p:cNvPr>
          <p:cNvSpPr txBox="1"/>
          <p:nvPr/>
        </p:nvSpPr>
        <p:spPr>
          <a:xfrm>
            <a:off x="6687291" y="6123209"/>
            <a:ext cx="1368646" cy="369332"/>
          </a:xfrm>
          <a:prstGeom prst="rect">
            <a:avLst/>
          </a:prstGeom>
          <a:noFill/>
        </p:spPr>
        <p:txBody>
          <a:bodyPr wrap="square" rtlCol="0">
            <a:spAutoFit/>
          </a:bodyPr>
          <a:lstStyle/>
          <a:p>
            <a:r>
              <a:rPr lang="en-US" altLang="zh-CN" dirty="0"/>
              <a:t>input lengths</a:t>
            </a:r>
            <a:endParaRPr lang="zh-CN" altLang="en-US" dirty="0"/>
          </a:p>
        </p:txBody>
      </p:sp>
      <p:sp>
        <p:nvSpPr>
          <p:cNvPr id="36" name="Oval 35">
            <a:extLst>
              <a:ext uri="{FF2B5EF4-FFF2-40B4-BE49-F238E27FC236}">
                <a16:creationId xmlns:a16="http://schemas.microsoft.com/office/drawing/2014/main" id="{998215E4-388F-4806-8D91-F265091C997D}"/>
              </a:ext>
            </a:extLst>
          </p:cNvPr>
          <p:cNvSpPr/>
          <p:nvPr/>
        </p:nvSpPr>
        <p:spPr>
          <a:xfrm>
            <a:off x="3583099" y="6064255"/>
            <a:ext cx="108983" cy="108983"/>
          </a:xfrm>
          <a:prstGeom prst="ellipse">
            <a:avLst/>
          </a:prstGeom>
          <a:solidFill>
            <a:srgbClr val="660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Oval 36">
            <a:extLst>
              <a:ext uri="{FF2B5EF4-FFF2-40B4-BE49-F238E27FC236}">
                <a16:creationId xmlns:a16="http://schemas.microsoft.com/office/drawing/2014/main" id="{B6813EAB-DCD1-49FA-9A2A-6148E7E477FD}"/>
              </a:ext>
            </a:extLst>
          </p:cNvPr>
          <p:cNvSpPr/>
          <p:nvPr/>
        </p:nvSpPr>
        <p:spPr>
          <a:xfrm>
            <a:off x="6855937" y="6064255"/>
            <a:ext cx="108983" cy="108983"/>
          </a:xfrm>
          <a:prstGeom prst="ellipse">
            <a:avLst/>
          </a:prstGeom>
          <a:solidFill>
            <a:srgbClr val="660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8A5E000B-E5CF-405D-806B-CB9068A8C1B9}"/>
                  </a:ext>
                </a:extLst>
              </p:cNvPr>
              <p:cNvSpPr txBox="1"/>
              <p:nvPr/>
            </p:nvSpPr>
            <p:spPr>
              <a:xfrm>
                <a:off x="1160297" y="2276047"/>
                <a:ext cx="4095431" cy="369332"/>
              </a:xfrm>
              <a:prstGeom prst="rect">
                <a:avLst/>
              </a:prstGeom>
              <a:noFill/>
            </p:spPr>
            <p:txBody>
              <a:bodyPr wrap="square" rtlCol="0">
                <a:spAutoFit/>
              </a:bodyPr>
              <a:lstStyle/>
              <a:p>
                <a:pPr marL="285750" indent="-285750">
                  <a:buFont typeface="Arial" panose="020B0604020202020204" pitchFamily="34" charset="0"/>
                  <a:buChar char="•"/>
                </a:pPr>
                <a:r>
                  <a:rPr lang="en-US" altLang="zh-CN" dirty="0"/>
                  <a:t>Win-win between </a:t>
                </a:r>
                <a14:m>
                  <m:oMath xmlns:m="http://schemas.openxmlformats.org/officeDocument/2006/math">
                    <m:r>
                      <a:rPr lang="en-US" altLang="zh-CN" b="0" i="1" smtClean="0">
                        <a:latin typeface="Cambria Math" panose="02040503050406030204" pitchFamily="18" charset="0"/>
                      </a:rPr>
                      <m:t>𝜔</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1</m:t>
                        </m:r>
                      </m:e>
                    </m:d>
                  </m:oMath>
                </a14:m>
                <a:r>
                  <a:rPr lang="zh-CN" altLang="en-US" dirty="0"/>
                  <a:t> </a:t>
                </a:r>
                <a:r>
                  <a:rPr lang="en-US" altLang="zh-CN" dirty="0"/>
                  <a:t>input lengths</a:t>
                </a:r>
                <a:endParaRPr lang="zh-CN" altLang="en-US" dirty="0"/>
              </a:p>
            </p:txBody>
          </p:sp>
        </mc:Choice>
        <mc:Fallback xmlns="">
          <p:sp>
            <p:nvSpPr>
              <p:cNvPr id="39" name="TextBox 38">
                <a:extLst>
                  <a:ext uri="{FF2B5EF4-FFF2-40B4-BE49-F238E27FC236}">
                    <a16:creationId xmlns:a16="http://schemas.microsoft.com/office/drawing/2014/main" id="{8A5E000B-E5CF-405D-806B-CB9068A8C1B9}"/>
                  </a:ext>
                </a:extLst>
              </p:cNvPr>
              <p:cNvSpPr txBox="1">
                <a:spLocks noRot="1" noChangeAspect="1" noMove="1" noResize="1" noEditPoints="1" noAdjustHandles="1" noChangeArrowheads="1" noChangeShapeType="1" noTextEdit="1"/>
              </p:cNvSpPr>
              <p:nvPr/>
            </p:nvSpPr>
            <p:spPr>
              <a:xfrm>
                <a:off x="1160297" y="2276047"/>
                <a:ext cx="4095431" cy="369332"/>
              </a:xfrm>
              <a:prstGeom prst="rect">
                <a:avLst/>
              </a:prstGeom>
              <a:blipFill>
                <a:blip r:embed="rId3"/>
                <a:stretch>
                  <a:fillRect l="-893" t="-8197" b="-24590"/>
                </a:stretch>
              </a:blipFill>
            </p:spPr>
            <p:txBody>
              <a:bodyPr/>
              <a:lstStyle/>
              <a:p>
                <a:r>
                  <a:rPr lang="zh-CN" altLang="en-US">
                    <a:noFill/>
                  </a:rPr>
                  <a:t> </a:t>
                </a:r>
              </a:p>
            </p:txBody>
          </p:sp>
        </mc:Fallback>
      </mc:AlternateContent>
      <p:sp>
        <p:nvSpPr>
          <p:cNvPr id="40" name="TextBox 39">
            <a:extLst>
              <a:ext uri="{FF2B5EF4-FFF2-40B4-BE49-F238E27FC236}">
                <a16:creationId xmlns:a16="http://schemas.microsoft.com/office/drawing/2014/main" id="{1252D7C6-18E4-492D-AEAB-D5CA9767885F}"/>
              </a:ext>
            </a:extLst>
          </p:cNvPr>
          <p:cNvSpPr txBox="1"/>
          <p:nvPr/>
        </p:nvSpPr>
        <p:spPr>
          <a:xfrm>
            <a:off x="3686516" y="2629024"/>
            <a:ext cx="4095431" cy="338554"/>
          </a:xfrm>
          <a:prstGeom prst="rect">
            <a:avLst/>
          </a:prstGeom>
          <a:noFill/>
        </p:spPr>
        <p:txBody>
          <a:bodyPr wrap="square" rtlCol="0">
            <a:spAutoFit/>
          </a:bodyPr>
          <a:lstStyle/>
          <a:p>
            <a:r>
              <a:rPr lang="en-US" altLang="zh-CN" sz="1600" dirty="0">
                <a:solidFill>
                  <a:srgbClr val="660874"/>
                </a:solidFill>
              </a:rPr>
              <a:t>Motivation for the new perspective of win-win</a:t>
            </a:r>
            <a:endParaRPr lang="zh-CN" altLang="en-US" sz="1600" dirty="0">
              <a:solidFill>
                <a:srgbClr val="660874"/>
              </a:solidFill>
            </a:endParaRPr>
          </a:p>
        </p:txBody>
      </p:sp>
      <p:sp>
        <p:nvSpPr>
          <p:cNvPr id="5" name="TextBox 4">
            <a:extLst>
              <a:ext uri="{FF2B5EF4-FFF2-40B4-BE49-F238E27FC236}">
                <a16:creationId xmlns:a16="http://schemas.microsoft.com/office/drawing/2014/main" id="{99E93DAB-A096-4729-BE50-647A5BA094A3}"/>
              </a:ext>
            </a:extLst>
          </p:cNvPr>
          <p:cNvSpPr txBox="1"/>
          <p:nvPr/>
        </p:nvSpPr>
        <p:spPr>
          <a:xfrm>
            <a:off x="5795829" y="2082003"/>
            <a:ext cx="2013784" cy="338554"/>
          </a:xfrm>
          <a:prstGeom prst="rect">
            <a:avLst/>
          </a:prstGeom>
          <a:noFill/>
        </p:spPr>
        <p:txBody>
          <a:bodyPr wrap="square" rtlCol="0">
            <a:spAutoFit/>
          </a:bodyPr>
          <a:lstStyle/>
          <a:p>
            <a:r>
              <a:rPr lang="en-US" altLang="zh-CN" sz="1600" dirty="0">
                <a:solidFill>
                  <a:srgbClr val="660874"/>
                </a:solidFill>
              </a:rPr>
              <a:t>[CLORS23] [CHR24]</a:t>
            </a:r>
            <a:endParaRPr lang="zh-CN" altLang="en-US" sz="1600" dirty="0">
              <a:solidFill>
                <a:srgbClr val="660874"/>
              </a:solidFill>
            </a:endParaRPr>
          </a:p>
        </p:txBody>
      </p:sp>
    </p:spTree>
    <p:extLst>
      <p:ext uri="{BB962C8B-B14F-4D97-AF65-F5344CB8AC3E}">
        <p14:creationId xmlns:p14="http://schemas.microsoft.com/office/powerpoint/2010/main" val="2285209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25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250"/>
                                        <p:tgtEl>
                                          <p:spTgt spid="1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250"/>
                                        <p:tgtEl>
                                          <p:spTgt spid="1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250"/>
                                        <p:tgtEl>
                                          <p:spTgt spid="2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250"/>
                                        <p:tgtEl>
                                          <p:spTgt spid="22"/>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250"/>
                                        <p:tgtEl>
                                          <p:spTgt spid="23"/>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250"/>
                                        <p:tgtEl>
                                          <p:spTgt spid="25"/>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fade">
                                      <p:cBhvr>
                                        <p:cTn id="30" dur="250"/>
                                        <p:tgtEl>
                                          <p:spTgt spid="32"/>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fade">
                                      <p:cBhvr>
                                        <p:cTn id="33" dur="250"/>
                                        <p:tgtEl>
                                          <p:spTgt spid="33"/>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250"/>
                                        <p:tgtEl>
                                          <p:spTgt spid="18"/>
                                        </p:tgtEl>
                                      </p:cBhvr>
                                    </p:animEffect>
                                  </p:childTnLst>
                                </p:cTn>
                              </p:par>
                            </p:childTnLst>
                          </p:cTn>
                        </p:par>
                        <p:par>
                          <p:cTn id="37" fill="hold">
                            <p:stCondLst>
                              <p:cond delay="250"/>
                            </p:stCondLst>
                            <p:childTnLst>
                              <p:par>
                                <p:cTn id="38" presetID="22" presetClass="entr" presetSubtype="1" fill="hold" grpId="0" nodeType="after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wipe(up)">
                                      <p:cBhvr>
                                        <p:cTn id="40" dur="250"/>
                                        <p:tgtEl>
                                          <p:spTgt spid="26"/>
                                        </p:tgtEl>
                                      </p:cBhvr>
                                    </p:animEffect>
                                  </p:childTnLst>
                                </p:cTn>
                              </p:par>
                            </p:childTnLst>
                          </p:cTn>
                        </p:par>
                        <p:par>
                          <p:cTn id="41" fill="hold">
                            <p:stCondLst>
                              <p:cond delay="500"/>
                            </p:stCondLst>
                            <p:childTnLst>
                              <p:par>
                                <p:cTn id="42" presetID="10" presetClass="entr" presetSubtype="0" fill="hold" grpId="0" nodeType="after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fade">
                                      <p:cBhvr>
                                        <p:cTn id="44" dur="250"/>
                                        <p:tgtEl>
                                          <p:spTgt spid="6"/>
                                        </p:tgtEl>
                                      </p:cBhvr>
                                    </p:animEffect>
                                  </p:childTnLst>
                                </p:cTn>
                              </p:par>
                              <p:par>
                                <p:cTn id="45" presetID="10" presetClass="entr" presetSubtype="0" fill="hold" nodeType="with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fade">
                                      <p:cBhvr>
                                        <p:cTn id="47" dur="250"/>
                                        <p:tgtEl>
                                          <p:spTgt spid="7"/>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fade">
                                      <p:cBhvr>
                                        <p:cTn id="50" dur="250"/>
                                        <p:tgtEl>
                                          <p:spTgt spid="8"/>
                                        </p:tgtEl>
                                      </p:cBhvr>
                                    </p:animEffect>
                                  </p:childTnLst>
                                </p:cTn>
                              </p:par>
                              <p:par>
                                <p:cTn id="51" presetID="10" presetClass="entr" presetSubtype="0" fill="hold" nodeType="with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fade">
                                      <p:cBhvr>
                                        <p:cTn id="53" dur="250"/>
                                        <p:tgtEl>
                                          <p:spTgt spid="9"/>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0"/>
                                        </p:tgtEl>
                                        <p:attrNameLst>
                                          <p:attrName>style.visibility</p:attrName>
                                        </p:attrNameLst>
                                      </p:cBhvr>
                                      <p:to>
                                        <p:strVal val="visible"/>
                                      </p:to>
                                    </p:set>
                                    <p:animEffect transition="in" filter="fade">
                                      <p:cBhvr>
                                        <p:cTn id="56" dur="250"/>
                                        <p:tgtEl>
                                          <p:spTgt spid="10"/>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fade">
                                      <p:cBhvr>
                                        <p:cTn id="59" dur="250"/>
                                        <p:tgtEl>
                                          <p:spTgt spid="11"/>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12"/>
                                        </p:tgtEl>
                                        <p:attrNameLst>
                                          <p:attrName>style.visibility</p:attrName>
                                        </p:attrNameLst>
                                      </p:cBhvr>
                                      <p:to>
                                        <p:strVal val="visible"/>
                                      </p:to>
                                    </p:set>
                                    <p:animEffect transition="in" filter="fade">
                                      <p:cBhvr>
                                        <p:cTn id="62" dur="250"/>
                                        <p:tgtEl>
                                          <p:spTgt spid="12"/>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15"/>
                                        </p:tgtEl>
                                        <p:attrNameLst>
                                          <p:attrName>style.visibility</p:attrName>
                                        </p:attrNameLst>
                                      </p:cBhvr>
                                      <p:to>
                                        <p:strVal val="visible"/>
                                      </p:to>
                                    </p:set>
                                    <p:animEffect transition="in" filter="fade">
                                      <p:cBhvr>
                                        <p:cTn id="65" dur="250"/>
                                        <p:tgtEl>
                                          <p:spTgt spid="15"/>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fade">
                                      <p:cBhvr>
                                        <p:cTn id="68" dur="250"/>
                                        <p:tgtEl>
                                          <p:spTgt spid="16"/>
                                        </p:tgtEl>
                                      </p:cBhvr>
                                    </p:animEffect>
                                  </p:childTnLst>
                                </p:cTn>
                              </p:par>
                              <p:par>
                                <p:cTn id="69" presetID="10" presetClass="entr" presetSubtype="0" fill="hold" nodeType="with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fade">
                                      <p:cBhvr>
                                        <p:cTn id="71" dur="250"/>
                                        <p:tgtEl>
                                          <p:spTgt spid="34"/>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fade">
                                      <p:cBhvr>
                                        <p:cTn id="74" dur="250"/>
                                        <p:tgtEl>
                                          <p:spTgt spid="35"/>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250"/>
                                        <p:tgtEl>
                                          <p:spTgt spid="36"/>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250"/>
                                        <p:tgtEl>
                                          <p:spTgt spid="37"/>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4"/>
                                        </p:tgtEl>
                                        <p:attrNameLst>
                                          <p:attrName>style.visibility</p:attrName>
                                        </p:attrNameLst>
                                      </p:cBhvr>
                                      <p:to>
                                        <p:strVal val="visible"/>
                                      </p:to>
                                    </p:set>
                                    <p:animEffect transition="in" filter="fade">
                                      <p:cBhvr>
                                        <p:cTn id="83" dur="250"/>
                                        <p:tgtEl>
                                          <p:spTgt spid="4"/>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grpId="0" nodeType="clickEffect">
                                  <p:stCondLst>
                                    <p:cond delay="0"/>
                                  </p:stCondLst>
                                  <p:childTnLst>
                                    <p:set>
                                      <p:cBhvr>
                                        <p:cTn id="87" dur="1" fill="hold">
                                          <p:stCondLst>
                                            <p:cond delay="0"/>
                                          </p:stCondLst>
                                        </p:cTn>
                                        <p:tgtEl>
                                          <p:spTgt spid="40"/>
                                        </p:tgtEl>
                                        <p:attrNameLst>
                                          <p:attrName>style.visibility</p:attrName>
                                        </p:attrNameLst>
                                      </p:cBhvr>
                                      <p:to>
                                        <p:strVal val="visible"/>
                                      </p:to>
                                    </p:set>
                                    <p:animEffect transition="in" filter="fade">
                                      <p:cBhvr>
                                        <p:cTn id="88" dur="2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8" grpId="0"/>
      <p:bldP spid="10" grpId="0"/>
      <p:bldP spid="11" grpId="0" animBg="1"/>
      <p:bldP spid="12" grpId="0" animBg="1"/>
      <p:bldP spid="15" grpId="0" animBg="1"/>
      <p:bldP spid="16" grpId="0" animBg="1"/>
      <p:bldP spid="18" grpId="0"/>
      <p:bldP spid="19" grpId="0"/>
      <p:bldP spid="20" grpId="0" animBg="1"/>
      <p:bldP spid="22" grpId="0" animBg="1"/>
      <p:bldP spid="23" grpId="0" animBg="1"/>
      <p:bldP spid="25" grpId="0" animBg="1"/>
      <p:bldP spid="26" grpId="0" animBg="1"/>
      <p:bldP spid="32" grpId="0" animBg="1"/>
      <p:bldP spid="33" grpId="0" animBg="1"/>
      <p:bldP spid="35" grpId="0"/>
      <p:bldP spid="36" grpId="0" animBg="1"/>
      <p:bldP spid="37" grpId="0" animBg="1"/>
      <p:bldP spid="39" grpId="0"/>
      <p:bldP spid="4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9708E-3DC0-4A59-9C3D-024E9D966DEF}"/>
              </a:ext>
            </a:extLst>
          </p:cNvPr>
          <p:cNvSpPr>
            <a:spLocks noGrp="1"/>
          </p:cNvSpPr>
          <p:nvPr>
            <p:ph type="title"/>
          </p:nvPr>
        </p:nvSpPr>
        <p:spPr/>
        <p:txBody>
          <a:bodyPr/>
          <a:lstStyle/>
          <a:p>
            <a:r>
              <a:rPr lang="en-US" altLang="zh-CN" dirty="0"/>
              <a:t>Iterative win-win</a:t>
            </a:r>
            <a:endParaRPr lang="zh-CN" altLang="en-US" dirty="0"/>
          </a:p>
        </p:txBody>
      </p:sp>
      <p:sp>
        <p:nvSpPr>
          <p:cNvPr id="4" name="Oval 3">
            <a:extLst>
              <a:ext uri="{FF2B5EF4-FFF2-40B4-BE49-F238E27FC236}">
                <a16:creationId xmlns:a16="http://schemas.microsoft.com/office/drawing/2014/main" id="{3FCF3680-D4F1-4007-B250-4035AB6119A9}"/>
              </a:ext>
            </a:extLst>
          </p:cNvPr>
          <p:cNvSpPr/>
          <p:nvPr/>
        </p:nvSpPr>
        <p:spPr>
          <a:xfrm rot="18533837">
            <a:off x="4557600" y="4132374"/>
            <a:ext cx="320602" cy="258842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 name="Straight Arrow Connector 6">
            <a:extLst>
              <a:ext uri="{FF2B5EF4-FFF2-40B4-BE49-F238E27FC236}">
                <a16:creationId xmlns:a16="http://schemas.microsoft.com/office/drawing/2014/main" id="{4FCE535E-23E0-4437-A33F-3ED180B30815}"/>
              </a:ext>
            </a:extLst>
          </p:cNvPr>
          <p:cNvCxnSpPr>
            <a:cxnSpLocks/>
          </p:cNvCxnSpPr>
          <p:nvPr/>
        </p:nvCxnSpPr>
        <p:spPr>
          <a:xfrm>
            <a:off x="1908544" y="4742124"/>
            <a:ext cx="5507665"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57489524-2BA6-4EC5-99D5-819946A22E94}"/>
              </a:ext>
            </a:extLst>
          </p:cNvPr>
          <p:cNvSpPr txBox="1"/>
          <p:nvPr/>
        </p:nvSpPr>
        <p:spPr>
          <a:xfrm>
            <a:off x="6693196" y="4746586"/>
            <a:ext cx="1368646" cy="369332"/>
          </a:xfrm>
          <a:prstGeom prst="rect">
            <a:avLst/>
          </a:prstGeom>
          <a:noFill/>
        </p:spPr>
        <p:txBody>
          <a:bodyPr wrap="square" rtlCol="0">
            <a:spAutoFit/>
          </a:bodyPr>
          <a:lstStyle/>
          <a:p>
            <a:r>
              <a:rPr lang="en-US" altLang="zh-CN" dirty="0"/>
              <a:t>input lengths</a:t>
            </a:r>
            <a:endParaRPr lang="zh-CN" altLang="en-US" dirty="0"/>
          </a:p>
        </p:txBody>
      </p:sp>
      <p:cxnSp>
        <p:nvCxnSpPr>
          <p:cNvPr id="9" name="Straight Arrow Connector 8">
            <a:extLst>
              <a:ext uri="{FF2B5EF4-FFF2-40B4-BE49-F238E27FC236}">
                <a16:creationId xmlns:a16="http://schemas.microsoft.com/office/drawing/2014/main" id="{924C8FF3-4513-4ABE-875B-F42ACC013B30}"/>
              </a:ext>
            </a:extLst>
          </p:cNvPr>
          <p:cNvCxnSpPr>
            <a:cxnSpLocks/>
          </p:cNvCxnSpPr>
          <p:nvPr/>
        </p:nvCxnSpPr>
        <p:spPr>
          <a:xfrm>
            <a:off x="1908544" y="5445476"/>
            <a:ext cx="5507665"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7DE1F0B3-BBF5-4C77-9FA0-A2D5F3E19E66}"/>
              </a:ext>
            </a:extLst>
          </p:cNvPr>
          <p:cNvSpPr txBox="1"/>
          <p:nvPr/>
        </p:nvSpPr>
        <p:spPr>
          <a:xfrm>
            <a:off x="6693196" y="5449938"/>
            <a:ext cx="1368646" cy="369332"/>
          </a:xfrm>
          <a:prstGeom prst="rect">
            <a:avLst/>
          </a:prstGeom>
          <a:noFill/>
        </p:spPr>
        <p:txBody>
          <a:bodyPr wrap="square" rtlCol="0">
            <a:spAutoFit/>
          </a:bodyPr>
          <a:lstStyle/>
          <a:p>
            <a:r>
              <a:rPr lang="en-US" altLang="zh-CN" dirty="0"/>
              <a:t>input lengths</a:t>
            </a:r>
            <a:endParaRPr lang="zh-CN" altLang="en-US" dirty="0"/>
          </a:p>
        </p:txBody>
      </p:sp>
      <p:sp>
        <p:nvSpPr>
          <p:cNvPr id="15" name="Oval 14">
            <a:extLst>
              <a:ext uri="{FF2B5EF4-FFF2-40B4-BE49-F238E27FC236}">
                <a16:creationId xmlns:a16="http://schemas.microsoft.com/office/drawing/2014/main" id="{131D7BEF-F49F-4D2D-BEAA-D444A4A60DF3}"/>
              </a:ext>
            </a:extLst>
          </p:cNvPr>
          <p:cNvSpPr/>
          <p:nvPr/>
        </p:nvSpPr>
        <p:spPr>
          <a:xfrm>
            <a:off x="3822988" y="4692094"/>
            <a:ext cx="108983" cy="108983"/>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Oval 15">
            <a:extLst>
              <a:ext uri="{FF2B5EF4-FFF2-40B4-BE49-F238E27FC236}">
                <a16:creationId xmlns:a16="http://schemas.microsoft.com/office/drawing/2014/main" id="{CFAAB008-EDF2-4A81-9B0C-6915C3B1FCD4}"/>
              </a:ext>
            </a:extLst>
          </p:cNvPr>
          <p:cNvSpPr/>
          <p:nvPr/>
        </p:nvSpPr>
        <p:spPr>
          <a:xfrm>
            <a:off x="4608918" y="5390984"/>
            <a:ext cx="108983" cy="108983"/>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4" name="Straight Arrow Connector 33">
            <a:extLst>
              <a:ext uri="{FF2B5EF4-FFF2-40B4-BE49-F238E27FC236}">
                <a16:creationId xmlns:a16="http://schemas.microsoft.com/office/drawing/2014/main" id="{56F828A4-FA18-4ED3-8021-BFC498CC7CA1}"/>
              </a:ext>
            </a:extLst>
          </p:cNvPr>
          <p:cNvCxnSpPr>
            <a:cxnSpLocks/>
          </p:cNvCxnSpPr>
          <p:nvPr/>
        </p:nvCxnSpPr>
        <p:spPr>
          <a:xfrm>
            <a:off x="1902639" y="6118747"/>
            <a:ext cx="5507665"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B05DADF6-A6FF-4380-BF63-3BACBF099E68}"/>
              </a:ext>
            </a:extLst>
          </p:cNvPr>
          <p:cNvSpPr txBox="1"/>
          <p:nvPr/>
        </p:nvSpPr>
        <p:spPr>
          <a:xfrm>
            <a:off x="6687291" y="6123209"/>
            <a:ext cx="1368646" cy="369332"/>
          </a:xfrm>
          <a:prstGeom prst="rect">
            <a:avLst/>
          </a:prstGeom>
          <a:noFill/>
        </p:spPr>
        <p:txBody>
          <a:bodyPr wrap="square" rtlCol="0">
            <a:spAutoFit/>
          </a:bodyPr>
          <a:lstStyle/>
          <a:p>
            <a:r>
              <a:rPr lang="en-US" altLang="zh-CN" dirty="0"/>
              <a:t>input lengths</a:t>
            </a:r>
            <a:endParaRPr lang="zh-CN" altLang="en-US" dirty="0"/>
          </a:p>
        </p:txBody>
      </p:sp>
      <p:sp>
        <p:nvSpPr>
          <p:cNvPr id="37" name="Oval 36">
            <a:extLst>
              <a:ext uri="{FF2B5EF4-FFF2-40B4-BE49-F238E27FC236}">
                <a16:creationId xmlns:a16="http://schemas.microsoft.com/office/drawing/2014/main" id="{B6813EAB-DCD1-49FA-9A2A-6148E7E477FD}"/>
              </a:ext>
            </a:extLst>
          </p:cNvPr>
          <p:cNvSpPr/>
          <p:nvPr/>
        </p:nvSpPr>
        <p:spPr>
          <a:xfrm>
            <a:off x="5532180" y="6064255"/>
            <a:ext cx="108983" cy="108983"/>
          </a:xfrm>
          <a:prstGeom prst="ellipse">
            <a:avLst/>
          </a:prstGeom>
          <a:solidFill>
            <a:srgbClr val="660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8A5E000B-E5CF-405D-806B-CB9068A8C1B9}"/>
                  </a:ext>
                </a:extLst>
              </p:cNvPr>
              <p:cNvSpPr txBox="1"/>
              <p:nvPr/>
            </p:nvSpPr>
            <p:spPr>
              <a:xfrm>
                <a:off x="940329" y="1721747"/>
                <a:ext cx="4095431" cy="400110"/>
              </a:xfrm>
              <a:prstGeom prst="rect">
                <a:avLst/>
              </a:prstGeom>
              <a:noFill/>
            </p:spPr>
            <p:txBody>
              <a:bodyPr wrap="square" rtlCol="0">
                <a:spAutoFit/>
              </a:bodyPr>
              <a:lstStyle/>
              <a:p>
                <a:r>
                  <a:rPr lang="en-US" altLang="zh-CN" sz="2000" dirty="0"/>
                  <a:t>Win-win between </a:t>
                </a:r>
                <a14:m>
                  <m:oMath xmlns:m="http://schemas.openxmlformats.org/officeDocument/2006/math">
                    <m:r>
                      <a:rPr lang="en-US" altLang="zh-CN" sz="2000" b="0" i="1" smtClean="0">
                        <a:latin typeface="Cambria Math" panose="02040503050406030204" pitchFamily="18" charset="0"/>
                      </a:rPr>
                      <m:t>𝑙</m:t>
                    </m:r>
                  </m:oMath>
                </a14:m>
                <a:r>
                  <a:rPr lang="zh-CN" altLang="en-US" sz="2000" dirty="0"/>
                  <a:t> </a:t>
                </a:r>
                <a:r>
                  <a:rPr lang="en-US" altLang="zh-CN" sz="2000" dirty="0"/>
                  <a:t>input lengths</a:t>
                </a:r>
                <a:endParaRPr lang="zh-CN" altLang="en-US" sz="2000" dirty="0"/>
              </a:p>
            </p:txBody>
          </p:sp>
        </mc:Choice>
        <mc:Fallback xmlns="">
          <p:sp>
            <p:nvSpPr>
              <p:cNvPr id="39" name="TextBox 38">
                <a:extLst>
                  <a:ext uri="{FF2B5EF4-FFF2-40B4-BE49-F238E27FC236}">
                    <a16:creationId xmlns:a16="http://schemas.microsoft.com/office/drawing/2014/main" id="{8A5E000B-E5CF-405D-806B-CB9068A8C1B9}"/>
                  </a:ext>
                </a:extLst>
              </p:cNvPr>
              <p:cNvSpPr txBox="1">
                <a:spLocks noRot="1" noChangeAspect="1" noMove="1" noResize="1" noEditPoints="1" noAdjustHandles="1" noChangeArrowheads="1" noChangeShapeType="1" noTextEdit="1"/>
              </p:cNvSpPr>
              <p:nvPr/>
            </p:nvSpPr>
            <p:spPr>
              <a:xfrm>
                <a:off x="940329" y="1721747"/>
                <a:ext cx="4095431" cy="400110"/>
              </a:xfrm>
              <a:prstGeom prst="rect">
                <a:avLst/>
              </a:prstGeom>
              <a:blipFill>
                <a:blip r:embed="rId2"/>
                <a:stretch>
                  <a:fillRect l="-1488" t="-7576" b="-2575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3DAE98D7-C115-429E-A5E3-929D1AA908D5}"/>
                  </a:ext>
                </a:extLst>
              </p:cNvPr>
              <p:cNvSpPr txBox="1"/>
              <p:nvPr/>
            </p:nvSpPr>
            <p:spPr>
              <a:xfrm>
                <a:off x="3727887" y="4766197"/>
                <a:ext cx="29918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𝑛</m:t>
                          </m:r>
                        </m:e>
                        <m:sub>
                          <m:r>
                            <a:rPr lang="en-US" altLang="zh-CN" b="0" i="1" smtClean="0">
                              <a:latin typeface="Cambria Math" panose="02040503050406030204" pitchFamily="18" charset="0"/>
                            </a:rPr>
                            <m:t>1</m:t>
                          </m:r>
                        </m:sub>
                      </m:sSub>
                    </m:oMath>
                  </m:oMathPara>
                </a14:m>
                <a:endParaRPr lang="zh-CN" altLang="en-US" dirty="0"/>
              </a:p>
            </p:txBody>
          </p:sp>
        </mc:Choice>
        <mc:Fallback xmlns="">
          <p:sp>
            <p:nvSpPr>
              <p:cNvPr id="13" name="TextBox 12">
                <a:extLst>
                  <a:ext uri="{FF2B5EF4-FFF2-40B4-BE49-F238E27FC236}">
                    <a16:creationId xmlns:a16="http://schemas.microsoft.com/office/drawing/2014/main" id="{3DAE98D7-C115-429E-A5E3-929D1AA908D5}"/>
                  </a:ext>
                </a:extLst>
              </p:cNvPr>
              <p:cNvSpPr txBox="1">
                <a:spLocks noRot="1" noChangeAspect="1" noMove="1" noResize="1" noEditPoints="1" noAdjustHandles="1" noChangeArrowheads="1" noChangeShapeType="1" noTextEdit="1"/>
              </p:cNvSpPr>
              <p:nvPr/>
            </p:nvSpPr>
            <p:spPr>
              <a:xfrm>
                <a:off x="3727887" y="4766197"/>
                <a:ext cx="299184" cy="276999"/>
              </a:xfrm>
              <a:prstGeom prst="rect">
                <a:avLst/>
              </a:prstGeom>
              <a:blipFill>
                <a:blip r:embed="rId3"/>
                <a:stretch>
                  <a:fillRect l="-10204" r="-4082" b="-1777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7FCECDF8-9FE9-407A-9569-B99273355A96}"/>
                  </a:ext>
                </a:extLst>
              </p:cNvPr>
              <p:cNvSpPr txBox="1"/>
              <p:nvPr/>
            </p:nvSpPr>
            <p:spPr>
              <a:xfrm>
                <a:off x="4518545" y="5467955"/>
                <a:ext cx="30450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𝑛</m:t>
                          </m:r>
                        </m:e>
                        <m:sub>
                          <m:r>
                            <a:rPr lang="en-US" altLang="zh-CN" b="0" i="1" smtClean="0">
                              <a:latin typeface="Cambria Math" panose="02040503050406030204" pitchFamily="18" charset="0"/>
                            </a:rPr>
                            <m:t>2</m:t>
                          </m:r>
                        </m:sub>
                      </m:sSub>
                    </m:oMath>
                  </m:oMathPara>
                </a14:m>
                <a:endParaRPr lang="zh-CN" altLang="en-US" dirty="0"/>
              </a:p>
            </p:txBody>
          </p:sp>
        </mc:Choice>
        <mc:Fallback xmlns="">
          <p:sp>
            <p:nvSpPr>
              <p:cNvPr id="38" name="TextBox 37">
                <a:extLst>
                  <a:ext uri="{FF2B5EF4-FFF2-40B4-BE49-F238E27FC236}">
                    <a16:creationId xmlns:a16="http://schemas.microsoft.com/office/drawing/2014/main" id="{7FCECDF8-9FE9-407A-9569-B99273355A96}"/>
                  </a:ext>
                </a:extLst>
              </p:cNvPr>
              <p:cNvSpPr txBox="1">
                <a:spLocks noRot="1" noChangeAspect="1" noMove="1" noResize="1" noEditPoints="1" noAdjustHandles="1" noChangeArrowheads="1" noChangeShapeType="1" noTextEdit="1"/>
              </p:cNvSpPr>
              <p:nvPr/>
            </p:nvSpPr>
            <p:spPr>
              <a:xfrm>
                <a:off x="4518545" y="5467955"/>
                <a:ext cx="304506" cy="276999"/>
              </a:xfrm>
              <a:prstGeom prst="rect">
                <a:avLst/>
              </a:prstGeom>
              <a:blipFill>
                <a:blip r:embed="rId4"/>
                <a:stretch>
                  <a:fillRect l="-10000" r="-6000" b="-1777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75D5CED4-1678-4143-88B6-27BE7BEF0143}"/>
                  </a:ext>
                </a:extLst>
              </p:cNvPr>
              <p:cNvSpPr txBox="1"/>
              <p:nvPr/>
            </p:nvSpPr>
            <p:spPr>
              <a:xfrm>
                <a:off x="5442395" y="6119360"/>
                <a:ext cx="30450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𝑛</m:t>
                          </m:r>
                        </m:e>
                        <m:sub>
                          <m:r>
                            <a:rPr lang="en-US" altLang="zh-CN" b="0" i="1" smtClean="0">
                              <a:latin typeface="Cambria Math" panose="02040503050406030204" pitchFamily="18" charset="0"/>
                            </a:rPr>
                            <m:t>3</m:t>
                          </m:r>
                        </m:sub>
                      </m:sSub>
                    </m:oMath>
                  </m:oMathPara>
                </a14:m>
                <a:endParaRPr lang="zh-CN" altLang="en-US" dirty="0"/>
              </a:p>
            </p:txBody>
          </p:sp>
        </mc:Choice>
        <mc:Fallback xmlns="">
          <p:sp>
            <p:nvSpPr>
              <p:cNvPr id="41" name="TextBox 40">
                <a:extLst>
                  <a:ext uri="{FF2B5EF4-FFF2-40B4-BE49-F238E27FC236}">
                    <a16:creationId xmlns:a16="http://schemas.microsoft.com/office/drawing/2014/main" id="{75D5CED4-1678-4143-88B6-27BE7BEF0143}"/>
                  </a:ext>
                </a:extLst>
              </p:cNvPr>
              <p:cNvSpPr txBox="1">
                <a:spLocks noRot="1" noChangeAspect="1" noMove="1" noResize="1" noEditPoints="1" noAdjustHandles="1" noChangeArrowheads="1" noChangeShapeType="1" noTextEdit="1"/>
              </p:cNvSpPr>
              <p:nvPr/>
            </p:nvSpPr>
            <p:spPr>
              <a:xfrm>
                <a:off x="5442395" y="6119360"/>
                <a:ext cx="304506" cy="276999"/>
              </a:xfrm>
              <a:prstGeom prst="rect">
                <a:avLst/>
              </a:prstGeom>
              <a:blipFill>
                <a:blip r:embed="rId5"/>
                <a:stretch>
                  <a:fillRect l="-10000" r="-4000" b="-17778"/>
                </a:stretch>
              </a:blipFill>
            </p:spPr>
            <p:txBody>
              <a:bodyPr/>
              <a:lstStyle/>
              <a:p>
                <a:r>
                  <a:rPr lang="zh-CN" altLang="en-US">
                    <a:noFill/>
                  </a:rPr>
                  <a:t> </a:t>
                </a:r>
              </a:p>
            </p:txBody>
          </p:sp>
        </mc:Fallback>
      </mc:AlternateContent>
      <p:sp>
        <p:nvSpPr>
          <p:cNvPr id="42" name="!!Rectangle exp">
            <a:extLst>
              <a:ext uri="{FF2B5EF4-FFF2-40B4-BE49-F238E27FC236}">
                <a16:creationId xmlns:a16="http://schemas.microsoft.com/office/drawing/2014/main" id="{CC7995EF-B3F8-4121-943A-C97ACE6D186B}"/>
              </a:ext>
            </a:extLst>
          </p:cNvPr>
          <p:cNvSpPr/>
          <p:nvPr/>
        </p:nvSpPr>
        <p:spPr>
          <a:xfrm rot="5400000">
            <a:off x="3009818" y="3747108"/>
            <a:ext cx="1737360" cy="2286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bg1"/>
              </a:solidFill>
            </a:endParaRPr>
          </a:p>
        </p:txBody>
      </p:sp>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DDEFE1E3-052C-47F0-9846-5D7D5D67904C}"/>
                  </a:ext>
                </a:extLst>
              </p:cNvPr>
              <p:cNvSpPr txBox="1"/>
              <p:nvPr/>
            </p:nvSpPr>
            <p:spPr>
              <a:xfrm>
                <a:off x="3987609" y="3747365"/>
                <a:ext cx="803381" cy="338554"/>
              </a:xfrm>
              <a:prstGeom prst="rect">
                <a:avLst/>
              </a:prstGeom>
              <a:solidFill>
                <a:srgbClr val="E1DFE2"/>
              </a:solidFill>
            </p:spPr>
            <p:txBody>
              <a:bodyPr wrap="square" rtlCol="0">
                <a:spAutoFit/>
              </a:bodyPr>
              <a:lstStyle/>
              <a:p>
                <a:pPr/>
                <a14:m>
                  <m:oMathPara xmlns:m="http://schemas.openxmlformats.org/officeDocument/2006/math">
                    <m:oMathParaPr>
                      <m:jc m:val="centerGroup"/>
                    </m:oMathParaPr>
                    <m:oMath xmlns:m="http://schemas.openxmlformats.org/officeDocument/2006/math">
                      <m:func>
                        <m:funcPr>
                          <m:ctrlPr>
                            <a:rPr lang="en-US" altLang="zh-CN" sz="1600" b="0" i="1" smtClean="0">
                              <a:solidFill>
                                <a:srgbClr val="C00000"/>
                              </a:solidFill>
                              <a:latin typeface="Cambria Math" panose="02040503050406030204" pitchFamily="18" charset="0"/>
                            </a:rPr>
                          </m:ctrlPr>
                        </m:funcPr>
                        <m:fName>
                          <m:r>
                            <m:rPr>
                              <m:sty m:val="p"/>
                            </m:rPr>
                            <a:rPr lang="en-US" altLang="zh-CN" sz="1600" i="0" smtClean="0">
                              <a:solidFill>
                                <a:srgbClr val="C00000"/>
                              </a:solidFill>
                              <a:latin typeface="Cambria Math" panose="02040503050406030204" pitchFamily="18" charset="0"/>
                            </a:rPr>
                            <m:t>exp</m:t>
                          </m:r>
                        </m:fName>
                        <m:e>
                          <m:r>
                            <a:rPr lang="en-US" altLang="zh-CN" sz="1600" b="0" i="1" smtClean="0">
                              <a:solidFill>
                                <a:srgbClr val="C00000"/>
                              </a:solidFill>
                              <a:latin typeface="Cambria Math" panose="02040503050406030204" pitchFamily="18" charset="0"/>
                            </a:rPr>
                            <m:t>(</m:t>
                          </m:r>
                          <m:sSub>
                            <m:sSubPr>
                              <m:ctrlPr>
                                <a:rPr lang="en-US" altLang="zh-CN" sz="1600" b="0" i="1" smtClean="0">
                                  <a:solidFill>
                                    <a:srgbClr val="C00000"/>
                                  </a:solidFill>
                                  <a:latin typeface="Cambria Math" panose="02040503050406030204" pitchFamily="18" charset="0"/>
                                </a:rPr>
                              </m:ctrlPr>
                            </m:sSubPr>
                            <m:e>
                              <m:r>
                                <a:rPr lang="en-US" altLang="zh-CN" sz="1600" b="0" i="1" smtClean="0">
                                  <a:solidFill>
                                    <a:srgbClr val="C00000"/>
                                  </a:solidFill>
                                  <a:latin typeface="Cambria Math" panose="02040503050406030204" pitchFamily="18" charset="0"/>
                                </a:rPr>
                                <m:t>𝑛</m:t>
                              </m:r>
                            </m:e>
                            <m:sub>
                              <m:r>
                                <a:rPr lang="en-US" altLang="zh-CN" sz="1600" b="0" i="1" smtClean="0">
                                  <a:solidFill>
                                    <a:srgbClr val="C00000"/>
                                  </a:solidFill>
                                  <a:latin typeface="Cambria Math" panose="02040503050406030204" pitchFamily="18" charset="0"/>
                                </a:rPr>
                                <m:t>1</m:t>
                              </m:r>
                            </m:sub>
                          </m:sSub>
                          <m:r>
                            <a:rPr lang="en-US" altLang="zh-CN" sz="1600" b="0" i="1" smtClean="0">
                              <a:solidFill>
                                <a:srgbClr val="C00000"/>
                              </a:solidFill>
                              <a:latin typeface="Cambria Math" panose="02040503050406030204" pitchFamily="18" charset="0"/>
                            </a:rPr>
                            <m:t>)</m:t>
                          </m:r>
                        </m:e>
                      </m:func>
                    </m:oMath>
                  </m:oMathPara>
                </a14:m>
                <a:endParaRPr lang="zh-CN" altLang="en-US" sz="1600" dirty="0">
                  <a:solidFill>
                    <a:srgbClr val="C00000"/>
                  </a:solidFill>
                </a:endParaRPr>
              </a:p>
            </p:txBody>
          </p:sp>
        </mc:Choice>
        <mc:Fallback xmlns="">
          <p:sp>
            <p:nvSpPr>
              <p:cNvPr id="43" name="TextBox 42">
                <a:extLst>
                  <a:ext uri="{FF2B5EF4-FFF2-40B4-BE49-F238E27FC236}">
                    <a16:creationId xmlns:a16="http://schemas.microsoft.com/office/drawing/2014/main" id="{DDEFE1E3-052C-47F0-9846-5D7D5D67904C}"/>
                  </a:ext>
                </a:extLst>
              </p:cNvPr>
              <p:cNvSpPr txBox="1">
                <a:spLocks noRot="1" noChangeAspect="1" noMove="1" noResize="1" noEditPoints="1" noAdjustHandles="1" noChangeArrowheads="1" noChangeShapeType="1" noTextEdit="1"/>
              </p:cNvSpPr>
              <p:nvPr/>
            </p:nvSpPr>
            <p:spPr>
              <a:xfrm>
                <a:off x="3987609" y="3747365"/>
                <a:ext cx="803381" cy="338554"/>
              </a:xfrm>
              <a:prstGeom prst="rect">
                <a:avLst/>
              </a:prstGeom>
              <a:blipFill>
                <a:blip r:embed="rId6"/>
                <a:stretch>
                  <a:fillRect r="-8333" b="-12727"/>
                </a:stretch>
              </a:blipFill>
            </p:spPr>
            <p:txBody>
              <a:bodyPr/>
              <a:lstStyle/>
              <a:p>
                <a:r>
                  <a:rPr lang="zh-CN" altLang="en-US">
                    <a:noFill/>
                  </a:rPr>
                  <a:t> </a:t>
                </a:r>
              </a:p>
            </p:txBody>
          </p:sp>
        </mc:Fallback>
      </mc:AlternateContent>
      <p:sp>
        <p:nvSpPr>
          <p:cNvPr id="14" name="TextBox 13">
            <a:extLst>
              <a:ext uri="{FF2B5EF4-FFF2-40B4-BE49-F238E27FC236}">
                <a16:creationId xmlns:a16="http://schemas.microsoft.com/office/drawing/2014/main" id="{2262E94B-F34C-4D3D-AB38-BAFFA978CBA6}"/>
              </a:ext>
            </a:extLst>
          </p:cNvPr>
          <p:cNvSpPr txBox="1"/>
          <p:nvPr/>
        </p:nvSpPr>
        <p:spPr>
          <a:xfrm>
            <a:off x="599522" y="4545419"/>
            <a:ext cx="1279627" cy="369332"/>
          </a:xfrm>
          <a:prstGeom prst="rect">
            <a:avLst/>
          </a:prstGeom>
          <a:noFill/>
        </p:spPr>
        <p:txBody>
          <a:bodyPr wrap="square" rtlCol="0">
            <a:spAutoFit/>
          </a:bodyPr>
          <a:lstStyle/>
          <a:p>
            <a:r>
              <a:rPr lang="en-US" altLang="zh-CN" dirty="0"/>
              <a:t>Brute-force</a:t>
            </a:r>
            <a:endParaRPr lang="zh-CN" altLang="en-US" dirty="0"/>
          </a:p>
        </p:txBody>
      </p:sp>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65FC4AE7-238B-4667-9103-03573867609A}"/>
                  </a:ext>
                </a:extLst>
              </p:cNvPr>
              <p:cNvSpPr txBox="1"/>
              <p:nvPr/>
            </p:nvSpPr>
            <p:spPr>
              <a:xfrm>
                <a:off x="4216254" y="1728452"/>
                <a:ext cx="176987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𝑛</m:t>
                          </m:r>
                        </m:e>
                        <m:sub>
                          <m:r>
                            <a:rPr lang="en-US" altLang="zh-CN" b="0" i="1" smtClean="0">
                              <a:latin typeface="Cambria Math" panose="02040503050406030204" pitchFamily="18" charset="0"/>
                            </a:rPr>
                            <m:t>1</m:t>
                          </m:r>
                        </m:sub>
                      </m:sSub>
                      <m:r>
                        <a:rPr lang="en-US" altLang="zh-CN" b="0" i="1" smtClean="0">
                          <a:latin typeface="Cambria Math" panose="02040503050406030204" pitchFamily="18" charset="0"/>
                        </a:rPr>
                        <m:t>, </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𝑛</m:t>
                          </m:r>
                        </m:e>
                        <m:sub>
                          <m:r>
                            <a:rPr lang="en-US" altLang="zh-CN" b="0" i="1" smtClean="0">
                              <a:latin typeface="Cambria Math" panose="02040503050406030204" pitchFamily="18" charset="0"/>
                            </a:rPr>
                            <m:t>2</m:t>
                          </m:r>
                        </m:sub>
                      </m:sSub>
                      <m:r>
                        <a:rPr lang="en-US" altLang="zh-CN" b="0" i="1" smtClean="0">
                          <a:latin typeface="Cambria Math" panose="02040503050406030204" pitchFamily="18" charset="0"/>
                        </a:rPr>
                        <m:t>, …, </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𝑛</m:t>
                          </m:r>
                        </m:e>
                        <m:sub>
                          <m:r>
                            <a:rPr lang="en-US" altLang="zh-CN" b="0" i="1" smtClean="0">
                              <a:latin typeface="Cambria Math" panose="02040503050406030204" pitchFamily="18" charset="0"/>
                            </a:rPr>
                            <m:t>𝑙</m:t>
                          </m:r>
                        </m:sub>
                      </m:sSub>
                    </m:oMath>
                  </m:oMathPara>
                </a14:m>
                <a:endParaRPr lang="zh-CN" altLang="en-US" dirty="0"/>
              </a:p>
            </p:txBody>
          </p:sp>
        </mc:Choice>
        <mc:Fallback xmlns="">
          <p:sp>
            <p:nvSpPr>
              <p:cNvPr id="45" name="TextBox 44">
                <a:extLst>
                  <a:ext uri="{FF2B5EF4-FFF2-40B4-BE49-F238E27FC236}">
                    <a16:creationId xmlns:a16="http://schemas.microsoft.com/office/drawing/2014/main" id="{65FC4AE7-238B-4667-9103-03573867609A}"/>
                  </a:ext>
                </a:extLst>
              </p:cNvPr>
              <p:cNvSpPr txBox="1">
                <a:spLocks noRot="1" noChangeAspect="1" noMove="1" noResize="1" noEditPoints="1" noAdjustHandles="1" noChangeArrowheads="1" noChangeShapeType="1" noTextEdit="1"/>
              </p:cNvSpPr>
              <p:nvPr/>
            </p:nvSpPr>
            <p:spPr>
              <a:xfrm>
                <a:off x="4216254" y="1728452"/>
                <a:ext cx="1769877" cy="369332"/>
              </a:xfrm>
              <a:prstGeom prst="rect">
                <a:avLst/>
              </a:prstGeom>
              <a:blipFill>
                <a:blip r:embed="rId7"/>
                <a:stretch>
                  <a:fillRect b="-166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E359004B-CE77-4991-A65E-DC17897E40C4}"/>
                  </a:ext>
                </a:extLst>
              </p:cNvPr>
              <p:cNvSpPr txBox="1"/>
              <p:nvPr/>
            </p:nvSpPr>
            <p:spPr>
              <a:xfrm>
                <a:off x="6248225" y="1807486"/>
                <a:ext cx="1914627" cy="246221"/>
              </a:xfrm>
              <a:prstGeom prst="rect">
                <a:avLst/>
              </a:prstGeom>
              <a:solidFill>
                <a:srgbClr val="F6F4F7"/>
              </a:solidFill>
              <a:ln>
                <a:no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600" b="0" i="1" smtClean="0">
                              <a:latin typeface="Cambria Math" panose="02040503050406030204" pitchFamily="18" charset="0"/>
                            </a:rPr>
                          </m:ctrlPr>
                        </m:sSubPr>
                        <m:e>
                          <m:r>
                            <a:rPr lang="en-US" altLang="zh-CN" sz="1600" b="0" i="1" smtClean="0">
                              <a:latin typeface="Cambria Math" panose="02040503050406030204" pitchFamily="18" charset="0"/>
                            </a:rPr>
                            <m:t>𝑛</m:t>
                          </m:r>
                        </m:e>
                        <m:sub>
                          <m:r>
                            <a:rPr lang="en-US" altLang="zh-CN" sz="1600" b="0" i="1" smtClean="0">
                              <a:latin typeface="Cambria Math" panose="02040503050406030204" pitchFamily="18" charset="0"/>
                            </a:rPr>
                            <m:t>𝑖</m:t>
                          </m:r>
                        </m:sub>
                      </m:sSub>
                      <m:r>
                        <a:rPr lang="en-US" altLang="zh-CN" sz="1600" b="0" i="1" smtClean="0">
                          <a:latin typeface="Cambria Math" panose="02040503050406030204" pitchFamily="18" charset="0"/>
                        </a:rPr>
                        <m:t>=</m:t>
                      </m:r>
                      <m:r>
                        <m:rPr>
                          <m:nor/>
                        </m:rPr>
                        <a:rPr lang="en-US" altLang="zh-CN" sz="1600" b="0" i="0" smtClean="0">
                          <a:latin typeface="Cambria Math" panose="02040503050406030204" pitchFamily="18" charset="0"/>
                        </a:rPr>
                        <m:t>quasipoly</m:t>
                      </m:r>
                      <m:d>
                        <m:dPr>
                          <m:ctrlPr>
                            <a:rPr lang="en-US" altLang="zh-CN" sz="1600" b="0" i="1" smtClean="0">
                              <a:latin typeface="Cambria Math" panose="02040503050406030204" pitchFamily="18" charset="0"/>
                            </a:rPr>
                          </m:ctrlPr>
                        </m:dPr>
                        <m:e>
                          <m:sSub>
                            <m:sSubPr>
                              <m:ctrlPr>
                                <a:rPr lang="en-US" altLang="zh-CN" sz="1600" b="0" i="1" smtClean="0">
                                  <a:latin typeface="Cambria Math" panose="02040503050406030204" pitchFamily="18" charset="0"/>
                                </a:rPr>
                              </m:ctrlPr>
                            </m:sSubPr>
                            <m:e>
                              <m:r>
                                <a:rPr lang="en-US" altLang="zh-CN" sz="1600" b="0" i="1" smtClean="0">
                                  <a:latin typeface="Cambria Math" panose="02040503050406030204" pitchFamily="18" charset="0"/>
                                </a:rPr>
                                <m:t>𝑛</m:t>
                              </m:r>
                            </m:e>
                            <m:sub>
                              <m:r>
                                <a:rPr lang="en-US" altLang="zh-CN" sz="1600" b="0" i="1" smtClean="0">
                                  <a:latin typeface="Cambria Math" panose="02040503050406030204" pitchFamily="18" charset="0"/>
                                </a:rPr>
                                <m:t>𝑖</m:t>
                              </m:r>
                              <m:r>
                                <a:rPr lang="en-US" altLang="zh-CN" sz="1600" b="0" i="1" smtClean="0">
                                  <a:latin typeface="Cambria Math" panose="02040503050406030204" pitchFamily="18" charset="0"/>
                                </a:rPr>
                                <m:t>−1</m:t>
                              </m:r>
                            </m:sub>
                          </m:sSub>
                        </m:e>
                      </m:d>
                    </m:oMath>
                  </m:oMathPara>
                </a14:m>
                <a:endParaRPr lang="zh-CN" altLang="en-US" sz="1600" dirty="0"/>
              </a:p>
            </p:txBody>
          </p:sp>
        </mc:Choice>
        <mc:Fallback xmlns="">
          <p:sp>
            <p:nvSpPr>
              <p:cNvPr id="46" name="TextBox 45">
                <a:extLst>
                  <a:ext uri="{FF2B5EF4-FFF2-40B4-BE49-F238E27FC236}">
                    <a16:creationId xmlns:a16="http://schemas.microsoft.com/office/drawing/2014/main" id="{E359004B-CE77-4991-A65E-DC17897E40C4}"/>
                  </a:ext>
                </a:extLst>
              </p:cNvPr>
              <p:cNvSpPr txBox="1">
                <a:spLocks noRot="1" noChangeAspect="1" noMove="1" noResize="1" noEditPoints="1" noAdjustHandles="1" noChangeArrowheads="1" noChangeShapeType="1" noTextEdit="1"/>
              </p:cNvSpPr>
              <p:nvPr/>
            </p:nvSpPr>
            <p:spPr>
              <a:xfrm>
                <a:off x="6248225" y="1807486"/>
                <a:ext cx="1914627" cy="246221"/>
              </a:xfrm>
              <a:prstGeom prst="rect">
                <a:avLst/>
              </a:prstGeom>
              <a:blipFill>
                <a:blip r:embed="rId8"/>
                <a:stretch>
                  <a:fillRect l="-955" b="-35000"/>
                </a:stretch>
              </a:blipFill>
              <a:ln>
                <a:no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403ABE59-B1EF-4149-96C3-503006D33A33}"/>
                  </a:ext>
                </a:extLst>
              </p:cNvPr>
              <p:cNvSpPr txBox="1"/>
              <p:nvPr/>
            </p:nvSpPr>
            <p:spPr>
              <a:xfrm>
                <a:off x="1480983" y="2217612"/>
                <a:ext cx="5935226" cy="369332"/>
              </a:xfrm>
              <a:prstGeom prst="rect">
                <a:avLst/>
              </a:prstGeom>
              <a:solidFill>
                <a:srgbClr val="F6F4F7">
                  <a:alpha val="75000"/>
                </a:srgbClr>
              </a:solidFill>
            </p:spPr>
            <p:txBody>
              <a:bodyPr wrap="square" rtlCol="0">
                <a:spAutoFit/>
              </a:bodyPr>
              <a:lstStyle/>
              <a:p>
                <a:pPr marL="285750" indent="-285750">
                  <a:buFont typeface="Arial" panose="020B0604020202020204" pitchFamily="34" charset="0"/>
                  <a:buChar char="•"/>
                </a:pPr>
                <a:r>
                  <a:rPr lang="en-US" altLang="zh-CN" dirty="0"/>
                  <a:t>Starting with the brute-force algorithm at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𝑛</m:t>
                        </m:r>
                      </m:e>
                      <m:sub>
                        <m:r>
                          <a:rPr lang="en-US" altLang="zh-CN" b="0" i="1" smtClean="0">
                            <a:latin typeface="Cambria Math" panose="02040503050406030204" pitchFamily="18" charset="0"/>
                          </a:rPr>
                          <m:t>1</m:t>
                        </m:r>
                      </m:sub>
                    </m:sSub>
                  </m:oMath>
                </a14:m>
                <a:endParaRPr lang="zh-CN" altLang="en-US" dirty="0"/>
              </a:p>
            </p:txBody>
          </p:sp>
        </mc:Choice>
        <mc:Fallback xmlns="">
          <p:sp>
            <p:nvSpPr>
              <p:cNvPr id="47" name="TextBox 46">
                <a:extLst>
                  <a:ext uri="{FF2B5EF4-FFF2-40B4-BE49-F238E27FC236}">
                    <a16:creationId xmlns:a16="http://schemas.microsoft.com/office/drawing/2014/main" id="{403ABE59-B1EF-4149-96C3-503006D33A33}"/>
                  </a:ext>
                </a:extLst>
              </p:cNvPr>
              <p:cNvSpPr txBox="1">
                <a:spLocks noRot="1" noChangeAspect="1" noMove="1" noResize="1" noEditPoints="1" noAdjustHandles="1" noChangeArrowheads="1" noChangeShapeType="1" noTextEdit="1"/>
              </p:cNvSpPr>
              <p:nvPr/>
            </p:nvSpPr>
            <p:spPr>
              <a:xfrm>
                <a:off x="1480983" y="2217612"/>
                <a:ext cx="5935226" cy="369332"/>
              </a:xfrm>
              <a:prstGeom prst="rect">
                <a:avLst/>
              </a:prstGeom>
              <a:blipFill>
                <a:blip r:embed="rId9"/>
                <a:stretch>
                  <a:fillRect l="-719" t="-10000" b="-2666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id="{5C5409E0-5F6F-4B51-8638-A8E4C9E55882}"/>
                  </a:ext>
                </a:extLst>
              </p:cNvPr>
              <p:cNvSpPr txBox="1"/>
              <p:nvPr/>
            </p:nvSpPr>
            <p:spPr>
              <a:xfrm>
                <a:off x="1480983" y="2572392"/>
                <a:ext cx="5929320" cy="369332"/>
              </a:xfrm>
              <a:prstGeom prst="rect">
                <a:avLst/>
              </a:prstGeom>
              <a:solidFill>
                <a:srgbClr val="F6F4F7">
                  <a:alpha val="75000"/>
                </a:srgbClr>
              </a:solidFill>
            </p:spPr>
            <p:txBody>
              <a:bodyPr wrap="square" rtlCol="0">
                <a:spAutoFit/>
              </a:bodyPr>
              <a:lstStyle/>
              <a:p>
                <a:pPr marL="285750" indent="-285750">
                  <a:buFont typeface="Arial" panose="020B0604020202020204" pitchFamily="34" charset="0"/>
                  <a:buChar char="•"/>
                </a:pPr>
                <a:r>
                  <a:rPr lang="en-US" altLang="zh-CN" dirty="0"/>
                  <a:t>Win-win between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𝑛</m:t>
                        </m:r>
                      </m:e>
                      <m:sub>
                        <m:r>
                          <a:rPr lang="en-US" altLang="zh-CN" b="0" i="1" smtClean="0">
                            <a:latin typeface="Cambria Math" panose="02040503050406030204" pitchFamily="18" charset="0"/>
                          </a:rPr>
                          <m:t>1</m:t>
                        </m:r>
                      </m:sub>
                    </m:sSub>
                  </m:oMath>
                </a14:m>
                <a:r>
                  <a:rPr lang="zh-CN" altLang="en-US" dirty="0"/>
                  <a:t> </a:t>
                </a:r>
                <a:r>
                  <a:rPr lang="en-US" altLang="zh-CN" dirty="0"/>
                  <a:t>and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𝑛</m:t>
                        </m:r>
                      </m:e>
                      <m:sub>
                        <m:r>
                          <a:rPr lang="en-US" altLang="zh-CN" b="0" i="1" smtClean="0">
                            <a:latin typeface="Cambria Math" panose="02040503050406030204" pitchFamily="18" charset="0"/>
                          </a:rPr>
                          <m:t>2</m:t>
                        </m:r>
                      </m:sub>
                    </m:sSub>
                  </m:oMath>
                </a14:m>
                <a:endParaRPr lang="zh-CN" altLang="en-US" dirty="0"/>
              </a:p>
            </p:txBody>
          </p:sp>
        </mc:Choice>
        <mc:Fallback xmlns="">
          <p:sp>
            <p:nvSpPr>
              <p:cNvPr id="48" name="TextBox 47">
                <a:extLst>
                  <a:ext uri="{FF2B5EF4-FFF2-40B4-BE49-F238E27FC236}">
                    <a16:creationId xmlns:a16="http://schemas.microsoft.com/office/drawing/2014/main" id="{5C5409E0-5F6F-4B51-8638-A8E4C9E55882}"/>
                  </a:ext>
                </a:extLst>
              </p:cNvPr>
              <p:cNvSpPr txBox="1">
                <a:spLocks noRot="1" noChangeAspect="1" noMove="1" noResize="1" noEditPoints="1" noAdjustHandles="1" noChangeArrowheads="1" noChangeShapeType="1" noTextEdit="1"/>
              </p:cNvSpPr>
              <p:nvPr/>
            </p:nvSpPr>
            <p:spPr>
              <a:xfrm>
                <a:off x="1480983" y="2572392"/>
                <a:ext cx="5929320" cy="369332"/>
              </a:xfrm>
              <a:prstGeom prst="rect">
                <a:avLst/>
              </a:prstGeom>
              <a:blipFill>
                <a:blip r:embed="rId10"/>
                <a:stretch>
                  <a:fillRect l="-719" t="-9836" b="-24590"/>
                </a:stretch>
              </a:blipFill>
            </p:spPr>
            <p:txBody>
              <a:bodyPr/>
              <a:lstStyle/>
              <a:p>
                <a:r>
                  <a:rPr lang="zh-CN" altLang="en-US">
                    <a:noFill/>
                  </a:rPr>
                  <a:t> </a:t>
                </a:r>
              </a:p>
            </p:txBody>
          </p:sp>
        </mc:Fallback>
      </mc:AlternateContent>
      <p:sp>
        <p:nvSpPr>
          <p:cNvPr id="3" name="TextBox 2">
            <a:extLst>
              <a:ext uri="{FF2B5EF4-FFF2-40B4-BE49-F238E27FC236}">
                <a16:creationId xmlns:a16="http://schemas.microsoft.com/office/drawing/2014/main" id="{58F045AD-8EF8-4230-B4F5-0BC5FBA07BBF}"/>
              </a:ext>
            </a:extLst>
          </p:cNvPr>
          <p:cNvSpPr txBox="1"/>
          <p:nvPr/>
        </p:nvSpPr>
        <p:spPr>
          <a:xfrm>
            <a:off x="3945853" y="3304986"/>
            <a:ext cx="2215816" cy="369332"/>
          </a:xfrm>
          <a:prstGeom prst="rect">
            <a:avLst/>
          </a:prstGeom>
          <a:noFill/>
        </p:spPr>
        <p:txBody>
          <a:bodyPr wrap="square" rtlCol="0">
            <a:spAutoFit/>
          </a:bodyPr>
          <a:lstStyle/>
          <a:p>
            <a:r>
              <a:rPr lang="en-US" altLang="zh-CN" dirty="0">
                <a:solidFill>
                  <a:srgbClr val="660874"/>
                </a:solidFill>
              </a:rPr>
              <a:t>“computation history”</a:t>
            </a:r>
            <a:endParaRPr lang="zh-CN" altLang="en-US" dirty="0">
              <a:solidFill>
                <a:srgbClr val="660874"/>
              </a:solidFill>
            </a:endParaRPr>
          </a:p>
        </p:txBody>
      </p:sp>
    </p:spTree>
    <p:extLst>
      <p:ext uri="{BB962C8B-B14F-4D97-AF65-F5344CB8AC3E}">
        <p14:creationId xmlns:p14="http://schemas.microsoft.com/office/powerpoint/2010/main" val="4041613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250"/>
                                        <p:tgtEl>
                                          <p:spTgt spid="47"/>
                                        </p:tgtEl>
                                      </p:cBhvr>
                                    </p:animEffect>
                                  </p:childTnLst>
                                </p:cTn>
                              </p:par>
                            </p:childTnLst>
                          </p:cTn>
                        </p:par>
                        <p:par>
                          <p:cTn id="8" fill="hold">
                            <p:stCondLst>
                              <p:cond delay="250"/>
                            </p:stCondLst>
                            <p:childTnLst>
                              <p:par>
                                <p:cTn id="9" presetID="10"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250"/>
                                        <p:tgtEl>
                                          <p:spTgt spid="14"/>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42"/>
                                        </p:tgtEl>
                                        <p:attrNameLst>
                                          <p:attrName>style.visibility</p:attrName>
                                        </p:attrNameLst>
                                      </p:cBhvr>
                                      <p:to>
                                        <p:strVal val="visible"/>
                                      </p:to>
                                    </p:set>
                                    <p:animEffect transition="in" filter="fade">
                                      <p:cBhvr>
                                        <p:cTn id="14" dur="250"/>
                                        <p:tgtEl>
                                          <p:spTgt spid="42"/>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250"/>
                                        <p:tgtEl>
                                          <p:spTgt spid="4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fade">
                                      <p:cBhvr>
                                        <p:cTn id="22" dur="250"/>
                                        <p:tgtEl>
                                          <p:spTgt spid="48"/>
                                        </p:tgtEl>
                                      </p:cBhvr>
                                    </p:animEffect>
                                  </p:childTnLst>
                                </p:cTn>
                              </p:par>
                            </p:childTnLst>
                          </p:cTn>
                        </p:par>
                        <p:par>
                          <p:cTn id="23" fill="hold">
                            <p:stCondLst>
                              <p:cond delay="250"/>
                            </p:stCondLst>
                            <p:childTnLst>
                              <p:par>
                                <p:cTn id="24" presetID="10" presetClass="entr" presetSubtype="0" fill="hold" grpId="0" nodeType="after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3" grpId="0" animBg="1"/>
      <p:bldP spid="14" grpId="0"/>
      <p:bldP spid="47" grpId="0" animBg="1"/>
      <p:bldP spid="48" grpId="0" animBg="1"/>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9708E-3DC0-4A59-9C3D-024E9D966DEF}"/>
              </a:ext>
            </a:extLst>
          </p:cNvPr>
          <p:cNvSpPr>
            <a:spLocks noGrp="1"/>
          </p:cNvSpPr>
          <p:nvPr>
            <p:ph type="title"/>
          </p:nvPr>
        </p:nvSpPr>
        <p:spPr/>
        <p:txBody>
          <a:bodyPr/>
          <a:lstStyle/>
          <a:p>
            <a:r>
              <a:rPr lang="en-US" altLang="zh-CN" dirty="0"/>
              <a:t>Iterative win-win</a:t>
            </a:r>
            <a:endParaRPr lang="zh-CN" altLang="en-US" dirty="0"/>
          </a:p>
        </p:txBody>
      </p:sp>
      <p:sp>
        <p:nvSpPr>
          <p:cNvPr id="4" name="Oval 3">
            <a:extLst>
              <a:ext uri="{FF2B5EF4-FFF2-40B4-BE49-F238E27FC236}">
                <a16:creationId xmlns:a16="http://schemas.microsoft.com/office/drawing/2014/main" id="{3FCF3680-D4F1-4007-B250-4035AB6119A9}"/>
              </a:ext>
            </a:extLst>
          </p:cNvPr>
          <p:cNvSpPr/>
          <p:nvPr/>
        </p:nvSpPr>
        <p:spPr>
          <a:xfrm rot="18533837">
            <a:off x="4557600" y="4132374"/>
            <a:ext cx="320602" cy="258842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 name="Straight Arrow Connector 6">
            <a:extLst>
              <a:ext uri="{FF2B5EF4-FFF2-40B4-BE49-F238E27FC236}">
                <a16:creationId xmlns:a16="http://schemas.microsoft.com/office/drawing/2014/main" id="{4FCE535E-23E0-4437-A33F-3ED180B30815}"/>
              </a:ext>
            </a:extLst>
          </p:cNvPr>
          <p:cNvCxnSpPr>
            <a:cxnSpLocks/>
          </p:cNvCxnSpPr>
          <p:nvPr/>
        </p:nvCxnSpPr>
        <p:spPr>
          <a:xfrm>
            <a:off x="1908544" y="4742124"/>
            <a:ext cx="5507665"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57489524-2BA6-4EC5-99D5-819946A22E94}"/>
              </a:ext>
            </a:extLst>
          </p:cNvPr>
          <p:cNvSpPr txBox="1"/>
          <p:nvPr/>
        </p:nvSpPr>
        <p:spPr>
          <a:xfrm>
            <a:off x="6693196" y="4746586"/>
            <a:ext cx="1368646" cy="369332"/>
          </a:xfrm>
          <a:prstGeom prst="rect">
            <a:avLst/>
          </a:prstGeom>
          <a:noFill/>
        </p:spPr>
        <p:txBody>
          <a:bodyPr wrap="square" rtlCol="0">
            <a:spAutoFit/>
          </a:bodyPr>
          <a:lstStyle/>
          <a:p>
            <a:r>
              <a:rPr lang="en-US" altLang="zh-CN" dirty="0"/>
              <a:t>input lengths</a:t>
            </a:r>
            <a:endParaRPr lang="zh-CN" altLang="en-US" dirty="0"/>
          </a:p>
        </p:txBody>
      </p:sp>
      <p:cxnSp>
        <p:nvCxnSpPr>
          <p:cNvPr id="9" name="Straight Arrow Connector 8">
            <a:extLst>
              <a:ext uri="{FF2B5EF4-FFF2-40B4-BE49-F238E27FC236}">
                <a16:creationId xmlns:a16="http://schemas.microsoft.com/office/drawing/2014/main" id="{924C8FF3-4513-4ABE-875B-F42ACC013B30}"/>
              </a:ext>
            </a:extLst>
          </p:cNvPr>
          <p:cNvCxnSpPr>
            <a:cxnSpLocks/>
          </p:cNvCxnSpPr>
          <p:nvPr/>
        </p:nvCxnSpPr>
        <p:spPr>
          <a:xfrm>
            <a:off x="1908544" y="5445476"/>
            <a:ext cx="5507665"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7DE1F0B3-BBF5-4C77-9FA0-A2D5F3E19E66}"/>
              </a:ext>
            </a:extLst>
          </p:cNvPr>
          <p:cNvSpPr txBox="1"/>
          <p:nvPr/>
        </p:nvSpPr>
        <p:spPr>
          <a:xfrm>
            <a:off x="6693196" y="5449938"/>
            <a:ext cx="1368646" cy="369332"/>
          </a:xfrm>
          <a:prstGeom prst="rect">
            <a:avLst/>
          </a:prstGeom>
          <a:noFill/>
        </p:spPr>
        <p:txBody>
          <a:bodyPr wrap="square" rtlCol="0">
            <a:spAutoFit/>
          </a:bodyPr>
          <a:lstStyle/>
          <a:p>
            <a:r>
              <a:rPr lang="en-US" altLang="zh-CN" dirty="0"/>
              <a:t>input lengths</a:t>
            </a:r>
            <a:endParaRPr lang="zh-CN" altLang="en-US" dirty="0"/>
          </a:p>
        </p:txBody>
      </p:sp>
      <p:sp>
        <p:nvSpPr>
          <p:cNvPr id="15" name="Oval 14">
            <a:extLst>
              <a:ext uri="{FF2B5EF4-FFF2-40B4-BE49-F238E27FC236}">
                <a16:creationId xmlns:a16="http://schemas.microsoft.com/office/drawing/2014/main" id="{131D7BEF-F49F-4D2D-BEAA-D444A4A60DF3}"/>
              </a:ext>
            </a:extLst>
          </p:cNvPr>
          <p:cNvSpPr/>
          <p:nvPr/>
        </p:nvSpPr>
        <p:spPr>
          <a:xfrm>
            <a:off x="3822988" y="4692094"/>
            <a:ext cx="108983" cy="108983"/>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Oval 15">
            <a:extLst>
              <a:ext uri="{FF2B5EF4-FFF2-40B4-BE49-F238E27FC236}">
                <a16:creationId xmlns:a16="http://schemas.microsoft.com/office/drawing/2014/main" id="{CFAAB008-EDF2-4A81-9B0C-6915C3B1FCD4}"/>
              </a:ext>
            </a:extLst>
          </p:cNvPr>
          <p:cNvSpPr/>
          <p:nvPr/>
        </p:nvSpPr>
        <p:spPr>
          <a:xfrm>
            <a:off x="4608918" y="5390984"/>
            <a:ext cx="108983" cy="108983"/>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4" name="Straight Arrow Connector 33">
            <a:extLst>
              <a:ext uri="{FF2B5EF4-FFF2-40B4-BE49-F238E27FC236}">
                <a16:creationId xmlns:a16="http://schemas.microsoft.com/office/drawing/2014/main" id="{56F828A4-FA18-4ED3-8021-BFC498CC7CA1}"/>
              </a:ext>
            </a:extLst>
          </p:cNvPr>
          <p:cNvCxnSpPr>
            <a:cxnSpLocks/>
          </p:cNvCxnSpPr>
          <p:nvPr/>
        </p:nvCxnSpPr>
        <p:spPr>
          <a:xfrm>
            <a:off x="1902639" y="6118747"/>
            <a:ext cx="5507665"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B05DADF6-A6FF-4380-BF63-3BACBF099E68}"/>
              </a:ext>
            </a:extLst>
          </p:cNvPr>
          <p:cNvSpPr txBox="1"/>
          <p:nvPr/>
        </p:nvSpPr>
        <p:spPr>
          <a:xfrm>
            <a:off x="6687291" y="6123209"/>
            <a:ext cx="1368646" cy="369332"/>
          </a:xfrm>
          <a:prstGeom prst="rect">
            <a:avLst/>
          </a:prstGeom>
          <a:noFill/>
        </p:spPr>
        <p:txBody>
          <a:bodyPr wrap="square" rtlCol="0">
            <a:spAutoFit/>
          </a:bodyPr>
          <a:lstStyle/>
          <a:p>
            <a:r>
              <a:rPr lang="en-US" altLang="zh-CN" dirty="0"/>
              <a:t>input lengths</a:t>
            </a:r>
            <a:endParaRPr lang="zh-CN" altLang="en-US" dirty="0"/>
          </a:p>
        </p:txBody>
      </p:sp>
      <p:sp>
        <p:nvSpPr>
          <p:cNvPr id="37" name="Oval 36">
            <a:extLst>
              <a:ext uri="{FF2B5EF4-FFF2-40B4-BE49-F238E27FC236}">
                <a16:creationId xmlns:a16="http://schemas.microsoft.com/office/drawing/2014/main" id="{B6813EAB-DCD1-49FA-9A2A-6148E7E477FD}"/>
              </a:ext>
            </a:extLst>
          </p:cNvPr>
          <p:cNvSpPr/>
          <p:nvPr/>
        </p:nvSpPr>
        <p:spPr>
          <a:xfrm>
            <a:off x="5532180" y="6064255"/>
            <a:ext cx="108983" cy="108983"/>
          </a:xfrm>
          <a:prstGeom prst="ellipse">
            <a:avLst/>
          </a:prstGeom>
          <a:solidFill>
            <a:srgbClr val="660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8A5E000B-E5CF-405D-806B-CB9068A8C1B9}"/>
                  </a:ext>
                </a:extLst>
              </p:cNvPr>
              <p:cNvSpPr txBox="1"/>
              <p:nvPr/>
            </p:nvSpPr>
            <p:spPr>
              <a:xfrm>
                <a:off x="940329" y="1721747"/>
                <a:ext cx="4095431" cy="400110"/>
              </a:xfrm>
              <a:prstGeom prst="rect">
                <a:avLst/>
              </a:prstGeom>
              <a:noFill/>
            </p:spPr>
            <p:txBody>
              <a:bodyPr wrap="square" rtlCol="0">
                <a:spAutoFit/>
              </a:bodyPr>
              <a:lstStyle/>
              <a:p>
                <a:r>
                  <a:rPr lang="en-US" altLang="zh-CN" sz="2000" dirty="0"/>
                  <a:t>Win-win between </a:t>
                </a:r>
                <a14:m>
                  <m:oMath xmlns:m="http://schemas.openxmlformats.org/officeDocument/2006/math">
                    <m:r>
                      <a:rPr lang="en-US" altLang="zh-CN" sz="2000" b="0" i="1" smtClean="0">
                        <a:latin typeface="Cambria Math" panose="02040503050406030204" pitchFamily="18" charset="0"/>
                      </a:rPr>
                      <m:t>𝑙</m:t>
                    </m:r>
                  </m:oMath>
                </a14:m>
                <a:r>
                  <a:rPr lang="zh-CN" altLang="en-US" sz="2000" dirty="0"/>
                  <a:t> </a:t>
                </a:r>
                <a:r>
                  <a:rPr lang="en-US" altLang="zh-CN" sz="2000" dirty="0"/>
                  <a:t>input lengths</a:t>
                </a:r>
                <a:endParaRPr lang="zh-CN" altLang="en-US" sz="2000" dirty="0"/>
              </a:p>
            </p:txBody>
          </p:sp>
        </mc:Choice>
        <mc:Fallback xmlns="">
          <p:sp>
            <p:nvSpPr>
              <p:cNvPr id="39" name="TextBox 38">
                <a:extLst>
                  <a:ext uri="{FF2B5EF4-FFF2-40B4-BE49-F238E27FC236}">
                    <a16:creationId xmlns:a16="http://schemas.microsoft.com/office/drawing/2014/main" id="{8A5E000B-E5CF-405D-806B-CB9068A8C1B9}"/>
                  </a:ext>
                </a:extLst>
              </p:cNvPr>
              <p:cNvSpPr txBox="1">
                <a:spLocks noRot="1" noChangeAspect="1" noMove="1" noResize="1" noEditPoints="1" noAdjustHandles="1" noChangeArrowheads="1" noChangeShapeType="1" noTextEdit="1"/>
              </p:cNvSpPr>
              <p:nvPr/>
            </p:nvSpPr>
            <p:spPr>
              <a:xfrm>
                <a:off x="940329" y="1721747"/>
                <a:ext cx="4095431" cy="400110"/>
              </a:xfrm>
              <a:prstGeom prst="rect">
                <a:avLst/>
              </a:prstGeom>
              <a:blipFill>
                <a:blip r:embed="rId2"/>
                <a:stretch>
                  <a:fillRect l="-1488" t="-7576" b="-2575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50BF637B-A539-4F7D-93E6-D8E3AAC4D816}"/>
                  </a:ext>
                </a:extLst>
              </p:cNvPr>
              <p:cNvSpPr txBox="1"/>
              <p:nvPr/>
            </p:nvSpPr>
            <p:spPr>
              <a:xfrm>
                <a:off x="4216254" y="1728452"/>
                <a:ext cx="176987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𝑛</m:t>
                          </m:r>
                        </m:e>
                        <m:sub>
                          <m:r>
                            <a:rPr lang="en-US" altLang="zh-CN" b="0" i="1" smtClean="0">
                              <a:latin typeface="Cambria Math" panose="02040503050406030204" pitchFamily="18" charset="0"/>
                            </a:rPr>
                            <m:t>1</m:t>
                          </m:r>
                        </m:sub>
                      </m:sSub>
                      <m:r>
                        <a:rPr lang="en-US" altLang="zh-CN" b="0" i="1" smtClean="0">
                          <a:latin typeface="Cambria Math" panose="02040503050406030204" pitchFamily="18" charset="0"/>
                        </a:rPr>
                        <m:t>, </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𝑛</m:t>
                          </m:r>
                        </m:e>
                        <m:sub>
                          <m:r>
                            <a:rPr lang="en-US" altLang="zh-CN" b="0" i="1" smtClean="0">
                              <a:latin typeface="Cambria Math" panose="02040503050406030204" pitchFamily="18" charset="0"/>
                            </a:rPr>
                            <m:t>2</m:t>
                          </m:r>
                        </m:sub>
                      </m:sSub>
                      <m:r>
                        <a:rPr lang="en-US" altLang="zh-CN" b="0" i="1" smtClean="0">
                          <a:latin typeface="Cambria Math" panose="02040503050406030204" pitchFamily="18" charset="0"/>
                        </a:rPr>
                        <m:t>, …, </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𝑛</m:t>
                          </m:r>
                        </m:e>
                        <m:sub>
                          <m:r>
                            <a:rPr lang="en-US" altLang="zh-CN" b="0" i="1" smtClean="0">
                              <a:latin typeface="Cambria Math" panose="02040503050406030204" pitchFamily="18" charset="0"/>
                            </a:rPr>
                            <m:t>𝑙</m:t>
                          </m:r>
                        </m:sub>
                      </m:sSub>
                    </m:oMath>
                  </m:oMathPara>
                </a14:m>
                <a:endParaRPr lang="zh-CN" altLang="en-US" dirty="0"/>
              </a:p>
            </p:txBody>
          </p:sp>
        </mc:Choice>
        <mc:Fallback xmlns="">
          <p:sp>
            <p:nvSpPr>
              <p:cNvPr id="5" name="TextBox 4">
                <a:extLst>
                  <a:ext uri="{FF2B5EF4-FFF2-40B4-BE49-F238E27FC236}">
                    <a16:creationId xmlns:a16="http://schemas.microsoft.com/office/drawing/2014/main" id="{50BF637B-A539-4F7D-93E6-D8E3AAC4D816}"/>
                  </a:ext>
                </a:extLst>
              </p:cNvPr>
              <p:cNvSpPr txBox="1">
                <a:spLocks noRot="1" noChangeAspect="1" noMove="1" noResize="1" noEditPoints="1" noAdjustHandles="1" noChangeArrowheads="1" noChangeShapeType="1" noTextEdit="1"/>
              </p:cNvSpPr>
              <p:nvPr/>
            </p:nvSpPr>
            <p:spPr>
              <a:xfrm>
                <a:off x="4216254" y="1728452"/>
                <a:ext cx="1769877" cy="369332"/>
              </a:xfrm>
              <a:prstGeom prst="rect">
                <a:avLst/>
              </a:prstGeom>
              <a:blipFill>
                <a:blip r:embed="rId3"/>
                <a:stretch>
                  <a:fillRect b="-166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3DAE98D7-C115-429E-A5E3-929D1AA908D5}"/>
                  </a:ext>
                </a:extLst>
              </p:cNvPr>
              <p:cNvSpPr txBox="1"/>
              <p:nvPr/>
            </p:nvSpPr>
            <p:spPr>
              <a:xfrm>
                <a:off x="3727887" y="4766197"/>
                <a:ext cx="29918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𝑛</m:t>
                          </m:r>
                        </m:e>
                        <m:sub>
                          <m:r>
                            <a:rPr lang="en-US" altLang="zh-CN" b="0" i="1" smtClean="0">
                              <a:latin typeface="Cambria Math" panose="02040503050406030204" pitchFamily="18" charset="0"/>
                            </a:rPr>
                            <m:t>1</m:t>
                          </m:r>
                        </m:sub>
                      </m:sSub>
                    </m:oMath>
                  </m:oMathPara>
                </a14:m>
                <a:endParaRPr lang="zh-CN" altLang="en-US" dirty="0"/>
              </a:p>
            </p:txBody>
          </p:sp>
        </mc:Choice>
        <mc:Fallback xmlns="">
          <p:sp>
            <p:nvSpPr>
              <p:cNvPr id="13" name="TextBox 12">
                <a:extLst>
                  <a:ext uri="{FF2B5EF4-FFF2-40B4-BE49-F238E27FC236}">
                    <a16:creationId xmlns:a16="http://schemas.microsoft.com/office/drawing/2014/main" id="{3DAE98D7-C115-429E-A5E3-929D1AA908D5}"/>
                  </a:ext>
                </a:extLst>
              </p:cNvPr>
              <p:cNvSpPr txBox="1">
                <a:spLocks noRot="1" noChangeAspect="1" noMove="1" noResize="1" noEditPoints="1" noAdjustHandles="1" noChangeArrowheads="1" noChangeShapeType="1" noTextEdit="1"/>
              </p:cNvSpPr>
              <p:nvPr/>
            </p:nvSpPr>
            <p:spPr>
              <a:xfrm>
                <a:off x="3727887" y="4766197"/>
                <a:ext cx="299184" cy="276999"/>
              </a:xfrm>
              <a:prstGeom prst="rect">
                <a:avLst/>
              </a:prstGeom>
              <a:blipFill>
                <a:blip r:embed="rId4"/>
                <a:stretch>
                  <a:fillRect l="-10204" r="-4082" b="-1777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7FCECDF8-9FE9-407A-9569-B99273355A96}"/>
                  </a:ext>
                </a:extLst>
              </p:cNvPr>
              <p:cNvSpPr txBox="1"/>
              <p:nvPr/>
            </p:nvSpPr>
            <p:spPr>
              <a:xfrm>
                <a:off x="4518545" y="5467955"/>
                <a:ext cx="30450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𝑛</m:t>
                          </m:r>
                        </m:e>
                        <m:sub>
                          <m:r>
                            <a:rPr lang="en-US" altLang="zh-CN" b="0" i="1" smtClean="0">
                              <a:latin typeface="Cambria Math" panose="02040503050406030204" pitchFamily="18" charset="0"/>
                            </a:rPr>
                            <m:t>2</m:t>
                          </m:r>
                        </m:sub>
                      </m:sSub>
                    </m:oMath>
                  </m:oMathPara>
                </a14:m>
                <a:endParaRPr lang="zh-CN" altLang="en-US" dirty="0"/>
              </a:p>
            </p:txBody>
          </p:sp>
        </mc:Choice>
        <mc:Fallback xmlns="">
          <p:sp>
            <p:nvSpPr>
              <p:cNvPr id="38" name="TextBox 37">
                <a:extLst>
                  <a:ext uri="{FF2B5EF4-FFF2-40B4-BE49-F238E27FC236}">
                    <a16:creationId xmlns:a16="http://schemas.microsoft.com/office/drawing/2014/main" id="{7FCECDF8-9FE9-407A-9569-B99273355A96}"/>
                  </a:ext>
                </a:extLst>
              </p:cNvPr>
              <p:cNvSpPr txBox="1">
                <a:spLocks noRot="1" noChangeAspect="1" noMove="1" noResize="1" noEditPoints="1" noAdjustHandles="1" noChangeArrowheads="1" noChangeShapeType="1" noTextEdit="1"/>
              </p:cNvSpPr>
              <p:nvPr/>
            </p:nvSpPr>
            <p:spPr>
              <a:xfrm>
                <a:off x="4518545" y="5467955"/>
                <a:ext cx="304506" cy="276999"/>
              </a:xfrm>
              <a:prstGeom prst="rect">
                <a:avLst/>
              </a:prstGeom>
              <a:blipFill>
                <a:blip r:embed="rId5"/>
                <a:stretch>
                  <a:fillRect l="-10000" r="-6000" b="-1777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75D5CED4-1678-4143-88B6-27BE7BEF0143}"/>
                  </a:ext>
                </a:extLst>
              </p:cNvPr>
              <p:cNvSpPr txBox="1"/>
              <p:nvPr/>
            </p:nvSpPr>
            <p:spPr>
              <a:xfrm>
                <a:off x="5442395" y="6119360"/>
                <a:ext cx="30450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𝑛</m:t>
                          </m:r>
                        </m:e>
                        <m:sub>
                          <m:r>
                            <a:rPr lang="en-US" altLang="zh-CN" b="0" i="1" smtClean="0">
                              <a:latin typeface="Cambria Math" panose="02040503050406030204" pitchFamily="18" charset="0"/>
                            </a:rPr>
                            <m:t>3</m:t>
                          </m:r>
                        </m:sub>
                      </m:sSub>
                    </m:oMath>
                  </m:oMathPara>
                </a14:m>
                <a:endParaRPr lang="zh-CN" altLang="en-US" dirty="0"/>
              </a:p>
            </p:txBody>
          </p:sp>
        </mc:Choice>
        <mc:Fallback xmlns="">
          <p:sp>
            <p:nvSpPr>
              <p:cNvPr id="41" name="TextBox 40">
                <a:extLst>
                  <a:ext uri="{FF2B5EF4-FFF2-40B4-BE49-F238E27FC236}">
                    <a16:creationId xmlns:a16="http://schemas.microsoft.com/office/drawing/2014/main" id="{75D5CED4-1678-4143-88B6-27BE7BEF0143}"/>
                  </a:ext>
                </a:extLst>
              </p:cNvPr>
              <p:cNvSpPr txBox="1">
                <a:spLocks noRot="1" noChangeAspect="1" noMove="1" noResize="1" noEditPoints="1" noAdjustHandles="1" noChangeArrowheads="1" noChangeShapeType="1" noTextEdit="1"/>
              </p:cNvSpPr>
              <p:nvPr/>
            </p:nvSpPr>
            <p:spPr>
              <a:xfrm>
                <a:off x="5442395" y="6119360"/>
                <a:ext cx="304506" cy="276999"/>
              </a:xfrm>
              <a:prstGeom prst="rect">
                <a:avLst/>
              </a:prstGeom>
              <a:blipFill>
                <a:blip r:embed="rId6"/>
                <a:stretch>
                  <a:fillRect l="-10000" r="-4000" b="-17778"/>
                </a:stretch>
              </a:blipFill>
            </p:spPr>
            <p:txBody>
              <a:bodyPr/>
              <a:lstStyle/>
              <a:p>
                <a:r>
                  <a:rPr lang="zh-CN" altLang="en-US">
                    <a:noFill/>
                  </a:rPr>
                  <a:t> </a:t>
                </a:r>
              </a:p>
            </p:txBody>
          </p:sp>
        </mc:Fallback>
      </mc:AlternateContent>
      <p:sp>
        <p:nvSpPr>
          <p:cNvPr id="14" name="TextBox 13">
            <a:extLst>
              <a:ext uri="{FF2B5EF4-FFF2-40B4-BE49-F238E27FC236}">
                <a16:creationId xmlns:a16="http://schemas.microsoft.com/office/drawing/2014/main" id="{2262E94B-F34C-4D3D-AB38-BAFFA978CBA6}"/>
              </a:ext>
            </a:extLst>
          </p:cNvPr>
          <p:cNvSpPr txBox="1"/>
          <p:nvPr/>
        </p:nvSpPr>
        <p:spPr>
          <a:xfrm>
            <a:off x="227515" y="5257309"/>
            <a:ext cx="1654705" cy="338554"/>
          </a:xfrm>
          <a:prstGeom prst="rect">
            <a:avLst/>
          </a:prstGeom>
          <a:noFill/>
        </p:spPr>
        <p:txBody>
          <a:bodyPr wrap="square" rtlCol="0">
            <a:spAutoFit/>
          </a:bodyPr>
          <a:lstStyle/>
          <a:p>
            <a:r>
              <a:rPr lang="en-US" altLang="zh-CN" sz="1600" dirty="0" err="1"/>
              <a:t>Derandomization</a:t>
            </a:r>
            <a:endParaRPr lang="zh-CN" altLang="en-US" sz="1600" dirty="0"/>
          </a:p>
        </p:txBody>
      </p:sp>
      <p:sp>
        <p:nvSpPr>
          <p:cNvPr id="23" name="!!Rectangle exp">
            <a:extLst>
              <a:ext uri="{FF2B5EF4-FFF2-40B4-BE49-F238E27FC236}">
                <a16:creationId xmlns:a16="http://schemas.microsoft.com/office/drawing/2014/main" id="{A8E44098-A572-4AC6-BE91-7BBE767676C2}"/>
              </a:ext>
            </a:extLst>
          </p:cNvPr>
          <p:cNvSpPr/>
          <p:nvPr/>
        </p:nvSpPr>
        <p:spPr>
          <a:xfrm rot="5400000">
            <a:off x="3817620" y="3963350"/>
            <a:ext cx="1737360" cy="2286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bg1"/>
              </a:solidFill>
            </a:endParaRPr>
          </a:p>
        </p:txBody>
      </p:sp>
      <p:sp>
        <p:nvSpPr>
          <p:cNvPr id="24" name="!!Rectangle poly2">
            <a:extLst>
              <a:ext uri="{FF2B5EF4-FFF2-40B4-BE49-F238E27FC236}">
                <a16:creationId xmlns:a16="http://schemas.microsoft.com/office/drawing/2014/main" id="{1913AA9F-1710-4EBD-874E-DDA7C551FDB7}"/>
              </a:ext>
            </a:extLst>
          </p:cNvPr>
          <p:cNvSpPr/>
          <p:nvPr/>
        </p:nvSpPr>
        <p:spPr>
          <a:xfrm rot="5400000">
            <a:off x="4448529" y="5077048"/>
            <a:ext cx="470919" cy="2286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dirty="0">
              <a:solidFill>
                <a:schemeClr val="bg1"/>
              </a:solidFill>
            </a:endParaRPr>
          </a:p>
        </p:txBody>
      </p: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53EE7E4D-A8B5-4979-8B50-C8935C399CD9}"/>
                  </a:ext>
                </a:extLst>
              </p:cNvPr>
              <p:cNvSpPr txBox="1"/>
              <p:nvPr/>
            </p:nvSpPr>
            <p:spPr>
              <a:xfrm>
                <a:off x="4772276" y="5019231"/>
                <a:ext cx="857164" cy="338554"/>
              </a:xfrm>
              <a:prstGeom prst="rect">
                <a:avLst/>
              </a:prstGeom>
              <a:solidFill>
                <a:srgbClr val="E1DFE2"/>
              </a:solidFill>
            </p:spPr>
            <p:txBody>
              <a:bodyPr wrap="square" rtlCol="0">
                <a:spAutoFit/>
              </a:bodyPr>
              <a:lstStyle/>
              <a:p>
                <a:pPr/>
                <a14:m>
                  <m:oMathPara xmlns:m="http://schemas.openxmlformats.org/officeDocument/2006/math">
                    <m:oMathParaPr>
                      <m:jc m:val="centerGroup"/>
                    </m:oMathParaPr>
                    <m:oMath xmlns:m="http://schemas.openxmlformats.org/officeDocument/2006/math">
                      <m:r>
                        <m:rPr>
                          <m:nor/>
                        </m:rPr>
                        <a:rPr lang="en-US" altLang="zh-CN" sz="1600" b="0" i="0" smtClean="0">
                          <a:solidFill>
                            <a:srgbClr val="0070C0"/>
                          </a:solidFill>
                          <a:latin typeface="Cambria Math" panose="02040503050406030204" pitchFamily="18" charset="0"/>
                        </a:rPr>
                        <m:t>poly</m:t>
                      </m:r>
                      <m:d>
                        <m:dPr>
                          <m:ctrlPr>
                            <a:rPr lang="en-US" altLang="zh-CN" sz="1600" b="0" i="1" smtClean="0">
                              <a:solidFill>
                                <a:srgbClr val="0070C0"/>
                              </a:solidFill>
                              <a:latin typeface="Cambria Math" panose="02040503050406030204" pitchFamily="18" charset="0"/>
                            </a:rPr>
                          </m:ctrlPr>
                        </m:dPr>
                        <m:e>
                          <m:sSub>
                            <m:sSubPr>
                              <m:ctrlPr>
                                <a:rPr lang="en-US" altLang="zh-CN" sz="1600" b="0" i="1" smtClean="0">
                                  <a:solidFill>
                                    <a:srgbClr val="0070C0"/>
                                  </a:solidFill>
                                  <a:latin typeface="Cambria Math" panose="02040503050406030204" pitchFamily="18" charset="0"/>
                                </a:rPr>
                              </m:ctrlPr>
                            </m:sSubPr>
                            <m:e>
                              <m:r>
                                <a:rPr lang="en-US" altLang="zh-CN" sz="1600" b="0" i="1" smtClean="0">
                                  <a:solidFill>
                                    <a:srgbClr val="0070C0"/>
                                  </a:solidFill>
                                  <a:latin typeface="Cambria Math" panose="02040503050406030204" pitchFamily="18" charset="0"/>
                                </a:rPr>
                                <m:t>𝑛</m:t>
                              </m:r>
                            </m:e>
                            <m:sub>
                              <m:r>
                                <a:rPr lang="en-US" altLang="zh-CN" sz="1600" b="0" i="1" smtClean="0">
                                  <a:solidFill>
                                    <a:srgbClr val="0070C0"/>
                                  </a:solidFill>
                                  <a:latin typeface="Cambria Math" panose="02040503050406030204" pitchFamily="18" charset="0"/>
                                </a:rPr>
                                <m:t>2</m:t>
                              </m:r>
                            </m:sub>
                          </m:sSub>
                        </m:e>
                      </m:d>
                    </m:oMath>
                  </m:oMathPara>
                </a14:m>
                <a:endParaRPr lang="zh-CN" altLang="en-US" sz="1600" dirty="0">
                  <a:solidFill>
                    <a:srgbClr val="0070C0"/>
                  </a:solidFill>
                </a:endParaRPr>
              </a:p>
            </p:txBody>
          </p:sp>
        </mc:Choice>
        <mc:Fallback xmlns="">
          <p:sp>
            <p:nvSpPr>
              <p:cNvPr id="25" name="TextBox 24">
                <a:extLst>
                  <a:ext uri="{FF2B5EF4-FFF2-40B4-BE49-F238E27FC236}">
                    <a16:creationId xmlns:a16="http://schemas.microsoft.com/office/drawing/2014/main" id="{53EE7E4D-A8B5-4979-8B50-C8935C399CD9}"/>
                  </a:ext>
                </a:extLst>
              </p:cNvPr>
              <p:cNvSpPr txBox="1">
                <a:spLocks noRot="1" noChangeAspect="1" noMove="1" noResize="1" noEditPoints="1" noAdjustHandles="1" noChangeArrowheads="1" noChangeShapeType="1" noTextEdit="1"/>
              </p:cNvSpPr>
              <p:nvPr/>
            </p:nvSpPr>
            <p:spPr>
              <a:xfrm>
                <a:off x="4772276" y="5019231"/>
                <a:ext cx="857164" cy="338554"/>
              </a:xfrm>
              <a:prstGeom prst="rect">
                <a:avLst/>
              </a:prstGeom>
              <a:blipFill>
                <a:blip r:embed="rId7"/>
                <a:stretch>
                  <a:fillRect l="-714" b="-10714"/>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943CCA01-B3E2-4054-AFAC-E1AD9CDAFE01}"/>
                  </a:ext>
                </a:extLst>
              </p:cNvPr>
              <p:cNvSpPr txBox="1"/>
              <p:nvPr/>
            </p:nvSpPr>
            <p:spPr>
              <a:xfrm>
                <a:off x="4795411" y="3963607"/>
                <a:ext cx="803381" cy="338554"/>
              </a:xfrm>
              <a:prstGeom prst="rect">
                <a:avLst/>
              </a:prstGeom>
              <a:solidFill>
                <a:srgbClr val="E1DFE2"/>
              </a:solidFill>
            </p:spPr>
            <p:txBody>
              <a:bodyPr wrap="square" rtlCol="0">
                <a:spAutoFit/>
              </a:bodyPr>
              <a:lstStyle/>
              <a:p>
                <a:pPr/>
                <a14:m>
                  <m:oMathPara xmlns:m="http://schemas.openxmlformats.org/officeDocument/2006/math">
                    <m:oMathParaPr>
                      <m:jc m:val="centerGroup"/>
                    </m:oMathParaPr>
                    <m:oMath xmlns:m="http://schemas.openxmlformats.org/officeDocument/2006/math">
                      <m:func>
                        <m:funcPr>
                          <m:ctrlPr>
                            <a:rPr lang="en-US" altLang="zh-CN" sz="1600" b="0" i="1" smtClean="0">
                              <a:solidFill>
                                <a:srgbClr val="C00000"/>
                              </a:solidFill>
                              <a:latin typeface="Cambria Math" panose="02040503050406030204" pitchFamily="18" charset="0"/>
                            </a:rPr>
                          </m:ctrlPr>
                        </m:funcPr>
                        <m:fName>
                          <m:r>
                            <m:rPr>
                              <m:sty m:val="p"/>
                            </m:rPr>
                            <a:rPr lang="en-US" altLang="zh-CN" sz="1600" i="0" smtClean="0">
                              <a:solidFill>
                                <a:srgbClr val="C00000"/>
                              </a:solidFill>
                              <a:latin typeface="Cambria Math" panose="02040503050406030204" pitchFamily="18" charset="0"/>
                            </a:rPr>
                            <m:t>exp</m:t>
                          </m:r>
                        </m:fName>
                        <m:e>
                          <m:r>
                            <a:rPr lang="en-US" altLang="zh-CN" sz="1600" b="0" i="1" smtClean="0">
                              <a:solidFill>
                                <a:srgbClr val="C00000"/>
                              </a:solidFill>
                              <a:latin typeface="Cambria Math" panose="02040503050406030204" pitchFamily="18" charset="0"/>
                            </a:rPr>
                            <m:t>(</m:t>
                          </m:r>
                          <m:sSub>
                            <m:sSubPr>
                              <m:ctrlPr>
                                <a:rPr lang="en-US" altLang="zh-CN" sz="1600" b="0" i="1" smtClean="0">
                                  <a:solidFill>
                                    <a:srgbClr val="C00000"/>
                                  </a:solidFill>
                                  <a:latin typeface="Cambria Math" panose="02040503050406030204" pitchFamily="18" charset="0"/>
                                </a:rPr>
                              </m:ctrlPr>
                            </m:sSubPr>
                            <m:e>
                              <m:r>
                                <a:rPr lang="en-US" altLang="zh-CN" sz="1600" b="0" i="1" smtClean="0">
                                  <a:solidFill>
                                    <a:srgbClr val="C00000"/>
                                  </a:solidFill>
                                  <a:latin typeface="Cambria Math" panose="02040503050406030204" pitchFamily="18" charset="0"/>
                                </a:rPr>
                                <m:t>𝑛</m:t>
                              </m:r>
                            </m:e>
                            <m:sub>
                              <m:r>
                                <a:rPr lang="en-US" altLang="zh-CN" sz="1600" b="0" i="1" smtClean="0">
                                  <a:solidFill>
                                    <a:srgbClr val="C00000"/>
                                  </a:solidFill>
                                  <a:latin typeface="Cambria Math" panose="02040503050406030204" pitchFamily="18" charset="0"/>
                                </a:rPr>
                                <m:t>1</m:t>
                              </m:r>
                            </m:sub>
                          </m:sSub>
                          <m:r>
                            <a:rPr lang="en-US" altLang="zh-CN" sz="1600" b="0" i="1" smtClean="0">
                              <a:solidFill>
                                <a:srgbClr val="C00000"/>
                              </a:solidFill>
                              <a:latin typeface="Cambria Math" panose="02040503050406030204" pitchFamily="18" charset="0"/>
                            </a:rPr>
                            <m:t>)</m:t>
                          </m:r>
                        </m:e>
                      </m:func>
                    </m:oMath>
                  </m:oMathPara>
                </a14:m>
                <a:endParaRPr lang="zh-CN" altLang="en-US" sz="1600" dirty="0">
                  <a:solidFill>
                    <a:srgbClr val="C00000"/>
                  </a:solidFill>
                </a:endParaRPr>
              </a:p>
            </p:txBody>
          </p:sp>
        </mc:Choice>
        <mc:Fallback xmlns="">
          <p:sp>
            <p:nvSpPr>
              <p:cNvPr id="26" name="TextBox 25">
                <a:extLst>
                  <a:ext uri="{FF2B5EF4-FFF2-40B4-BE49-F238E27FC236}">
                    <a16:creationId xmlns:a16="http://schemas.microsoft.com/office/drawing/2014/main" id="{943CCA01-B3E2-4054-AFAC-E1AD9CDAFE01}"/>
                  </a:ext>
                </a:extLst>
              </p:cNvPr>
              <p:cNvSpPr txBox="1">
                <a:spLocks noRot="1" noChangeAspect="1" noMove="1" noResize="1" noEditPoints="1" noAdjustHandles="1" noChangeArrowheads="1" noChangeShapeType="1" noTextEdit="1"/>
              </p:cNvSpPr>
              <p:nvPr/>
            </p:nvSpPr>
            <p:spPr>
              <a:xfrm>
                <a:off x="4795411" y="3963607"/>
                <a:ext cx="803381" cy="338554"/>
              </a:xfrm>
              <a:prstGeom prst="rect">
                <a:avLst/>
              </a:prstGeom>
              <a:blipFill>
                <a:blip r:embed="rId8"/>
                <a:stretch>
                  <a:fillRect r="-8397" b="-10714"/>
                </a:stretch>
              </a:blipFill>
            </p:spPr>
            <p:txBody>
              <a:bodyPr/>
              <a:lstStyle/>
              <a:p>
                <a:r>
                  <a:rPr lang="zh-CN" altLang="en-US">
                    <a:noFill/>
                  </a:rPr>
                  <a:t> </a:t>
                </a:r>
              </a:p>
            </p:txBody>
          </p:sp>
        </mc:Fallback>
      </mc:AlternateContent>
      <p:sp>
        <p:nvSpPr>
          <p:cNvPr id="27" name="!!Rectangle qpoly2">
            <a:extLst>
              <a:ext uri="{FF2B5EF4-FFF2-40B4-BE49-F238E27FC236}">
                <a16:creationId xmlns:a16="http://schemas.microsoft.com/office/drawing/2014/main" id="{EA4B9E14-1802-4748-A5DC-78A44BAD0FEF}"/>
              </a:ext>
            </a:extLst>
          </p:cNvPr>
          <p:cNvSpPr/>
          <p:nvPr/>
        </p:nvSpPr>
        <p:spPr>
          <a:xfrm rot="5400000">
            <a:off x="3548754" y="4284626"/>
            <a:ext cx="669854" cy="2286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dirty="0">
              <a:solidFill>
                <a:schemeClr val="bg1"/>
              </a:solidFill>
            </a:endParaRPr>
          </a:p>
        </p:txBody>
      </p:sp>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00011733-3F59-4A65-955D-F430EEBE65FA}"/>
                  </a:ext>
                </a:extLst>
              </p:cNvPr>
              <p:cNvSpPr txBox="1"/>
              <p:nvPr/>
            </p:nvSpPr>
            <p:spPr>
              <a:xfrm>
                <a:off x="2397932" y="4240356"/>
                <a:ext cx="1346662" cy="338554"/>
              </a:xfrm>
              <a:prstGeom prst="rect">
                <a:avLst/>
              </a:prstGeom>
              <a:solidFill>
                <a:srgbClr val="E1DFE2"/>
              </a:solidFill>
            </p:spPr>
            <p:txBody>
              <a:bodyPr wrap="square" rtlCol="0">
                <a:spAutoFit/>
              </a:bodyPr>
              <a:lstStyle/>
              <a:p>
                <a:pPr/>
                <a14:m>
                  <m:oMathPara xmlns:m="http://schemas.openxmlformats.org/officeDocument/2006/math">
                    <m:oMathParaPr>
                      <m:jc m:val="centerGroup"/>
                    </m:oMathParaPr>
                    <m:oMath xmlns:m="http://schemas.openxmlformats.org/officeDocument/2006/math">
                      <m:r>
                        <m:rPr>
                          <m:nor/>
                        </m:rPr>
                        <a:rPr lang="en-US" altLang="zh-CN" sz="1600" b="0" i="0" smtClean="0">
                          <a:solidFill>
                            <a:srgbClr val="0070C0"/>
                          </a:solidFill>
                          <a:latin typeface="Cambria Math" panose="02040503050406030204" pitchFamily="18" charset="0"/>
                        </a:rPr>
                        <m:t>quasipoly</m:t>
                      </m:r>
                      <m:d>
                        <m:dPr>
                          <m:ctrlPr>
                            <a:rPr lang="en-US" altLang="zh-CN" sz="1600" b="0" i="1" smtClean="0">
                              <a:solidFill>
                                <a:srgbClr val="0070C0"/>
                              </a:solidFill>
                              <a:latin typeface="Cambria Math" panose="02040503050406030204" pitchFamily="18" charset="0"/>
                            </a:rPr>
                          </m:ctrlPr>
                        </m:dPr>
                        <m:e>
                          <m:sSub>
                            <m:sSubPr>
                              <m:ctrlPr>
                                <a:rPr lang="en-US" altLang="zh-CN" sz="1600" b="0" i="1" smtClean="0">
                                  <a:solidFill>
                                    <a:srgbClr val="0070C0"/>
                                  </a:solidFill>
                                  <a:latin typeface="Cambria Math" panose="02040503050406030204" pitchFamily="18" charset="0"/>
                                </a:rPr>
                              </m:ctrlPr>
                            </m:sSubPr>
                            <m:e>
                              <m:r>
                                <a:rPr lang="en-US" altLang="zh-CN" sz="1600" b="0" i="1" smtClean="0">
                                  <a:solidFill>
                                    <a:srgbClr val="0070C0"/>
                                  </a:solidFill>
                                  <a:latin typeface="Cambria Math" panose="02040503050406030204" pitchFamily="18" charset="0"/>
                                </a:rPr>
                                <m:t>𝑛</m:t>
                              </m:r>
                            </m:e>
                            <m:sub>
                              <m:r>
                                <a:rPr lang="en-US" altLang="zh-CN" sz="1600" b="0" i="1" smtClean="0">
                                  <a:solidFill>
                                    <a:srgbClr val="0070C0"/>
                                  </a:solidFill>
                                  <a:latin typeface="Cambria Math" panose="02040503050406030204" pitchFamily="18" charset="0"/>
                                </a:rPr>
                                <m:t>2</m:t>
                              </m:r>
                            </m:sub>
                          </m:sSub>
                        </m:e>
                      </m:d>
                    </m:oMath>
                  </m:oMathPara>
                </a14:m>
                <a:endParaRPr lang="zh-CN" altLang="en-US" sz="1600" dirty="0">
                  <a:solidFill>
                    <a:srgbClr val="0070C0"/>
                  </a:solidFill>
                </a:endParaRPr>
              </a:p>
            </p:txBody>
          </p:sp>
        </mc:Choice>
        <mc:Fallback xmlns="">
          <p:sp>
            <p:nvSpPr>
              <p:cNvPr id="28" name="TextBox 27">
                <a:extLst>
                  <a:ext uri="{FF2B5EF4-FFF2-40B4-BE49-F238E27FC236}">
                    <a16:creationId xmlns:a16="http://schemas.microsoft.com/office/drawing/2014/main" id="{00011733-3F59-4A65-955D-F430EEBE65FA}"/>
                  </a:ext>
                </a:extLst>
              </p:cNvPr>
              <p:cNvSpPr txBox="1">
                <a:spLocks noRot="1" noChangeAspect="1" noMove="1" noResize="1" noEditPoints="1" noAdjustHandles="1" noChangeArrowheads="1" noChangeShapeType="1" noTextEdit="1"/>
              </p:cNvSpPr>
              <p:nvPr/>
            </p:nvSpPr>
            <p:spPr>
              <a:xfrm>
                <a:off x="2397932" y="4240356"/>
                <a:ext cx="1346662" cy="338554"/>
              </a:xfrm>
              <a:prstGeom prst="rect">
                <a:avLst/>
              </a:prstGeom>
              <a:blipFill>
                <a:blip r:embed="rId9"/>
                <a:stretch>
                  <a:fillRect b="-12727"/>
                </a:stretch>
              </a:blipFill>
            </p:spPr>
            <p:txBody>
              <a:bodyPr/>
              <a:lstStyle/>
              <a:p>
                <a:r>
                  <a:rPr lang="zh-CN" altLang="en-US">
                    <a:noFill/>
                  </a:rPr>
                  <a:t> </a:t>
                </a:r>
              </a:p>
            </p:txBody>
          </p:sp>
        </mc:Fallback>
      </mc:AlternateContent>
      <p:sp>
        <p:nvSpPr>
          <p:cNvPr id="30" name="TextBox 29">
            <a:extLst>
              <a:ext uri="{FF2B5EF4-FFF2-40B4-BE49-F238E27FC236}">
                <a16:creationId xmlns:a16="http://schemas.microsoft.com/office/drawing/2014/main" id="{2E83F27C-1E64-4241-BA35-40F0284538A2}"/>
              </a:ext>
            </a:extLst>
          </p:cNvPr>
          <p:cNvSpPr txBox="1"/>
          <p:nvPr/>
        </p:nvSpPr>
        <p:spPr>
          <a:xfrm>
            <a:off x="381667" y="4564576"/>
            <a:ext cx="1457370" cy="338554"/>
          </a:xfrm>
          <a:prstGeom prst="rect">
            <a:avLst/>
          </a:prstGeom>
          <a:noFill/>
        </p:spPr>
        <p:txBody>
          <a:bodyPr wrap="square" rtlCol="0">
            <a:spAutoFit/>
          </a:bodyPr>
          <a:lstStyle/>
          <a:p>
            <a:r>
              <a:rPr lang="en-US" altLang="zh-CN" sz="1600" dirty="0"/>
              <a:t>Reconstruction</a:t>
            </a:r>
            <a:endParaRPr lang="zh-CN" altLang="en-US" sz="1600" dirty="0"/>
          </a:p>
        </p:txBody>
      </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98231D21-620A-4AE1-AB3C-141B474E848B}"/>
                  </a:ext>
                </a:extLst>
              </p:cNvPr>
              <p:cNvSpPr txBox="1"/>
              <p:nvPr/>
            </p:nvSpPr>
            <p:spPr>
              <a:xfrm>
                <a:off x="1480983" y="2217612"/>
                <a:ext cx="5935226" cy="369332"/>
              </a:xfrm>
              <a:prstGeom prst="rect">
                <a:avLst/>
              </a:prstGeom>
              <a:solidFill>
                <a:srgbClr val="F6F4F7">
                  <a:alpha val="75000"/>
                </a:srgbClr>
              </a:solidFill>
            </p:spPr>
            <p:txBody>
              <a:bodyPr wrap="square" rtlCol="0">
                <a:spAutoFit/>
              </a:bodyPr>
              <a:lstStyle/>
              <a:p>
                <a:pPr marL="285750" indent="-285750">
                  <a:buFont typeface="Arial" panose="020B0604020202020204" pitchFamily="34" charset="0"/>
                  <a:buChar char="•"/>
                </a:pPr>
                <a:r>
                  <a:rPr lang="en-US" altLang="zh-CN" dirty="0"/>
                  <a:t>Starting with the brute-force algorithm at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𝑛</m:t>
                        </m:r>
                      </m:e>
                      <m:sub>
                        <m:r>
                          <a:rPr lang="en-US" altLang="zh-CN" b="0" i="1" smtClean="0">
                            <a:latin typeface="Cambria Math" panose="02040503050406030204" pitchFamily="18" charset="0"/>
                          </a:rPr>
                          <m:t>1</m:t>
                        </m:r>
                      </m:sub>
                    </m:sSub>
                  </m:oMath>
                </a14:m>
                <a:endParaRPr lang="zh-CN" altLang="en-US" dirty="0"/>
              </a:p>
            </p:txBody>
          </p:sp>
        </mc:Choice>
        <mc:Fallback xmlns="">
          <p:sp>
            <p:nvSpPr>
              <p:cNvPr id="21" name="TextBox 20">
                <a:extLst>
                  <a:ext uri="{FF2B5EF4-FFF2-40B4-BE49-F238E27FC236}">
                    <a16:creationId xmlns:a16="http://schemas.microsoft.com/office/drawing/2014/main" id="{98231D21-620A-4AE1-AB3C-141B474E848B}"/>
                  </a:ext>
                </a:extLst>
              </p:cNvPr>
              <p:cNvSpPr txBox="1">
                <a:spLocks noRot="1" noChangeAspect="1" noMove="1" noResize="1" noEditPoints="1" noAdjustHandles="1" noChangeArrowheads="1" noChangeShapeType="1" noTextEdit="1"/>
              </p:cNvSpPr>
              <p:nvPr/>
            </p:nvSpPr>
            <p:spPr>
              <a:xfrm>
                <a:off x="1480983" y="2217612"/>
                <a:ext cx="5935226" cy="369332"/>
              </a:xfrm>
              <a:prstGeom prst="rect">
                <a:avLst/>
              </a:prstGeom>
              <a:blipFill>
                <a:blip r:embed="rId11"/>
                <a:stretch>
                  <a:fillRect l="-719" t="-10000" b="-2666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3ABC08AC-1741-4042-A0AB-6912364301D7}"/>
                  </a:ext>
                </a:extLst>
              </p:cNvPr>
              <p:cNvSpPr txBox="1"/>
              <p:nvPr/>
            </p:nvSpPr>
            <p:spPr>
              <a:xfrm>
                <a:off x="1480983" y="2572392"/>
                <a:ext cx="5929320" cy="369332"/>
              </a:xfrm>
              <a:prstGeom prst="rect">
                <a:avLst/>
              </a:prstGeom>
              <a:solidFill>
                <a:srgbClr val="F6F4F7">
                  <a:alpha val="75000"/>
                </a:srgbClr>
              </a:solidFill>
            </p:spPr>
            <p:txBody>
              <a:bodyPr wrap="square" rtlCol="0">
                <a:spAutoFit/>
              </a:bodyPr>
              <a:lstStyle/>
              <a:p>
                <a:pPr marL="285750" indent="-285750">
                  <a:buFont typeface="Arial" panose="020B0604020202020204" pitchFamily="34" charset="0"/>
                  <a:buChar char="•"/>
                </a:pPr>
                <a:r>
                  <a:rPr lang="en-US" altLang="zh-CN" dirty="0"/>
                  <a:t>Win-win between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𝑛</m:t>
                        </m:r>
                      </m:e>
                      <m:sub>
                        <m:r>
                          <a:rPr lang="en-US" altLang="zh-CN" b="0" i="1" smtClean="0">
                            <a:latin typeface="Cambria Math" panose="02040503050406030204" pitchFamily="18" charset="0"/>
                          </a:rPr>
                          <m:t>1</m:t>
                        </m:r>
                      </m:sub>
                    </m:sSub>
                  </m:oMath>
                </a14:m>
                <a:r>
                  <a:rPr lang="zh-CN" altLang="en-US" dirty="0"/>
                  <a:t> </a:t>
                </a:r>
                <a:r>
                  <a:rPr lang="en-US" altLang="zh-CN" dirty="0"/>
                  <a:t>and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𝑛</m:t>
                        </m:r>
                      </m:e>
                      <m:sub>
                        <m:r>
                          <a:rPr lang="en-US" altLang="zh-CN" b="0" i="1" smtClean="0">
                            <a:latin typeface="Cambria Math" panose="02040503050406030204" pitchFamily="18" charset="0"/>
                          </a:rPr>
                          <m:t>2</m:t>
                        </m:r>
                      </m:sub>
                    </m:sSub>
                  </m:oMath>
                </a14:m>
                <a:endParaRPr lang="zh-CN" altLang="en-US" dirty="0"/>
              </a:p>
            </p:txBody>
          </p:sp>
        </mc:Choice>
        <mc:Fallback xmlns="">
          <p:sp>
            <p:nvSpPr>
              <p:cNvPr id="44" name="TextBox 43">
                <a:extLst>
                  <a:ext uri="{FF2B5EF4-FFF2-40B4-BE49-F238E27FC236}">
                    <a16:creationId xmlns:a16="http://schemas.microsoft.com/office/drawing/2014/main" id="{3ABC08AC-1741-4042-A0AB-6912364301D7}"/>
                  </a:ext>
                </a:extLst>
              </p:cNvPr>
              <p:cNvSpPr txBox="1">
                <a:spLocks noRot="1" noChangeAspect="1" noMove="1" noResize="1" noEditPoints="1" noAdjustHandles="1" noChangeArrowheads="1" noChangeShapeType="1" noTextEdit="1"/>
              </p:cNvSpPr>
              <p:nvPr/>
            </p:nvSpPr>
            <p:spPr>
              <a:xfrm>
                <a:off x="1480983" y="2572392"/>
                <a:ext cx="5929320" cy="369332"/>
              </a:xfrm>
              <a:prstGeom prst="rect">
                <a:avLst/>
              </a:prstGeom>
              <a:blipFill>
                <a:blip r:embed="rId12"/>
                <a:stretch>
                  <a:fillRect l="-719" t="-9836" b="-2459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28119336-FC96-4328-ADE2-3A0180764E12}"/>
                  </a:ext>
                </a:extLst>
              </p:cNvPr>
              <p:cNvSpPr txBox="1"/>
              <p:nvPr/>
            </p:nvSpPr>
            <p:spPr>
              <a:xfrm>
                <a:off x="1480982" y="2930237"/>
                <a:ext cx="5929321" cy="369332"/>
              </a:xfrm>
              <a:prstGeom prst="rect">
                <a:avLst/>
              </a:prstGeom>
              <a:solidFill>
                <a:srgbClr val="F6F4F7">
                  <a:alpha val="75000"/>
                </a:srgbClr>
              </a:solidFill>
            </p:spPr>
            <p:txBody>
              <a:bodyPr wrap="square" rtlCol="0">
                <a:spAutoFit/>
              </a:bodyPr>
              <a:lstStyle/>
              <a:p>
                <a:pPr marL="742950" lvl="1" indent="-285750">
                  <a:buFont typeface="Arial" panose="020B0604020202020204" pitchFamily="34" charset="0"/>
                  <a:buChar char="•"/>
                </a:pPr>
                <a:r>
                  <a:rPr lang="en-US" altLang="zh-CN" dirty="0"/>
                  <a:t>(Win):  correct </a:t>
                </a:r>
                <a14:m>
                  <m:oMath xmlns:m="http://schemas.openxmlformats.org/officeDocument/2006/math">
                    <m:r>
                      <m:rPr>
                        <m:nor/>
                      </m:rPr>
                      <a:rPr lang="en-US" altLang="zh-CN" b="0" i="0" smtClean="0">
                        <a:latin typeface="Cambria Math" panose="02040503050406030204" pitchFamily="18" charset="0"/>
                      </a:rPr>
                      <m:t>quasipoly</m:t>
                    </m:r>
                    <m:d>
                      <m:dPr>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𝑛</m:t>
                            </m:r>
                          </m:e>
                          <m:sub>
                            <m:r>
                              <a:rPr lang="en-US" altLang="zh-CN" b="0" i="1" smtClean="0">
                                <a:latin typeface="Cambria Math" panose="02040503050406030204" pitchFamily="18" charset="0"/>
                              </a:rPr>
                              <m:t>2</m:t>
                            </m:r>
                          </m:sub>
                        </m:sSub>
                      </m:e>
                    </m:d>
                  </m:oMath>
                </a14:m>
                <a:r>
                  <a:rPr lang="en-US" altLang="zh-CN" dirty="0"/>
                  <a:t> time reconstruction</a:t>
                </a:r>
                <a:endParaRPr lang="zh-CN" altLang="en-US" dirty="0"/>
              </a:p>
            </p:txBody>
          </p:sp>
        </mc:Choice>
        <mc:Fallback xmlns="">
          <p:sp>
            <p:nvSpPr>
              <p:cNvPr id="31" name="TextBox 30">
                <a:extLst>
                  <a:ext uri="{FF2B5EF4-FFF2-40B4-BE49-F238E27FC236}">
                    <a16:creationId xmlns:a16="http://schemas.microsoft.com/office/drawing/2014/main" id="{28119336-FC96-4328-ADE2-3A0180764E12}"/>
                  </a:ext>
                </a:extLst>
              </p:cNvPr>
              <p:cNvSpPr txBox="1">
                <a:spLocks noRot="1" noChangeAspect="1" noMove="1" noResize="1" noEditPoints="1" noAdjustHandles="1" noChangeArrowheads="1" noChangeShapeType="1" noTextEdit="1"/>
              </p:cNvSpPr>
              <p:nvPr/>
            </p:nvSpPr>
            <p:spPr>
              <a:xfrm>
                <a:off x="1480982" y="2930237"/>
                <a:ext cx="5929321" cy="369332"/>
              </a:xfrm>
              <a:prstGeom prst="rect">
                <a:avLst/>
              </a:prstGeom>
              <a:blipFill>
                <a:blip r:embed="rId13"/>
                <a:stretch>
                  <a:fillRect t="-10000" b="-2666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50515BBF-4771-42BC-B192-3FDC975812E5}"/>
                  </a:ext>
                </a:extLst>
              </p:cNvPr>
              <p:cNvSpPr txBox="1"/>
              <p:nvPr/>
            </p:nvSpPr>
            <p:spPr>
              <a:xfrm>
                <a:off x="1480981" y="3293595"/>
                <a:ext cx="5929321" cy="369332"/>
              </a:xfrm>
              <a:prstGeom prst="rect">
                <a:avLst/>
              </a:prstGeom>
              <a:solidFill>
                <a:srgbClr val="F6F4F7">
                  <a:alpha val="75000"/>
                </a:srgbClr>
              </a:solidFill>
            </p:spPr>
            <p:txBody>
              <a:bodyPr wrap="square" rtlCol="0">
                <a:spAutoFit/>
              </a:bodyPr>
              <a:lstStyle/>
              <a:p>
                <a:pPr marL="742950" lvl="1" indent="-285750">
                  <a:buFont typeface="Arial" panose="020B0604020202020204" pitchFamily="34" charset="0"/>
                  <a:buChar char="•"/>
                </a:pPr>
                <a:r>
                  <a:rPr lang="en-US" altLang="zh-CN" dirty="0"/>
                  <a:t>(Improve):  faster algorithm on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𝑛</m:t>
                        </m:r>
                      </m:e>
                      <m:sub>
                        <m:r>
                          <a:rPr lang="en-US" altLang="zh-CN" b="0" i="1" smtClean="0">
                            <a:latin typeface="Cambria Math" panose="02040503050406030204" pitchFamily="18" charset="0"/>
                          </a:rPr>
                          <m:t>2</m:t>
                        </m:r>
                      </m:sub>
                    </m:sSub>
                  </m:oMath>
                </a14:m>
                <a:r>
                  <a:rPr lang="zh-CN" altLang="en-US" dirty="0"/>
                  <a:t> </a:t>
                </a:r>
                <a:r>
                  <a:rPr lang="en-US" altLang="zh-CN" dirty="0"/>
                  <a:t>than brute-force</a:t>
                </a:r>
                <a:endParaRPr lang="zh-CN" altLang="en-US" dirty="0"/>
              </a:p>
            </p:txBody>
          </p:sp>
        </mc:Choice>
        <mc:Fallback xmlns="">
          <p:sp>
            <p:nvSpPr>
              <p:cNvPr id="32" name="TextBox 31">
                <a:extLst>
                  <a:ext uri="{FF2B5EF4-FFF2-40B4-BE49-F238E27FC236}">
                    <a16:creationId xmlns:a16="http://schemas.microsoft.com/office/drawing/2014/main" id="{50515BBF-4771-42BC-B192-3FDC975812E5}"/>
                  </a:ext>
                </a:extLst>
              </p:cNvPr>
              <p:cNvSpPr txBox="1">
                <a:spLocks noRot="1" noChangeAspect="1" noMove="1" noResize="1" noEditPoints="1" noAdjustHandles="1" noChangeArrowheads="1" noChangeShapeType="1" noTextEdit="1"/>
              </p:cNvSpPr>
              <p:nvPr/>
            </p:nvSpPr>
            <p:spPr>
              <a:xfrm>
                <a:off x="1480981" y="3293595"/>
                <a:ext cx="5929321" cy="369332"/>
              </a:xfrm>
              <a:prstGeom prst="rect">
                <a:avLst/>
              </a:prstGeom>
              <a:blipFill>
                <a:blip r:embed="rId14"/>
                <a:stretch>
                  <a:fillRect t="-8197" b="-2459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E6023552-8B38-478E-8914-E96631A96419}"/>
                  </a:ext>
                </a:extLst>
              </p:cNvPr>
              <p:cNvSpPr txBox="1"/>
              <p:nvPr/>
            </p:nvSpPr>
            <p:spPr>
              <a:xfrm>
                <a:off x="6248225" y="1807486"/>
                <a:ext cx="1914627" cy="246221"/>
              </a:xfrm>
              <a:prstGeom prst="rect">
                <a:avLst/>
              </a:prstGeom>
              <a:solidFill>
                <a:srgbClr val="F6F4F7"/>
              </a:solidFill>
              <a:ln>
                <a:no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600" b="0" i="1" smtClean="0">
                              <a:latin typeface="Cambria Math" panose="02040503050406030204" pitchFamily="18" charset="0"/>
                            </a:rPr>
                          </m:ctrlPr>
                        </m:sSubPr>
                        <m:e>
                          <m:r>
                            <a:rPr lang="en-US" altLang="zh-CN" sz="1600" b="0" i="1" smtClean="0">
                              <a:latin typeface="Cambria Math" panose="02040503050406030204" pitchFamily="18" charset="0"/>
                            </a:rPr>
                            <m:t>𝑛</m:t>
                          </m:r>
                        </m:e>
                        <m:sub>
                          <m:r>
                            <a:rPr lang="en-US" altLang="zh-CN" sz="1600" b="0" i="1" smtClean="0">
                              <a:latin typeface="Cambria Math" panose="02040503050406030204" pitchFamily="18" charset="0"/>
                            </a:rPr>
                            <m:t>𝑖</m:t>
                          </m:r>
                        </m:sub>
                      </m:sSub>
                      <m:r>
                        <a:rPr lang="en-US" altLang="zh-CN" sz="1600" b="0" i="1" smtClean="0">
                          <a:latin typeface="Cambria Math" panose="02040503050406030204" pitchFamily="18" charset="0"/>
                        </a:rPr>
                        <m:t>=</m:t>
                      </m:r>
                      <m:r>
                        <m:rPr>
                          <m:nor/>
                        </m:rPr>
                        <a:rPr lang="en-US" altLang="zh-CN" sz="1600" b="0" i="0" smtClean="0">
                          <a:latin typeface="Cambria Math" panose="02040503050406030204" pitchFamily="18" charset="0"/>
                        </a:rPr>
                        <m:t>quasipoly</m:t>
                      </m:r>
                      <m:d>
                        <m:dPr>
                          <m:ctrlPr>
                            <a:rPr lang="en-US" altLang="zh-CN" sz="1600" b="0" i="1" smtClean="0">
                              <a:latin typeface="Cambria Math" panose="02040503050406030204" pitchFamily="18" charset="0"/>
                            </a:rPr>
                          </m:ctrlPr>
                        </m:dPr>
                        <m:e>
                          <m:sSub>
                            <m:sSubPr>
                              <m:ctrlPr>
                                <a:rPr lang="en-US" altLang="zh-CN" sz="1600" b="0" i="1" smtClean="0">
                                  <a:latin typeface="Cambria Math" panose="02040503050406030204" pitchFamily="18" charset="0"/>
                                </a:rPr>
                              </m:ctrlPr>
                            </m:sSubPr>
                            <m:e>
                              <m:r>
                                <a:rPr lang="en-US" altLang="zh-CN" sz="1600" b="0" i="1" smtClean="0">
                                  <a:latin typeface="Cambria Math" panose="02040503050406030204" pitchFamily="18" charset="0"/>
                                </a:rPr>
                                <m:t>𝑛</m:t>
                              </m:r>
                            </m:e>
                            <m:sub>
                              <m:r>
                                <a:rPr lang="en-US" altLang="zh-CN" sz="1600" b="0" i="1" smtClean="0">
                                  <a:latin typeface="Cambria Math" panose="02040503050406030204" pitchFamily="18" charset="0"/>
                                </a:rPr>
                                <m:t>𝑖</m:t>
                              </m:r>
                              <m:r>
                                <a:rPr lang="en-US" altLang="zh-CN" sz="1600" b="0" i="1" smtClean="0">
                                  <a:latin typeface="Cambria Math" panose="02040503050406030204" pitchFamily="18" charset="0"/>
                                </a:rPr>
                                <m:t>−1</m:t>
                              </m:r>
                            </m:sub>
                          </m:sSub>
                        </m:e>
                      </m:d>
                    </m:oMath>
                  </m:oMathPara>
                </a14:m>
                <a:endParaRPr lang="zh-CN" altLang="en-US" sz="1600" dirty="0"/>
              </a:p>
            </p:txBody>
          </p:sp>
        </mc:Choice>
        <mc:Fallback xmlns="">
          <p:sp>
            <p:nvSpPr>
              <p:cNvPr id="33" name="TextBox 32">
                <a:extLst>
                  <a:ext uri="{FF2B5EF4-FFF2-40B4-BE49-F238E27FC236}">
                    <a16:creationId xmlns:a16="http://schemas.microsoft.com/office/drawing/2014/main" id="{E6023552-8B38-478E-8914-E96631A96419}"/>
                  </a:ext>
                </a:extLst>
              </p:cNvPr>
              <p:cNvSpPr txBox="1">
                <a:spLocks noRot="1" noChangeAspect="1" noMove="1" noResize="1" noEditPoints="1" noAdjustHandles="1" noChangeArrowheads="1" noChangeShapeType="1" noTextEdit="1"/>
              </p:cNvSpPr>
              <p:nvPr/>
            </p:nvSpPr>
            <p:spPr>
              <a:xfrm>
                <a:off x="6248225" y="1807486"/>
                <a:ext cx="1914627" cy="246221"/>
              </a:xfrm>
              <a:prstGeom prst="rect">
                <a:avLst/>
              </a:prstGeom>
              <a:blipFill>
                <a:blip r:embed="rId15"/>
                <a:stretch>
                  <a:fillRect l="-955" b="-35000"/>
                </a:stretch>
              </a:blipFill>
              <a:ln>
                <a:noFill/>
              </a:ln>
            </p:spPr>
            <p:txBody>
              <a:bodyPr/>
              <a:lstStyle/>
              <a:p>
                <a:r>
                  <a:rPr lang="zh-CN" altLang="en-US">
                    <a:noFill/>
                  </a:rPr>
                  <a:t> </a:t>
                </a:r>
              </a:p>
            </p:txBody>
          </p:sp>
        </mc:Fallback>
      </mc:AlternateContent>
    </p:spTree>
    <p:extLst>
      <p:ext uri="{BB962C8B-B14F-4D97-AF65-F5344CB8AC3E}">
        <p14:creationId xmlns:p14="http://schemas.microsoft.com/office/powerpoint/2010/main" val="607594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25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25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9708E-3DC0-4A59-9C3D-024E9D966DEF}"/>
              </a:ext>
            </a:extLst>
          </p:cNvPr>
          <p:cNvSpPr>
            <a:spLocks noGrp="1"/>
          </p:cNvSpPr>
          <p:nvPr>
            <p:ph type="title"/>
          </p:nvPr>
        </p:nvSpPr>
        <p:spPr/>
        <p:txBody>
          <a:bodyPr/>
          <a:lstStyle/>
          <a:p>
            <a:r>
              <a:rPr lang="en-US" altLang="zh-CN" dirty="0"/>
              <a:t>Iterative win-win</a:t>
            </a:r>
            <a:endParaRPr lang="zh-CN" altLang="en-US" dirty="0"/>
          </a:p>
        </p:txBody>
      </p:sp>
      <p:sp>
        <p:nvSpPr>
          <p:cNvPr id="4" name="Oval 3">
            <a:extLst>
              <a:ext uri="{FF2B5EF4-FFF2-40B4-BE49-F238E27FC236}">
                <a16:creationId xmlns:a16="http://schemas.microsoft.com/office/drawing/2014/main" id="{3FCF3680-D4F1-4007-B250-4035AB6119A9}"/>
              </a:ext>
            </a:extLst>
          </p:cNvPr>
          <p:cNvSpPr/>
          <p:nvPr/>
        </p:nvSpPr>
        <p:spPr>
          <a:xfrm rot="18533837">
            <a:off x="4557600" y="4132374"/>
            <a:ext cx="320602" cy="258842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 name="Straight Arrow Connector 6">
            <a:extLst>
              <a:ext uri="{FF2B5EF4-FFF2-40B4-BE49-F238E27FC236}">
                <a16:creationId xmlns:a16="http://schemas.microsoft.com/office/drawing/2014/main" id="{4FCE535E-23E0-4437-A33F-3ED180B30815}"/>
              </a:ext>
            </a:extLst>
          </p:cNvPr>
          <p:cNvCxnSpPr>
            <a:cxnSpLocks/>
          </p:cNvCxnSpPr>
          <p:nvPr/>
        </p:nvCxnSpPr>
        <p:spPr>
          <a:xfrm>
            <a:off x="1908544" y="4742124"/>
            <a:ext cx="5507665"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57489524-2BA6-4EC5-99D5-819946A22E94}"/>
              </a:ext>
            </a:extLst>
          </p:cNvPr>
          <p:cNvSpPr txBox="1"/>
          <p:nvPr/>
        </p:nvSpPr>
        <p:spPr>
          <a:xfrm>
            <a:off x="6693196" y="4746586"/>
            <a:ext cx="1368646" cy="369332"/>
          </a:xfrm>
          <a:prstGeom prst="rect">
            <a:avLst/>
          </a:prstGeom>
          <a:noFill/>
        </p:spPr>
        <p:txBody>
          <a:bodyPr wrap="square" rtlCol="0">
            <a:spAutoFit/>
          </a:bodyPr>
          <a:lstStyle/>
          <a:p>
            <a:r>
              <a:rPr lang="en-US" altLang="zh-CN" dirty="0"/>
              <a:t>input lengths</a:t>
            </a:r>
            <a:endParaRPr lang="zh-CN" altLang="en-US" dirty="0"/>
          </a:p>
        </p:txBody>
      </p:sp>
      <p:cxnSp>
        <p:nvCxnSpPr>
          <p:cNvPr id="9" name="Straight Arrow Connector 8">
            <a:extLst>
              <a:ext uri="{FF2B5EF4-FFF2-40B4-BE49-F238E27FC236}">
                <a16:creationId xmlns:a16="http://schemas.microsoft.com/office/drawing/2014/main" id="{924C8FF3-4513-4ABE-875B-F42ACC013B30}"/>
              </a:ext>
            </a:extLst>
          </p:cNvPr>
          <p:cNvCxnSpPr>
            <a:cxnSpLocks/>
          </p:cNvCxnSpPr>
          <p:nvPr/>
        </p:nvCxnSpPr>
        <p:spPr>
          <a:xfrm>
            <a:off x="1908544" y="5445476"/>
            <a:ext cx="5507665"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7DE1F0B3-BBF5-4C77-9FA0-A2D5F3E19E66}"/>
              </a:ext>
            </a:extLst>
          </p:cNvPr>
          <p:cNvSpPr txBox="1"/>
          <p:nvPr/>
        </p:nvSpPr>
        <p:spPr>
          <a:xfrm>
            <a:off x="6693196" y="5449938"/>
            <a:ext cx="1368646" cy="369332"/>
          </a:xfrm>
          <a:prstGeom prst="rect">
            <a:avLst/>
          </a:prstGeom>
          <a:noFill/>
        </p:spPr>
        <p:txBody>
          <a:bodyPr wrap="square" rtlCol="0">
            <a:spAutoFit/>
          </a:bodyPr>
          <a:lstStyle/>
          <a:p>
            <a:r>
              <a:rPr lang="en-US" altLang="zh-CN" dirty="0"/>
              <a:t>input lengths</a:t>
            </a:r>
            <a:endParaRPr lang="zh-CN" altLang="en-US" dirty="0"/>
          </a:p>
        </p:txBody>
      </p:sp>
      <p:sp>
        <p:nvSpPr>
          <p:cNvPr id="15" name="Oval 14">
            <a:extLst>
              <a:ext uri="{FF2B5EF4-FFF2-40B4-BE49-F238E27FC236}">
                <a16:creationId xmlns:a16="http://schemas.microsoft.com/office/drawing/2014/main" id="{131D7BEF-F49F-4D2D-BEAA-D444A4A60DF3}"/>
              </a:ext>
            </a:extLst>
          </p:cNvPr>
          <p:cNvSpPr/>
          <p:nvPr/>
        </p:nvSpPr>
        <p:spPr>
          <a:xfrm>
            <a:off x="3822988" y="4692094"/>
            <a:ext cx="108983" cy="108983"/>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Oval 15">
            <a:extLst>
              <a:ext uri="{FF2B5EF4-FFF2-40B4-BE49-F238E27FC236}">
                <a16:creationId xmlns:a16="http://schemas.microsoft.com/office/drawing/2014/main" id="{CFAAB008-EDF2-4A81-9B0C-6915C3B1FCD4}"/>
              </a:ext>
            </a:extLst>
          </p:cNvPr>
          <p:cNvSpPr/>
          <p:nvPr/>
        </p:nvSpPr>
        <p:spPr>
          <a:xfrm>
            <a:off x="4608918" y="5390984"/>
            <a:ext cx="108983" cy="108983"/>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4" name="Straight Arrow Connector 33">
            <a:extLst>
              <a:ext uri="{FF2B5EF4-FFF2-40B4-BE49-F238E27FC236}">
                <a16:creationId xmlns:a16="http://schemas.microsoft.com/office/drawing/2014/main" id="{56F828A4-FA18-4ED3-8021-BFC498CC7CA1}"/>
              </a:ext>
            </a:extLst>
          </p:cNvPr>
          <p:cNvCxnSpPr>
            <a:cxnSpLocks/>
          </p:cNvCxnSpPr>
          <p:nvPr/>
        </p:nvCxnSpPr>
        <p:spPr>
          <a:xfrm>
            <a:off x="1902639" y="6118747"/>
            <a:ext cx="5507665"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B05DADF6-A6FF-4380-BF63-3BACBF099E68}"/>
              </a:ext>
            </a:extLst>
          </p:cNvPr>
          <p:cNvSpPr txBox="1"/>
          <p:nvPr/>
        </p:nvSpPr>
        <p:spPr>
          <a:xfrm>
            <a:off x="6687291" y="6123209"/>
            <a:ext cx="1368646" cy="369332"/>
          </a:xfrm>
          <a:prstGeom prst="rect">
            <a:avLst/>
          </a:prstGeom>
          <a:noFill/>
        </p:spPr>
        <p:txBody>
          <a:bodyPr wrap="square" rtlCol="0">
            <a:spAutoFit/>
          </a:bodyPr>
          <a:lstStyle/>
          <a:p>
            <a:r>
              <a:rPr lang="en-US" altLang="zh-CN" dirty="0"/>
              <a:t>input lengths</a:t>
            </a:r>
            <a:endParaRPr lang="zh-CN" altLang="en-US" dirty="0"/>
          </a:p>
        </p:txBody>
      </p:sp>
      <p:sp>
        <p:nvSpPr>
          <p:cNvPr id="37" name="Oval 36">
            <a:extLst>
              <a:ext uri="{FF2B5EF4-FFF2-40B4-BE49-F238E27FC236}">
                <a16:creationId xmlns:a16="http://schemas.microsoft.com/office/drawing/2014/main" id="{B6813EAB-DCD1-49FA-9A2A-6148E7E477FD}"/>
              </a:ext>
            </a:extLst>
          </p:cNvPr>
          <p:cNvSpPr/>
          <p:nvPr/>
        </p:nvSpPr>
        <p:spPr>
          <a:xfrm>
            <a:off x="5532180" y="6064255"/>
            <a:ext cx="108983" cy="108983"/>
          </a:xfrm>
          <a:prstGeom prst="ellipse">
            <a:avLst/>
          </a:prstGeom>
          <a:solidFill>
            <a:srgbClr val="660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8A5E000B-E5CF-405D-806B-CB9068A8C1B9}"/>
                  </a:ext>
                </a:extLst>
              </p:cNvPr>
              <p:cNvSpPr txBox="1"/>
              <p:nvPr/>
            </p:nvSpPr>
            <p:spPr>
              <a:xfrm>
                <a:off x="940329" y="1721747"/>
                <a:ext cx="4095431" cy="400110"/>
              </a:xfrm>
              <a:prstGeom prst="rect">
                <a:avLst/>
              </a:prstGeom>
              <a:noFill/>
            </p:spPr>
            <p:txBody>
              <a:bodyPr wrap="square" rtlCol="0">
                <a:spAutoFit/>
              </a:bodyPr>
              <a:lstStyle/>
              <a:p>
                <a:r>
                  <a:rPr lang="en-US" altLang="zh-CN" sz="2000" dirty="0"/>
                  <a:t>Win-win between </a:t>
                </a:r>
                <a14:m>
                  <m:oMath xmlns:m="http://schemas.openxmlformats.org/officeDocument/2006/math">
                    <m:r>
                      <a:rPr lang="en-US" altLang="zh-CN" sz="2000" b="0" i="1" smtClean="0">
                        <a:latin typeface="Cambria Math" panose="02040503050406030204" pitchFamily="18" charset="0"/>
                      </a:rPr>
                      <m:t>𝑙</m:t>
                    </m:r>
                  </m:oMath>
                </a14:m>
                <a:r>
                  <a:rPr lang="zh-CN" altLang="en-US" sz="2000" dirty="0"/>
                  <a:t> </a:t>
                </a:r>
                <a:r>
                  <a:rPr lang="en-US" altLang="zh-CN" sz="2000" dirty="0"/>
                  <a:t>input lengths</a:t>
                </a:r>
                <a:endParaRPr lang="zh-CN" altLang="en-US" sz="2000" dirty="0"/>
              </a:p>
            </p:txBody>
          </p:sp>
        </mc:Choice>
        <mc:Fallback xmlns="">
          <p:sp>
            <p:nvSpPr>
              <p:cNvPr id="39" name="TextBox 38">
                <a:extLst>
                  <a:ext uri="{FF2B5EF4-FFF2-40B4-BE49-F238E27FC236}">
                    <a16:creationId xmlns:a16="http://schemas.microsoft.com/office/drawing/2014/main" id="{8A5E000B-E5CF-405D-806B-CB9068A8C1B9}"/>
                  </a:ext>
                </a:extLst>
              </p:cNvPr>
              <p:cNvSpPr txBox="1">
                <a:spLocks noRot="1" noChangeAspect="1" noMove="1" noResize="1" noEditPoints="1" noAdjustHandles="1" noChangeArrowheads="1" noChangeShapeType="1" noTextEdit="1"/>
              </p:cNvSpPr>
              <p:nvPr/>
            </p:nvSpPr>
            <p:spPr>
              <a:xfrm>
                <a:off x="940329" y="1721747"/>
                <a:ext cx="4095431" cy="400110"/>
              </a:xfrm>
              <a:prstGeom prst="rect">
                <a:avLst/>
              </a:prstGeom>
              <a:blipFill>
                <a:blip r:embed="rId2"/>
                <a:stretch>
                  <a:fillRect l="-1488" t="-7576" b="-2575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50BF637B-A539-4F7D-93E6-D8E3AAC4D816}"/>
                  </a:ext>
                </a:extLst>
              </p:cNvPr>
              <p:cNvSpPr txBox="1"/>
              <p:nvPr/>
            </p:nvSpPr>
            <p:spPr>
              <a:xfrm>
                <a:off x="4216254" y="1728452"/>
                <a:ext cx="176987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𝑛</m:t>
                          </m:r>
                        </m:e>
                        <m:sub>
                          <m:r>
                            <a:rPr lang="en-US" altLang="zh-CN" b="0" i="1" smtClean="0">
                              <a:latin typeface="Cambria Math" panose="02040503050406030204" pitchFamily="18" charset="0"/>
                            </a:rPr>
                            <m:t>1</m:t>
                          </m:r>
                        </m:sub>
                      </m:sSub>
                      <m:r>
                        <a:rPr lang="en-US" altLang="zh-CN" b="0" i="1" smtClean="0">
                          <a:latin typeface="Cambria Math" panose="02040503050406030204" pitchFamily="18" charset="0"/>
                        </a:rPr>
                        <m:t>, </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𝑛</m:t>
                          </m:r>
                        </m:e>
                        <m:sub>
                          <m:r>
                            <a:rPr lang="en-US" altLang="zh-CN" b="0" i="1" smtClean="0">
                              <a:latin typeface="Cambria Math" panose="02040503050406030204" pitchFamily="18" charset="0"/>
                            </a:rPr>
                            <m:t>2</m:t>
                          </m:r>
                        </m:sub>
                      </m:sSub>
                      <m:r>
                        <a:rPr lang="en-US" altLang="zh-CN" b="0" i="1" smtClean="0">
                          <a:latin typeface="Cambria Math" panose="02040503050406030204" pitchFamily="18" charset="0"/>
                        </a:rPr>
                        <m:t>, …, </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𝑛</m:t>
                          </m:r>
                        </m:e>
                        <m:sub>
                          <m:r>
                            <a:rPr lang="en-US" altLang="zh-CN" b="0" i="1" smtClean="0">
                              <a:latin typeface="Cambria Math" panose="02040503050406030204" pitchFamily="18" charset="0"/>
                            </a:rPr>
                            <m:t>𝑙</m:t>
                          </m:r>
                        </m:sub>
                      </m:sSub>
                    </m:oMath>
                  </m:oMathPara>
                </a14:m>
                <a:endParaRPr lang="zh-CN" altLang="en-US" dirty="0"/>
              </a:p>
            </p:txBody>
          </p:sp>
        </mc:Choice>
        <mc:Fallback xmlns="">
          <p:sp>
            <p:nvSpPr>
              <p:cNvPr id="5" name="TextBox 4">
                <a:extLst>
                  <a:ext uri="{FF2B5EF4-FFF2-40B4-BE49-F238E27FC236}">
                    <a16:creationId xmlns:a16="http://schemas.microsoft.com/office/drawing/2014/main" id="{50BF637B-A539-4F7D-93E6-D8E3AAC4D816}"/>
                  </a:ext>
                </a:extLst>
              </p:cNvPr>
              <p:cNvSpPr txBox="1">
                <a:spLocks noRot="1" noChangeAspect="1" noMove="1" noResize="1" noEditPoints="1" noAdjustHandles="1" noChangeArrowheads="1" noChangeShapeType="1" noTextEdit="1"/>
              </p:cNvSpPr>
              <p:nvPr/>
            </p:nvSpPr>
            <p:spPr>
              <a:xfrm>
                <a:off x="4216254" y="1728452"/>
                <a:ext cx="1769877" cy="369332"/>
              </a:xfrm>
              <a:prstGeom prst="rect">
                <a:avLst/>
              </a:prstGeom>
              <a:blipFill>
                <a:blip r:embed="rId3"/>
                <a:stretch>
                  <a:fillRect b="-166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3DAE98D7-C115-429E-A5E3-929D1AA908D5}"/>
                  </a:ext>
                </a:extLst>
              </p:cNvPr>
              <p:cNvSpPr txBox="1"/>
              <p:nvPr/>
            </p:nvSpPr>
            <p:spPr>
              <a:xfrm>
                <a:off x="3727887" y="4766197"/>
                <a:ext cx="29918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𝑛</m:t>
                          </m:r>
                        </m:e>
                        <m:sub>
                          <m:r>
                            <a:rPr lang="en-US" altLang="zh-CN" b="0" i="1" smtClean="0">
                              <a:latin typeface="Cambria Math" panose="02040503050406030204" pitchFamily="18" charset="0"/>
                            </a:rPr>
                            <m:t>1</m:t>
                          </m:r>
                        </m:sub>
                      </m:sSub>
                    </m:oMath>
                  </m:oMathPara>
                </a14:m>
                <a:endParaRPr lang="zh-CN" altLang="en-US" dirty="0"/>
              </a:p>
            </p:txBody>
          </p:sp>
        </mc:Choice>
        <mc:Fallback xmlns="">
          <p:sp>
            <p:nvSpPr>
              <p:cNvPr id="13" name="TextBox 12">
                <a:extLst>
                  <a:ext uri="{FF2B5EF4-FFF2-40B4-BE49-F238E27FC236}">
                    <a16:creationId xmlns:a16="http://schemas.microsoft.com/office/drawing/2014/main" id="{3DAE98D7-C115-429E-A5E3-929D1AA908D5}"/>
                  </a:ext>
                </a:extLst>
              </p:cNvPr>
              <p:cNvSpPr txBox="1">
                <a:spLocks noRot="1" noChangeAspect="1" noMove="1" noResize="1" noEditPoints="1" noAdjustHandles="1" noChangeArrowheads="1" noChangeShapeType="1" noTextEdit="1"/>
              </p:cNvSpPr>
              <p:nvPr/>
            </p:nvSpPr>
            <p:spPr>
              <a:xfrm>
                <a:off x="3727887" y="4766197"/>
                <a:ext cx="299184" cy="276999"/>
              </a:xfrm>
              <a:prstGeom prst="rect">
                <a:avLst/>
              </a:prstGeom>
              <a:blipFill>
                <a:blip r:embed="rId4"/>
                <a:stretch>
                  <a:fillRect l="-10204" r="-4082" b="-1777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7FCECDF8-9FE9-407A-9569-B99273355A96}"/>
                  </a:ext>
                </a:extLst>
              </p:cNvPr>
              <p:cNvSpPr txBox="1"/>
              <p:nvPr/>
            </p:nvSpPr>
            <p:spPr>
              <a:xfrm>
                <a:off x="4518545" y="5467955"/>
                <a:ext cx="30450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𝑛</m:t>
                          </m:r>
                        </m:e>
                        <m:sub>
                          <m:r>
                            <a:rPr lang="en-US" altLang="zh-CN" b="0" i="1" smtClean="0">
                              <a:latin typeface="Cambria Math" panose="02040503050406030204" pitchFamily="18" charset="0"/>
                            </a:rPr>
                            <m:t>2</m:t>
                          </m:r>
                        </m:sub>
                      </m:sSub>
                    </m:oMath>
                  </m:oMathPara>
                </a14:m>
                <a:endParaRPr lang="zh-CN" altLang="en-US" dirty="0"/>
              </a:p>
            </p:txBody>
          </p:sp>
        </mc:Choice>
        <mc:Fallback xmlns="">
          <p:sp>
            <p:nvSpPr>
              <p:cNvPr id="38" name="TextBox 37">
                <a:extLst>
                  <a:ext uri="{FF2B5EF4-FFF2-40B4-BE49-F238E27FC236}">
                    <a16:creationId xmlns:a16="http://schemas.microsoft.com/office/drawing/2014/main" id="{7FCECDF8-9FE9-407A-9569-B99273355A96}"/>
                  </a:ext>
                </a:extLst>
              </p:cNvPr>
              <p:cNvSpPr txBox="1">
                <a:spLocks noRot="1" noChangeAspect="1" noMove="1" noResize="1" noEditPoints="1" noAdjustHandles="1" noChangeArrowheads="1" noChangeShapeType="1" noTextEdit="1"/>
              </p:cNvSpPr>
              <p:nvPr/>
            </p:nvSpPr>
            <p:spPr>
              <a:xfrm>
                <a:off x="4518545" y="5467955"/>
                <a:ext cx="304506" cy="276999"/>
              </a:xfrm>
              <a:prstGeom prst="rect">
                <a:avLst/>
              </a:prstGeom>
              <a:blipFill>
                <a:blip r:embed="rId5"/>
                <a:stretch>
                  <a:fillRect l="-10000" r="-6000" b="-1777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75D5CED4-1678-4143-88B6-27BE7BEF0143}"/>
                  </a:ext>
                </a:extLst>
              </p:cNvPr>
              <p:cNvSpPr txBox="1"/>
              <p:nvPr/>
            </p:nvSpPr>
            <p:spPr>
              <a:xfrm>
                <a:off x="5442395" y="6119360"/>
                <a:ext cx="30450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𝑛</m:t>
                          </m:r>
                        </m:e>
                        <m:sub>
                          <m:r>
                            <a:rPr lang="en-US" altLang="zh-CN" b="0" i="1" smtClean="0">
                              <a:latin typeface="Cambria Math" panose="02040503050406030204" pitchFamily="18" charset="0"/>
                            </a:rPr>
                            <m:t>3</m:t>
                          </m:r>
                        </m:sub>
                      </m:sSub>
                    </m:oMath>
                  </m:oMathPara>
                </a14:m>
                <a:endParaRPr lang="zh-CN" altLang="en-US" dirty="0"/>
              </a:p>
            </p:txBody>
          </p:sp>
        </mc:Choice>
        <mc:Fallback xmlns="">
          <p:sp>
            <p:nvSpPr>
              <p:cNvPr id="41" name="TextBox 40">
                <a:extLst>
                  <a:ext uri="{FF2B5EF4-FFF2-40B4-BE49-F238E27FC236}">
                    <a16:creationId xmlns:a16="http://schemas.microsoft.com/office/drawing/2014/main" id="{75D5CED4-1678-4143-88B6-27BE7BEF0143}"/>
                  </a:ext>
                </a:extLst>
              </p:cNvPr>
              <p:cNvSpPr txBox="1">
                <a:spLocks noRot="1" noChangeAspect="1" noMove="1" noResize="1" noEditPoints="1" noAdjustHandles="1" noChangeArrowheads="1" noChangeShapeType="1" noTextEdit="1"/>
              </p:cNvSpPr>
              <p:nvPr/>
            </p:nvSpPr>
            <p:spPr>
              <a:xfrm>
                <a:off x="5442395" y="6119360"/>
                <a:ext cx="304506" cy="276999"/>
              </a:xfrm>
              <a:prstGeom prst="rect">
                <a:avLst/>
              </a:prstGeom>
              <a:blipFill>
                <a:blip r:embed="rId6"/>
                <a:stretch>
                  <a:fillRect l="-10000" r="-4000" b="-17778"/>
                </a:stretch>
              </a:blipFill>
            </p:spPr>
            <p:txBody>
              <a:bodyPr/>
              <a:lstStyle/>
              <a:p>
                <a:r>
                  <a:rPr lang="zh-CN" altLang="en-US">
                    <a:noFill/>
                  </a:rPr>
                  <a:t> </a:t>
                </a:r>
              </a:p>
            </p:txBody>
          </p:sp>
        </mc:Fallback>
      </mc:AlternateContent>
      <p:sp>
        <p:nvSpPr>
          <p:cNvPr id="23" name="!!Rectangle exp">
            <a:extLst>
              <a:ext uri="{FF2B5EF4-FFF2-40B4-BE49-F238E27FC236}">
                <a16:creationId xmlns:a16="http://schemas.microsoft.com/office/drawing/2014/main" id="{A8E44098-A572-4AC6-BE91-7BBE767676C2}"/>
              </a:ext>
            </a:extLst>
          </p:cNvPr>
          <p:cNvSpPr/>
          <p:nvPr/>
        </p:nvSpPr>
        <p:spPr>
          <a:xfrm rot="5400000">
            <a:off x="3817620" y="3963350"/>
            <a:ext cx="1737360" cy="2286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bg1"/>
              </a:solidFill>
            </a:endParaRPr>
          </a:p>
        </p:txBody>
      </p:sp>
      <p:sp>
        <p:nvSpPr>
          <p:cNvPr id="24" name="!!Rectangle poly2">
            <a:extLst>
              <a:ext uri="{FF2B5EF4-FFF2-40B4-BE49-F238E27FC236}">
                <a16:creationId xmlns:a16="http://schemas.microsoft.com/office/drawing/2014/main" id="{1913AA9F-1710-4EBD-874E-DDA7C551FDB7}"/>
              </a:ext>
            </a:extLst>
          </p:cNvPr>
          <p:cNvSpPr/>
          <p:nvPr/>
        </p:nvSpPr>
        <p:spPr>
          <a:xfrm rot="5400000">
            <a:off x="4448529" y="5077048"/>
            <a:ext cx="470919" cy="2286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dirty="0">
              <a:solidFill>
                <a:schemeClr val="bg1"/>
              </a:solidFill>
            </a:endParaRPr>
          </a:p>
        </p:txBody>
      </p: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53EE7E4D-A8B5-4979-8B50-C8935C399CD9}"/>
                  </a:ext>
                </a:extLst>
              </p:cNvPr>
              <p:cNvSpPr txBox="1"/>
              <p:nvPr/>
            </p:nvSpPr>
            <p:spPr>
              <a:xfrm>
                <a:off x="4772276" y="5019231"/>
                <a:ext cx="857164" cy="338554"/>
              </a:xfrm>
              <a:prstGeom prst="rect">
                <a:avLst/>
              </a:prstGeom>
              <a:solidFill>
                <a:srgbClr val="E1DFE2"/>
              </a:solidFill>
            </p:spPr>
            <p:txBody>
              <a:bodyPr wrap="square" rtlCol="0">
                <a:spAutoFit/>
              </a:bodyPr>
              <a:lstStyle/>
              <a:p>
                <a:pPr/>
                <a14:m>
                  <m:oMathPara xmlns:m="http://schemas.openxmlformats.org/officeDocument/2006/math">
                    <m:oMathParaPr>
                      <m:jc m:val="centerGroup"/>
                    </m:oMathParaPr>
                    <m:oMath xmlns:m="http://schemas.openxmlformats.org/officeDocument/2006/math">
                      <m:r>
                        <m:rPr>
                          <m:nor/>
                        </m:rPr>
                        <a:rPr lang="en-US" altLang="zh-CN" sz="1600" b="0" i="0" smtClean="0">
                          <a:solidFill>
                            <a:srgbClr val="0070C0"/>
                          </a:solidFill>
                          <a:latin typeface="Cambria Math" panose="02040503050406030204" pitchFamily="18" charset="0"/>
                        </a:rPr>
                        <m:t>poly</m:t>
                      </m:r>
                      <m:d>
                        <m:dPr>
                          <m:ctrlPr>
                            <a:rPr lang="en-US" altLang="zh-CN" sz="1600" b="0" i="1" smtClean="0">
                              <a:solidFill>
                                <a:srgbClr val="0070C0"/>
                              </a:solidFill>
                              <a:latin typeface="Cambria Math" panose="02040503050406030204" pitchFamily="18" charset="0"/>
                            </a:rPr>
                          </m:ctrlPr>
                        </m:dPr>
                        <m:e>
                          <m:sSub>
                            <m:sSubPr>
                              <m:ctrlPr>
                                <a:rPr lang="en-US" altLang="zh-CN" sz="1600" b="0" i="1" smtClean="0">
                                  <a:solidFill>
                                    <a:srgbClr val="0070C0"/>
                                  </a:solidFill>
                                  <a:latin typeface="Cambria Math" panose="02040503050406030204" pitchFamily="18" charset="0"/>
                                </a:rPr>
                              </m:ctrlPr>
                            </m:sSubPr>
                            <m:e>
                              <m:r>
                                <a:rPr lang="en-US" altLang="zh-CN" sz="1600" b="0" i="1" smtClean="0">
                                  <a:solidFill>
                                    <a:srgbClr val="0070C0"/>
                                  </a:solidFill>
                                  <a:latin typeface="Cambria Math" panose="02040503050406030204" pitchFamily="18" charset="0"/>
                                </a:rPr>
                                <m:t>𝑛</m:t>
                              </m:r>
                            </m:e>
                            <m:sub>
                              <m:r>
                                <a:rPr lang="en-US" altLang="zh-CN" sz="1600" b="0" i="1" smtClean="0">
                                  <a:solidFill>
                                    <a:srgbClr val="0070C0"/>
                                  </a:solidFill>
                                  <a:latin typeface="Cambria Math" panose="02040503050406030204" pitchFamily="18" charset="0"/>
                                </a:rPr>
                                <m:t>2</m:t>
                              </m:r>
                            </m:sub>
                          </m:sSub>
                        </m:e>
                      </m:d>
                    </m:oMath>
                  </m:oMathPara>
                </a14:m>
                <a:endParaRPr lang="zh-CN" altLang="en-US" sz="1600" dirty="0">
                  <a:solidFill>
                    <a:srgbClr val="0070C0"/>
                  </a:solidFill>
                </a:endParaRPr>
              </a:p>
            </p:txBody>
          </p:sp>
        </mc:Choice>
        <mc:Fallback xmlns="">
          <p:sp>
            <p:nvSpPr>
              <p:cNvPr id="25" name="TextBox 24">
                <a:extLst>
                  <a:ext uri="{FF2B5EF4-FFF2-40B4-BE49-F238E27FC236}">
                    <a16:creationId xmlns:a16="http://schemas.microsoft.com/office/drawing/2014/main" id="{53EE7E4D-A8B5-4979-8B50-C8935C399CD9}"/>
                  </a:ext>
                </a:extLst>
              </p:cNvPr>
              <p:cNvSpPr txBox="1">
                <a:spLocks noRot="1" noChangeAspect="1" noMove="1" noResize="1" noEditPoints="1" noAdjustHandles="1" noChangeArrowheads="1" noChangeShapeType="1" noTextEdit="1"/>
              </p:cNvSpPr>
              <p:nvPr/>
            </p:nvSpPr>
            <p:spPr>
              <a:xfrm>
                <a:off x="4772276" y="5019231"/>
                <a:ext cx="857164" cy="338554"/>
              </a:xfrm>
              <a:prstGeom prst="rect">
                <a:avLst/>
              </a:prstGeom>
              <a:blipFill>
                <a:blip r:embed="rId7"/>
                <a:stretch>
                  <a:fillRect l="-714" b="-10714"/>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943CCA01-B3E2-4054-AFAC-E1AD9CDAFE01}"/>
                  </a:ext>
                </a:extLst>
              </p:cNvPr>
              <p:cNvSpPr txBox="1"/>
              <p:nvPr/>
            </p:nvSpPr>
            <p:spPr>
              <a:xfrm>
                <a:off x="4795411" y="3963607"/>
                <a:ext cx="803381" cy="338554"/>
              </a:xfrm>
              <a:prstGeom prst="rect">
                <a:avLst/>
              </a:prstGeom>
              <a:solidFill>
                <a:srgbClr val="E1DFE2"/>
              </a:solidFill>
            </p:spPr>
            <p:txBody>
              <a:bodyPr wrap="square" rtlCol="0">
                <a:spAutoFit/>
              </a:bodyPr>
              <a:lstStyle/>
              <a:p>
                <a:pPr/>
                <a14:m>
                  <m:oMathPara xmlns:m="http://schemas.openxmlformats.org/officeDocument/2006/math">
                    <m:oMathParaPr>
                      <m:jc m:val="centerGroup"/>
                    </m:oMathParaPr>
                    <m:oMath xmlns:m="http://schemas.openxmlformats.org/officeDocument/2006/math">
                      <m:func>
                        <m:funcPr>
                          <m:ctrlPr>
                            <a:rPr lang="en-US" altLang="zh-CN" sz="1600" b="0" i="1" smtClean="0">
                              <a:solidFill>
                                <a:srgbClr val="C00000"/>
                              </a:solidFill>
                              <a:latin typeface="Cambria Math" panose="02040503050406030204" pitchFamily="18" charset="0"/>
                            </a:rPr>
                          </m:ctrlPr>
                        </m:funcPr>
                        <m:fName>
                          <m:r>
                            <m:rPr>
                              <m:sty m:val="p"/>
                            </m:rPr>
                            <a:rPr lang="en-US" altLang="zh-CN" sz="1600" i="0" smtClean="0">
                              <a:solidFill>
                                <a:srgbClr val="C00000"/>
                              </a:solidFill>
                              <a:latin typeface="Cambria Math" panose="02040503050406030204" pitchFamily="18" charset="0"/>
                            </a:rPr>
                            <m:t>exp</m:t>
                          </m:r>
                        </m:fName>
                        <m:e>
                          <m:r>
                            <a:rPr lang="en-US" altLang="zh-CN" sz="1600" b="0" i="1" smtClean="0">
                              <a:solidFill>
                                <a:srgbClr val="C00000"/>
                              </a:solidFill>
                              <a:latin typeface="Cambria Math" panose="02040503050406030204" pitchFamily="18" charset="0"/>
                            </a:rPr>
                            <m:t>(</m:t>
                          </m:r>
                          <m:sSub>
                            <m:sSubPr>
                              <m:ctrlPr>
                                <a:rPr lang="en-US" altLang="zh-CN" sz="1600" b="0" i="1" smtClean="0">
                                  <a:solidFill>
                                    <a:srgbClr val="C00000"/>
                                  </a:solidFill>
                                  <a:latin typeface="Cambria Math" panose="02040503050406030204" pitchFamily="18" charset="0"/>
                                </a:rPr>
                              </m:ctrlPr>
                            </m:sSubPr>
                            <m:e>
                              <m:r>
                                <a:rPr lang="en-US" altLang="zh-CN" sz="1600" b="0" i="1" smtClean="0">
                                  <a:solidFill>
                                    <a:srgbClr val="C00000"/>
                                  </a:solidFill>
                                  <a:latin typeface="Cambria Math" panose="02040503050406030204" pitchFamily="18" charset="0"/>
                                </a:rPr>
                                <m:t>𝑛</m:t>
                              </m:r>
                            </m:e>
                            <m:sub>
                              <m:r>
                                <a:rPr lang="en-US" altLang="zh-CN" sz="1600" b="0" i="1" smtClean="0">
                                  <a:solidFill>
                                    <a:srgbClr val="C00000"/>
                                  </a:solidFill>
                                  <a:latin typeface="Cambria Math" panose="02040503050406030204" pitchFamily="18" charset="0"/>
                                </a:rPr>
                                <m:t>1</m:t>
                              </m:r>
                            </m:sub>
                          </m:sSub>
                          <m:r>
                            <a:rPr lang="en-US" altLang="zh-CN" sz="1600" b="0" i="1" smtClean="0">
                              <a:solidFill>
                                <a:srgbClr val="C00000"/>
                              </a:solidFill>
                              <a:latin typeface="Cambria Math" panose="02040503050406030204" pitchFamily="18" charset="0"/>
                            </a:rPr>
                            <m:t>)</m:t>
                          </m:r>
                        </m:e>
                      </m:func>
                    </m:oMath>
                  </m:oMathPara>
                </a14:m>
                <a:endParaRPr lang="zh-CN" altLang="en-US" sz="1600" dirty="0">
                  <a:solidFill>
                    <a:srgbClr val="C00000"/>
                  </a:solidFill>
                </a:endParaRPr>
              </a:p>
            </p:txBody>
          </p:sp>
        </mc:Choice>
        <mc:Fallback xmlns="">
          <p:sp>
            <p:nvSpPr>
              <p:cNvPr id="26" name="TextBox 25">
                <a:extLst>
                  <a:ext uri="{FF2B5EF4-FFF2-40B4-BE49-F238E27FC236}">
                    <a16:creationId xmlns:a16="http://schemas.microsoft.com/office/drawing/2014/main" id="{943CCA01-B3E2-4054-AFAC-E1AD9CDAFE01}"/>
                  </a:ext>
                </a:extLst>
              </p:cNvPr>
              <p:cNvSpPr txBox="1">
                <a:spLocks noRot="1" noChangeAspect="1" noMove="1" noResize="1" noEditPoints="1" noAdjustHandles="1" noChangeArrowheads="1" noChangeShapeType="1" noTextEdit="1"/>
              </p:cNvSpPr>
              <p:nvPr/>
            </p:nvSpPr>
            <p:spPr>
              <a:xfrm>
                <a:off x="4795411" y="3963607"/>
                <a:ext cx="803381" cy="338554"/>
              </a:xfrm>
              <a:prstGeom prst="rect">
                <a:avLst/>
              </a:prstGeom>
              <a:blipFill>
                <a:blip r:embed="rId8"/>
                <a:stretch>
                  <a:fillRect r="-8397" b="-10714"/>
                </a:stretch>
              </a:blipFill>
            </p:spPr>
            <p:txBody>
              <a:bodyPr/>
              <a:lstStyle/>
              <a:p>
                <a:r>
                  <a:rPr lang="zh-CN" altLang="en-US">
                    <a:noFill/>
                  </a:rPr>
                  <a:t> </a:t>
                </a:r>
              </a:p>
            </p:txBody>
          </p:sp>
        </mc:Fallback>
      </mc:AlternateContent>
      <p:sp>
        <p:nvSpPr>
          <p:cNvPr id="27" name="!!Rectangle qpoly2">
            <a:extLst>
              <a:ext uri="{FF2B5EF4-FFF2-40B4-BE49-F238E27FC236}">
                <a16:creationId xmlns:a16="http://schemas.microsoft.com/office/drawing/2014/main" id="{EA4B9E14-1802-4748-A5DC-78A44BAD0FEF}"/>
              </a:ext>
            </a:extLst>
          </p:cNvPr>
          <p:cNvSpPr/>
          <p:nvPr/>
        </p:nvSpPr>
        <p:spPr>
          <a:xfrm rot="5400000">
            <a:off x="3548754" y="4284626"/>
            <a:ext cx="669854" cy="2286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dirty="0">
              <a:solidFill>
                <a:schemeClr val="bg1"/>
              </a:solidFill>
            </a:endParaRPr>
          </a:p>
        </p:txBody>
      </p:sp>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00011733-3F59-4A65-955D-F430EEBE65FA}"/>
                  </a:ext>
                </a:extLst>
              </p:cNvPr>
              <p:cNvSpPr txBox="1"/>
              <p:nvPr/>
            </p:nvSpPr>
            <p:spPr>
              <a:xfrm>
                <a:off x="2397932" y="4240356"/>
                <a:ext cx="1346662" cy="338554"/>
              </a:xfrm>
              <a:prstGeom prst="rect">
                <a:avLst/>
              </a:prstGeom>
              <a:solidFill>
                <a:srgbClr val="E1DFE2"/>
              </a:solidFill>
            </p:spPr>
            <p:txBody>
              <a:bodyPr wrap="square" rtlCol="0">
                <a:spAutoFit/>
              </a:bodyPr>
              <a:lstStyle/>
              <a:p>
                <a:pPr/>
                <a14:m>
                  <m:oMathPara xmlns:m="http://schemas.openxmlformats.org/officeDocument/2006/math">
                    <m:oMathParaPr>
                      <m:jc m:val="centerGroup"/>
                    </m:oMathParaPr>
                    <m:oMath xmlns:m="http://schemas.openxmlformats.org/officeDocument/2006/math">
                      <m:r>
                        <m:rPr>
                          <m:nor/>
                        </m:rPr>
                        <a:rPr lang="en-US" altLang="zh-CN" sz="1600" b="0" i="0" smtClean="0">
                          <a:solidFill>
                            <a:srgbClr val="0070C0"/>
                          </a:solidFill>
                          <a:latin typeface="Cambria Math" panose="02040503050406030204" pitchFamily="18" charset="0"/>
                        </a:rPr>
                        <m:t>quasipoly</m:t>
                      </m:r>
                      <m:d>
                        <m:dPr>
                          <m:ctrlPr>
                            <a:rPr lang="en-US" altLang="zh-CN" sz="1600" b="0" i="1" smtClean="0">
                              <a:solidFill>
                                <a:srgbClr val="0070C0"/>
                              </a:solidFill>
                              <a:latin typeface="Cambria Math" panose="02040503050406030204" pitchFamily="18" charset="0"/>
                            </a:rPr>
                          </m:ctrlPr>
                        </m:dPr>
                        <m:e>
                          <m:sSub>
                            <m:sSubPr>
                              <m:ctrlPr>
                                <a:rPr lang="en-US" altLang="zh-CN" sz="1600" b="0" i="1" smtClean="0">
                                  <a:solidFill>
                                    <a:srgbClr val="0070C0"/>
                                  </a:solidFill>
                                  <a:latin typeface="Cambria Math" panose="02040503050406030204" pitchFamily="18" charset="0"/>
                                </a:rPr>
                              </m:ctrlPr>
                            </m:sSubPr>
                            <m:e>
                              <m:r>
                                <a:rPr lang="en-US" altLang="zh-CN" sz="1600" b="0" i="1" smtClean="0">
                                  <a:solidFill>
                                    <a:srgbClr val="0070C0"/>
                                  </a:solidFill>
                                  <a:latin typeface="Cambria Math" panose="02040503050406030204" pitchFamily="18" charset="0"/>
                                </a:rPr>
                                <m:t>𝑛</m:t>
                              </m:r>
                            </m:e>
                            <m:sub>
                              <m:r>
                                <a:rPr lang="en-US" altLang="zh-CN" sz="1600" b="0" i="1" smtClean="0">
                                  <a:solidFill>
                                    <a:srgbClr val="0070C0"/>
                                  </a:solidFill>
                                  <a:latin typeface="Cambria Math" panose="02040503050406030204" pitchFamily="18" charset="0"/>
                                </a:rPr>
                                <m:t>2</m:t>
                              </m:r>
                            </m:sub>
                          </m:sSub>
                        </m:e>
                      </m:d>
                    </m:oMath>
                  </m:oMathPara>
                </a14:m>
                <a:endParaRPr lang="zh-CN" altLang="en-US" sz="1600" dirty="0">
                  <a:solidFill>
                    <a:srgbClr val="0070C0"/>
                  </a:solidFill>
                </a:endParaRPr>
              </a:p>
            </p:txBody>
          </p:sp>
        </mc:Choice>
        <mc:Fallback xmlns="">
          <p:sp>
            <p:nvSpPr>
              <p:cNvPr id="28" name="TextBox 27">
                <a:extLst>
                  <a:ext uri="{FF2B5EF4-FFF2-40B4-BE49-F238E27FC236}">
                    <a16:creationId xmlns:a16="http://schemas.microsoft.com/office/drawing/2014/main" id="{00011733-3F59-4A65-955D-F430EEBE65FA}"/>
                  </a:ext>
                </a:extLst>
              </p:cNvPr>
              <p:cNvSpPr txBox="1">
                <a:spLocks noRot="1" noChangeAspect="1" noMove="1" noResize="1" noEditPoints="1" noAdjustHandles="1" noChangeArrowheads="1" noChangeShapeType="1" noTextEdit="1"/>
              </p:cNvSpPr>
              <p:nvPr/>
            </p:nvSpPr>
            <p:spPr>
              <a:xfrm>
                <a:off x="2397932" y="4240356"/>
                <a:ext cx="1346662" cy="338554"/>
              </a:xfrm>
              <a:prstGeom prst="rect">
                <a:avLst/>
              </a:prstGeom>
              <a:blipFill>
                <a:blip r:embed="rId9"/>
                <a:stretch>
                  <a:fillRect b="-1272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98231D21-620A-4AE1-AB3C-141B474E848B}"/>
                  </a:ext>
                </a:extLst>
              </p:cNvPr>
              <p:cNvSpPr txBox="1"/>
              <p:nvPr/>
            </p:nvSpPr>
            <p:spPr>
              <a:xfrm>
                <a:off x="1480983" y="2217612"/>
                <a:ext cx="5935226" cy="369332"/>
              </a:xfrm>
              <a:prstGeom prst="rect">
                <a:avLst/>
              </a:prstGeom>
              <a:solidFill>
                <a:srgbClr val="F6F4F7">
                  <a:alpha val="75000"/>
                </a:srgbClr>
              </a:solidFill>
            </p:spPr>
            <p:txBody>
              <a:bodyPr wrap="square" rtlCol="0">
                <a:spAutoFit/>
              </a:bodyPr>
              <a:lstStyle/>
              <a:p>
                <a:pPr marL="285750" indent="-285750">
                  <a:buFont typeface="Arial" panose="020B0604020202020204" pitchFamily="34" charset="0"/>
                  <a:buChar char="•"/>
                </a:pPr>
                <a:r>
                  <a:rPr lang="en-US" altLang="zh-CN" dirty="0"/>
                  <a:t>Starting with the brute-force algorithm at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𝑛</m:t>
                        </m:r>
                      </m:e>
                      <m:sub>
                        <m:r>
                          <a:rPr lang="en-US" altLang="zh-CN" b="0" i="1" smtClean="0">
                            <a:latin typeface="Cambria Math" panose="02040503050406030204" pitchFamily="18" charset="0"/>
                          </a:rPr>
                          <m:t>1</m:t>
                        </m:r>
                      </m:sub>
                    </m:sSub>
                  </m:oMath>
                </a14:m>
                <a:endParaRPr lang="zh-CN" altLang="en-US" dirty="0"/>
              </a:p>
            </p:txBody>
          </p:sp>
        </mc:Choice>
        <mc:Fallback xmlns="">
          <p:sp>
            <p:nvSpPr>
              <p:cNvPr id="21" name="TextBox 20">
                <a:extLst>
                  <a:ext uri="{FF2B5EF4-FFF2-40B4-BE49-F238E27FC236}">
                    <a16:creationId xmlns:a16="http://schemas.microsoft.com/office/drawing/2014/main" id="{98231D21-620A-4AE1-AB3C-141B474E848B}"/>
                  </a:ext>
                </a:extLst>
              </p:cNvPr>
              <p:cNvSpPr txBox="1">
                <a:spLocks noRot="1" noChangeAspect="1" noMove="1" noResize="1" noEditPoints="1" noAdjustHandles="1" noChangeArrowheads="1" noChangeShapeType="1" noTextEdit="1"/>
              </p:cNvSpPr>
              <p:nvPr/>
            </p:nvSpPr>
            <p:spPr>
              <a:xfrm>
                <a:off x="1480983" y="2217612"/>
                <a:ext cx="5935226" cy="369332"/>
              </a:xfrm>
              <a:prstGeom prst="rect">
                <a:avLst/>
              </a:prstGeom>
              <a:blipFill>
                <a:blip r:embed="rId11"/>
                <a:stretch>
                  <a:fillRect l="-719" t="-10000" b="-2666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3ABC08AC-1741-4042-A0AB-6912364301D7}"/>
                  </a:ext>
                </a:extLst>
              </p:cNvPr>
              <p:cNvSpPr txBox="1"/>
              <p:nvPr/>
            </p:nvSpPr>
            <p:spPr>
              <a:xfrm>
                <a:off x="1480983" y="2572392"/>
                <a:ext cx="5929320" cy="369332"/>
              </a:xfrm>
              <a:prstGeom prst="rect">
                <a:avLst/>
              </a:prstGeom>
              <a:solidFill>
                <a:srgbClr val="F6F4F7">
                  <a:alpha val="75000"/>
                </a:srgbClr>
              </a:solidFill>
            </p:spPr>
            <p:txBody>
              <a:bodyPr wrap="square" rtlCol="0">
                <a:spAutoFit/>
              </a:bodyPr>
              <a:lstStyle/>
              <a:p>
                <a:pPr marL="285750" indent="-285750">
                  <a:buFont typeface="Arial" panose="020B0604020202020204" pitchFamily="34" charset="0"/>
                  <a:buChar char="•"/>
                </a:pPr>
                <a:r>
                  <a:rPr lang="en-US" altLang="zh-CN" dirty="0"/>
                  <a:t>Win-win between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𝑛</m:t>
                        </m:r>
                      </m:e>
                      <m:sub>
                        <m:r>
                          <a:rPr lang="en-US" altLang="zh-CN" b="0" i="1" smtClean="0">
                            <a:latin typeface="Cambria Math" panose="02040503050406030204" pitchFamily="18" charset="0"/>
                          </a:rPr>
                          <m:t>1</m:t>
                        </m:r>
                      </m:sub>
                    </m:sSub>
                  </m:oMath>
                </a14:m>
                <a:r>
                  <a:rPr lang="zh-CN" altLang="en-US" dirty="0"/>
                  <a:t> </a:t>
                </a:r>
                <a:r>
                  <a:rPr lang="en-US" altLang="zh-CN" dirty="0"/>
                  <a:t>and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𝑛</m:t>
                        </m:r>
                      </m:e>
                      <m:sub>
                        <m:r>
                          <a:rPr lang="en-US" altLang="zh-CN" b="0" i="1" smtClean="0">
                            <a:latin typeface="Cambria Math" panose="02040503050406030204" pitchFamily="18" charset="0"/>
                          </a:rPr>
                          <m:t>2</m:t>
                        </m:r>
                      </m:sub>
                    </m:sSub>
                  </m:oMath>
                </a14:m>
                <a:endParaRPr lang="zh-CN" altLang="en-US" dirty="0"/>
              </a:p>
            </p:txBody>
          </p:sp>
        </mc:Choice>
        <mc:Fallback xmlns="">
          <p:sp>
            <p:nvSpPr>
              <p:cNvPr id="44" name="TextBox 43">
                <a:extLst>
                  <a:ext uri="{FF2B5EF4-FFF2-40B4-BE49-F238E27FC236}">
                    <a16:creationId xmlns:a16="http://schemas.microsoft.com/office/drawing/2014/main" id="{3ABC08AC-1741-4042-A0AB-6912364301D7}"/>
                  </a:ext>
                </a:extLst>
              </p:cNvPr>
              <p:cNvSpPr txBox="1">
                <a:spLocks noRot="1" noChangeAspect="1" noMove="1" noResize="1" noEditPoints="1" noAdjustHandles="1" noChangeArrowheads="1" noChangeShapeType="1" noTextEdit="1"/>
              </p:cNvSpPr>
              <p:nvPr/>
            </p:nvSpPr>
            <p:spPr>
              <a:xfrm>
                <a:off x="1480983" y="2572392"/>
                <a:ext cx="5929320" cy="369332"/>
              </a:xfrm>
              <a:prstGeom prst="rect">
                <a:avLst/>
              </a:prstGeom>
              <a:blipFill>
                <a:blip r:embed="rId12"/>
                <a:stretch>
                  <a:fillRect l="-719" t="-9836" b="-2459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1CD77C47-F2FF-42AB-B0AF-77369EAC7D13}"/>
                  </a:ext>
                </a:extLst>
              </p:cNvPr>
              <p:cNvSpPr txBox="1"/>
              <p:nvPr/>
            </p:nvSpPr>
            <p:spPr>
              <a:xfrm>
                <a:off x="1486889" y="2933131"/>
                <a:ext cx="5929320" cy="369332"/>
              </a:xfrm>
              <a:prstGeom prst="rect">
                <a:avLst/>
              </a:prstGeom>
              <a:solidFill>
                <a:srgbClr val="F6F4F7">
                  <a:alpha val="75000"/>
                </a:srgbClr>
              </a:solidFill>
            </p:spPr>
            <p:txBody>
              <a:bodyPr wrap="square" rtlCol="0">
                <a:spAutoFit/>
              </a:bodyPr>
              <a:lstStyle/>
              <a:p>
                <a:pPr marL="285750" indent="-285750">
                  <a:buFont typeface="Arial" panose="020B0604020202020204" pitchFamily="34" charset="0"/>
                  <a:buChar char="•"/>
                </a:pPr>
                <a:r>
                  <a:rPr lang="en-US" altLang="zh-CN" dirty="0"/>
                  <a:t>Win-win between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𝑛</m:t>
                        </m:r>
                      </m:e>
                      <m:sub>
                        <m:r>
                          <a:rPr lang="en-US" altLang="zh-CN" b="0" i="1" smtClean="0">
                            <a:latin typeface="Cambria Math" panose="02040503050406030204" pitchFamily="18" charset="0"/>
                          </a:rPr>
                          <m:t>2</m:t>
                        </m:r>
                      </m:sub>
                    </m:sSub>
                  </m:oMath>
                </a14:m>
                <a:r>
                  <a:rPr lang="zh-CN" altLang="en-US" dirty="0"/>
                  <a:t> </a:t>
                </a:r>
                <a:r>
                  <a:rPr lang="en-US" altLang="zh-CN" dirty="0"/>
                  <a:t>and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𝑛</m:t>
                        </m:r>
                      </m:e>
                      <m:sub>
                        <m:r>
                          <a:rPr lang="en-US" altLang="zh-CN" b="0" i="1" smtClean="0">
                            <a:latin typeface="Cambria Math" panose="02040503050406030204" pitchFamily="18" charset="0"/>
                          </a:rPr>
                          <m:t>3</m:t>
                        </m:r>
                      </m:sub>
                    </m:sSub>
                  </m:oMath>
                </a14:m>
                <a:endParaRPr lang="zh-CN" altLang="en-US" dirty="0"/>
              </a:p>
            </p:txBody>
          </p:sp>
        </mc:Choice>
        <mc:Fallback xmlns="">
          <p:sp>
            <p:nvSpPr>
              <p:cNvPr id="33" name="TextBox 32">
                <a:extLst>
                  <a:ext uri="{FF2B5EF4-FFF2-40B4-BE49-F238E27FC236}">
                    <a16:creationId xmlns:a16="http://schemas.microsoft.com/office/drawing/2014/main" id="{1CD77C47-F2FF-42AB-B0AF-77369EAC7D13}"/>
                  </a:ext>
                </a:extLst>
              </p:cNvPr>
              <p:cNvSpPr txBox="1">
                <a:spLocks noRot="1" noChangeAspect="1" noMove="1" noResize="1" noEditPoints="1" noAdjustHandles="1" noChangeArrowheads="1" noChangeShapeType="1" noTextEdit="1"/>
              </p:cNvSpPr>
              <p:nvPr/>
            </p:nvSpPr>
            <p:spPr>
              <a:xfrm>
                <a:off x="1486889" y="2933131"/>
                <a:ext cx="5929320" cy="369332"/>
              </a:xfrm>
              <a:prstGeom prst="rect">
                <a:avLst/>
              </a:prstGeom>
              <a:blipFill>
                <a:blip r:embed="rId13"/>
                <a:stretch>
                  <a:fillRect l="-719" t="-8197" b="-24590"/>
                </a:stretch>
              </a:blipFill>
            </p:spPr>
            <p:txBody>
              <a:bodyPr/>
              <a:lstStyle/>
              <a:p>
                <a:r>
                  <a:rPr lang="zh-CN" altLang="en-US">
                    <a:noFill/>
                  </a:rPr>
                  <a:t> </a:t>
                </a:r>
              </a:p>
            </p:txBody>
          </p:sp>
        </mc:Fallback>
      </mc:AlternateContent>
      <p:sp>
        <p:nvSpPr>
          <p:cNvPr id="31" name="TextBox 30">
            <a:extLst>
              <a:ext uri="{FF2B5EF4-FFF2-40B4-BE49-F238E27FC236}">
                <a16:creationId xmlns:a16="http://schemas.microsoft.com/office/drawing/2014/main" id="{88DBFDE1-CD42-4768-8DC3-3BC14C2EA154}"/>
              </a:ext>
            </a:extLst>
          </p:cNvPr>
          <p:cNvSpPr txBox="1"/>
          <p:nvPr/>
        </p:nvSpPr>
        <p:spPr>
          <a:xfrm>
            <a:off x="227515" y="5257309"/>
            <a:ext cx="1654705" cy="338554"/>
          </a:xfrm>
          <a:prstGeom prst="rect">
            <a:avLst/>
          </a:prstGeom>
          <a:noFill/>
        </p:spPr>
        <p:txBody>
          <a:bodyPr wrap="square" rtlCol="0">
            <a:spAutoFit/>
          </a:bodyPr>
          <a:lstStyle/>
          <a:p>
            <a:r>
              <a:rPr lang="en-US" altLang="zh-CN" sz="1600" dirty="0" err="1"/>
              <a:t>Derandomization</a:t>
            </a:r>
            <a:endParaRPr lang="zh-CN" altLang="en-US" sz="1600" dirty="0"/>
          </a:p>
        </p:txBody>
      </p:sp>
      <p:sp>
        <p:nvSpPr>
          <p:cNvPr id="32" name="TextBox 31">
            <a:extLst>
              <a:ext uri="{FF2B5EF4-FFF2-40B4-BE49-F238E27FC236}">
                <a16:creationId xmlns:a16="http://schemas.microsoft.com/office/drawing/2014/main" id="{D5543306-ADA1-485F-867A-6898533F1D20}"/>
              </a:ext>
            </a:extLst>
          </p:cNvPr>
          <p:cNvSpPr txBox="1"/>
          <p:nvPr/>
        </p:nvSpPr>
        <p:spPr>
          <a:xfrm>
            <a:off x="381667" y="4564576"/>
            <a:ext cx="1457370" cy="338554"/>
          </a:xfrm>
          <a:prstGeom prst="rect">
            <a:avLst/>
          </a:prstGeom>
          <a:noFill/>
        </p:spPr>
        <p:txBody>
          <a:bodyPr wrap="square" rtlCol="0">
            <a:spAutoFit/>
          </a:bodyPr>
          <a:lstStyle/>
          <a:p>
            <a:r>
              <a:rPr lang="en-US" altLang="zh-CN" sz="1600" dirty="0"/>
              <a:t>Reconstruction</a:t>
            </a:r>
            <a:endParaRPr lang="zh-CN" altLang="en-US" sz="1600" dirty="0"/>
          </a:p>
        </p:txBody>
      </p:sp>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D397D2F5-7222-4D99-B01B-D4646E77D05D}"/>
                  </a:ext>
                </a:extLst>
              </p:cNvPr>
              <p:cNvSpPr txBox="1"/>
              <p:nvPr/>
            </p:nvSpPr>
            <p:spPr>
              <a:xfrm>
                <a:off x="6248225" y="1807486"/>
                <a:ext cx="1914627" cy="246221"/>
              </a:xfrm>
              <a:prstGeom prst="rect">
                <a:avLst/>
              </a:prstGeom>
              <a:solidFill>
                <a:srgbClr val="F6F4F7"/>
              </a:solidFill>
              <a:ln>
                <a:no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600" b="0" i="1" smtClean="0">
                              <a:latin typeface="Cambria Math" panose="02040503050406030204" pitchFamily="18" charset="0"/>
                            </a:rPr>
                          </m:ctrlPr>
                        </m:sSubPr>
                        <m:e>
                          <m:r>
                            <a:rPr lang="en-US" altLang="zh-CN" sz="1600" b="0" i="1" smtClean="0">
                              <a:latin typeface="Cambria Math" panose="02040503050406030204" pitchFamily="18" charset="0"/>
                            </a:rPr>
                            <m:t>𝑛</m:t>
                          </m:r>
                        </m:e>
                        <m:sub>
                          <m:r>
                            <a:rPr lang="en-US" altLang="zh-CN" sz="1600" b="0" i="1" smtClean="0">
                              <a:latin typeface="Cambria Math" panose="02040503050406030204" pitchFamily="18" charset="0"/>
                            </a:rPr>
                            <m:t>𝑖</m:t>
                          </m:r>
                        </m:sub>
                      </m:sSub>
                      <m:r>
                        <a:rPr lang="en-US" altLang="zh-CN" sz="1600" b="0" i="1" smtClean="0">
                          <a:latin typeface="Cambria Math" panose="02040503050406030204" pitchFamily="18" charset="0"/>
                        </a:rPr>
                        <m:t>=</m:t>
                      </m:r>
                      <m:r>
                        <m:rPr>
                          <m:nor/>
                        </m:rPr>
                        <a:rPr lang="en-US" altLang="zh-CN" sz="1600" b="0" i="0" smtClean="0">
                          <a:latin typeface="Cambria Math" panose="02040503050406030204" pitchFamily="18" charset="0"/>
                        </a:rPr>
                        <m:t>quasipoly</m:t>
                      </m:r>
                      <m:d>
                        <m:dPr>
                          <m:ctrlPr>
                            <a:rPr lang="en-US" altLang="zh-CN" sz="1600" b="0" i="1" smtClean="0">
                              <a:latin typeface="Cambria Math" panose="02040503050406030204" pitchFamily="18" charset="0"/>
                            </a:rPr>
                          </m:ctrlPr>
                        </m:dPr>
                        <m:e>
                          <m:sSub>
                            <m:sSubPr>
                              <m:ctrlPr>
                                <a:rPr lang="en-US" altLang="zh-CN" sz="1600" b="0" i="1" smtClean="0">
                                  <a:latin typeface="Cambria Math" panose="02040503050406030204" pitchFamily="18" charset="0"/>
                                </a:rPr>
                              </m:ctrlPr>
                            </m:sSubPr>
                            <m:e>
                              <m:r>
                                <a:rPr lang="en-US" altLang="zh-CN" sz="1600" b="0" i="1" smtClean="0">
                                  <a:latin typeface="Cambria Math" panose="02040503050406030204" pitchFamily="18" charset="0"/>
                                </a:rPr>
                                <m:t>𝑛</m:t>
                              </m:r>
                            </m:e>
                            <m:sub>
                              <m:r>
                                <a:rPr lang="en-US" altLang="zh-CN" sz="1600" b="0" i="1" smtClean="0">
                                  <a:latin typeface="Cambria Math" panose="02040503050406030204" pitchFamily="18" charset="0"/>
                                </a:rPr>
                                <m:t>𝑖</m:t>
                              </m:r>
                              <m:r>
                                <a:rPr lang="en-US" altLang="zh-CN" sz="1600" b="0" i="1" smtClean="0">
                                  <a:latin typeface="Cambria Math" panose="02040503050406030204" pitchFamily="18" charset="0"/>
                                </a:rPr>
                                <m:t>−1</m:t>
                              </m:r>
                            </m:sub>
                          </m:sSub>
                        </m:e>
                      </m:d>
                    </m:oMath>
                  </m:oMathPara>
                </a14:m>
                <a:endParaRPr lang="zh-CN" altLang="en-US" sz="1600" dirty="0"/>
              </a:p>
            </p:txBody>
          </p:sp>
        </mc:Choice>
        <mc:Fallback xmlns="">
          <p:sp>
            <p:nvSpPr>
              <p:cNvPr id="36" name="TextBox 35">
                <a:extLst>
                  <a:ext uri="{FF2B5EF4-FFF2-40B4-BE49-F238E27FC236}">
                    <a16:creationId xmlns:a16="http://schemas.microsoft.com/office/drawing/2014/main" id="{D397D2F5-7222-4D99-B01B-D4646E77D05D}"/>
                  </a:ext>
                </a:extLst>
              </p:cNvPr>
              <p:cNvSpPr txBox="1">
                <a:spLocks noRot="1" noChangeAspect="1" noMove="1" noResize="1" noEditPoints="1" noAdjustHandles="1" noChangeArrowheads="1" noChangeShapeType="1" noTextEdit="1"/>
              </p:cNvSpPr>
              <p:nvPr/>
            </p:nvSpPr>
            <p:spPr>
              <a:xfrm>
                <a:off x="6248225" y="1807486"/>
                <a:ext cx="1914627" cy="246221"/>
              </a:xfrm>
              <a:prstGeom prst="rect">
                <a:avLst/>
              </a:prstGeom>
              <a:blipFill>
                <a:blip r:embed="rId14"/>
                <a:stretch>
                  <a:fillRect l="-955" b="-35000"/>
                </a:stretch>
              </a:blipFill>
              <a:ln>
                <a:noFill/>
              </a:ln>
            </p:spPr>
            <p:txBody>
              <a:bodyPr/>
              <a:lstStyle/>
              <a:p>
                <a:r>
                  <a:rPr lang="zh-CN" altLang="en-US">
                    <a:noFill/>
                  </a:rPr>
                  <a:t> </a:t>
                </a:r>
              </a:p>
            </p:txBody>
          </p:sp>
        </mc:Fallback>
      </mc:AlternateContent>
    </p:spTree>
    <p:extLst>
      <p:ext uri="{BB962C8B-B14F-4D97-AF65-F5344CB8AC3E}">
        <p14:creationId xmlns:p14="http://schemas.microsoft.com/office/powerpoint/2010/main" val="12069666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9708E-3DC0-4A59-9C3D-024E9D966DEF}"/>
              </a:ext>
            </a:extLst>
          </p:cNvPr>
          <p:cNvSpPr>
            <a:spLocks noGrp="1"/>
          </p:cNvSpPr>
          <p:nvPr>
            <p:ph type="title"/>
          </p:nvPr>
        </p:nvSpPr>
        <p:spPr/>
        <p:txBody>
          <a:bodyPr/>
          <a:lstStyle/>
          <a:p>
            <a:r>
              <a:rPr lang="en-US" altLang="zh-CN" dirty="0"/>
              <a:t>Iterative win-win</a:t>
            </a:r>
            <a:endParaRPr lang="zh-CN" altLang="en-US" dirty="0"/>
          </a:p>
        </p:txBody>
      </p:sp>
      <p:sp>
        <p:nvSpPr>
          <p:cNvPr id="4" name="Oval 3">
            <a:extLst>
              <a:ext uri="{FF2B5EF4-FFF2-40B4-BE49-F238E27FC236}">
                <a16:creationId xmlns:a16="http://schemas.microsoft.com/office/drawing/2014/main" id="{3FCF3680-D4F1-4007-B250-4035AB6119A9}"/>
              </a:ext>
            </a:extLst>
          </p:cNvPr>
          <p:cNvSpPr/>
          <p:nvPr/>
        </p:nvSpPr>
        <p:spPr>
          <a:xfrm rot="18533837">
            <a:off x="4557600" y="4132374"/>
            <a:ext cx="320602" cy="258842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 name="Straight Arrow Connector 6">
            <a:extLst>
              <a:ext uri="{FF2B5EF4-FFF2-40B4-BE49-F238E27FC236}">
                <a16:creationId xmlns:a16="http://schemas.microsoft.com/office/drawing/2014/main" id="{4FCE535E-23E0-4437-A33F-3ED180B30815}"/>
              </a:ext>
            </a:extLst>
          </p:cNvPr>
          <p:cNvCxnSpPr>
            <a:cxnSpLocks/>
          </p:cNvCxnSpPr>
          <p:nvPr/>
        </p:nvCxnSpPr>
        <p:spPr>
          <a:xfrm>
            <a:off x="1908544" y="4742124"/>
            <a:ext cx="5507665"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57489524-2BA6-4EC5-99D5-819946A22E94}"/>
              </a:ext>
            </a:extLst>
          </p:cNvPr>
          <p:cNvSpPr txBox="1"/>
          <p:nvPr/>
        </p:nvSpPr>
        <p:spPr>
          <a:xfrm>
            <a:off x="6693196" y="4746586"/>
            <a:ext cx="1368646" cy="369332"/>
          </a:xfrm>
          <a:prstGeom prst="rect">
            <a:avLst/>
          </a:prstGeom>
          <a:noFill/>
        </p:spPr>
        <p:txBody>
          <a:bodyPr wrap="square" rtlCol="0">
            <a:spAutoFit/>
          </a:bodyPr>
          <a:lstStyle/>
          <a:p>
            <a:r>
              <a:rPr lang="en-US" altLang="zh-CN" dirty="0"/>
              <a:t>input lengths</a:t>
            </a:r>
            <a:endParaRPr lang="zh-CN" altLang="en-US" dirty="0"/>
          </a:p>
        </p:txBody>
      </p:sp>
      <p:cxnSp>
        <p:nvCxnSpPr>
          <p:cNvPr id="9" name="Straight Arrow Connector 8">
            <a:extLst>
              <a:ext uri="{FF2B5EF4-FFF2-40B4-BE49-F238E27FC236}">
                <a16:creationId xmlns:a16="http://schemas.microsoft.com/office/drawing/2014/main" id="{924C8FF3-4513-4ABE-875B-F42ACC013B30}"/>
              </a:ext>
            </a:extLst>
          </p:cNvPr>
          <p:cNvCxnSpPr>
            <a:cxnSpLocks/>
          </p:cNvCxnSpPr>
          <p:nvPr/>
        </p:nvCxnSpPr>
        <p:spPr>
          <a:xfrm>
            <a:off x="1908544" y="5445476"/>
            <a:ext cx="5507665"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7DE1F0B3-BBF5-4C77-9FA0-A2D5F3E19E66}"/>
              </a:ext>
            </a:extLst>
          </p:cNvPr>
          <p:cNvSpPr txBox="1"/>
          <p:nvPr/>
        </p:nvSpPr>
        <p:spPr>
          <a:xfrm>
            <a:off x="6693196" y="5449938"/>
            <a:ext cx="1368646" cy="369332"/>
          </a:xfrm>
          <a:prstGeom prst="rect">
            <a:avLst/>
          </a:prstGeom>
          <a:noFill/>
        </p:spPr>
        <p:txBody>
          <a:bodyPr wrap="square" rtlCol="0">
            <a:spAutoFit/>
          </a:bodyPr>
          <a:lstStyle/>
          <a:p>
            <a:r>
              <a:rPr lang="en-US" altLang="zh-CN" dirty="0"/>
              <a:t>input lengths</a:t>
            </a:r>
            <a:endParaRPr lang="zh-CN" altLang="en-US" dirty="0"/>
          </a:p>
        </p:txBody>
      </p:sp>
      <p:sp>
        <p:nvSpPr>
          <p:cNvPr id="15" name="Oval 14">
            <a:extLst>
              <a:ext uri="{FF2B5EF4-FFF2-40B4-BE49-F238E27FC236}">
                <a16:creationId xmlns:a16="http://schemas.microsoft.com/office/drawing/2014/main" id="{131D7BEF-F49F-4D2D-BEAA-D444A4A60DF3}"/>
              </a:ext>
            </a:extLst>
          </p:cNvPr>
          <p:cNvSpPr/>
          <p:nvPr/>
        </p:nvSpPr>
        <p:spPr>
          <a:xfrm>
            <a:off x="3822988" y="4692094"/>
            <a:ext cx="108983" cy="108983"/>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Oval 15">
            <a:extLst>
              <a:ext uri="{FF2B5EF4-FFF2-40B4-BE49-F238E27FC236}">
                <a16:creationId xmlns:a16="http://schemas.microsoft.com/office/drawing/2014/main" id="{CFAAB008-EDF2-4A81-9B0C-6915C3B1FCD4}"/>
              </a:ext>
            </a:extLst>
          </p:cNvPr>
          <p:cNvSpPr/>
          <p:nvPr/>
        </p:nvSpPr>
        <p:spPr>
          <a:xfrm>
            <a:off x="4608918" y="5390984"/>
            <a:ext cx="108983" cy="108983"/>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4" name="Straight Arrow Connector 33">
            <a:extLst>
              <a:ext uri="{FF2B5EF4-FFF2-40B4-BE49-F238E27FC236}">
                <a16:creationId xmlns:a16="http://schemas.microsoft.com/office/drawing/2014/main" id="{56F828A4-FA18-4ED3-8021-BFC498CC7CA1}"/>
              </a:ext>
            </a:extLst>
          </p:cNvPr>
          <p:cNvCxnSpPr>
            <a:cxnSpLocks/>
          </p:cNvCxnSpPr>
          <p:nvPr/>
        </p:nvCxnSpPr>
        <p:spPr>
          <a:xfrm>
            <a:off x="1902639" y="6118747"/>
            <a:ext cx="5507665"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B05DADF6-A6FF-4380-BF63-3BACBF099E68}"/>
              </a:ext>
            </a:extLst>
          </p:cNvPr>
          <p:cNvSpPr txBox="1"/>
          <p:nvPr/>
        </p:nvSpPr>
        <p:spPr>
          <a:xfrm>
            <a:off x="6687291" y="6123209"/>
            <a:ext cx="1368646" cy="369332"/>
          </a:xfrm>
          <a:prstGeom prst="rect">
            <a:avLst/>
          </a:prstGeom>
          <a:noFill/>
        </p:spPr>
        <p:txBody>
          <a:bodyPr wrap="square" rtlCol="0">
            <a:spAutoFit/>
          </a:bodyPr>
          <a:lstStyle/>
          <a:p>
            <a:r>
              <a:rPr lang="en-US" altLang="zh-CN" dirty="0"/>
              <a:t>input lengths</a:t>
            </a:r>
            <a:endParaRPr lang="zh-CN" altLang="en-US" dirty="0"/>
          </a:p>
        </p:txBody>
      </p:sp>
      <p:sp>
        <p:nvSpPr>
          <p:cNvPr id="37" name="Oval 36">
            <a:extLst>
              <a:ext uri="{FF2B5EF4-FFF2-40B4-BE49-F238E27FC236}">
                <a16:creationId xmlns:a16="http://schemas.microsoft.com/office/drawing/2014/main" id="{B6813EAB-DCD1-49FA-9A2A-6148E7E477FD}"/>
              </a:ext>
            </a:extLst>
          </p:cNvPr>
          <p:cNvSpPr/>
          <p:nvPr/>
        </p:nvSpPr>
        <p:spPr>
          <a:xfrm>
            <a:off x="5532180" y="6064255"/>
            <a:ext cx="108983" cy="108983"/>
          </a:xfrm>
          <a:prstGeom prst="ellipse">
            <a:avLst/>
          </a:prstGeom>
          <a:solidFill>
            <a:srgbClr val="660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8A5E000B-E5CF-405D-806B-CB9068A8C1B9}"/>
                  </a:ext>
                </a:extLst>
              </p:cNvPr>
              <p:cNvSpPr txBox="1"/>
              <p:nvPr/>
            </p:nvSpPr>
            <p:spPr>
              <a:xfrm>
                <a:off x="940329" y="1721747"/>
                <a:ext cx="4095431" cy="400110"/>
              </a:xfrm>
              <a:prstGeom prst="rect">
                <a:avLst/>
              </a:prstGeom>
              <a:noFill/>
            </p:spPr>
            <p:txBody>
              <a:bodyPr wrap="square" rtlCol="0">
                <a:spAutoFit/>
              </a:bodyPr>
              <a:lstStyle/>
              <a:p>
                <a:r>
                  <a:rPr lang="en-US" altLang="zh-CN" sz="2000" dirty="0"/>
                  <a:t>Win-win between </a:t>
                </a:r>
                <a14:m>
                  <m:oMath xmlns:m="http://schemas.openxmlformats.org/officeDocument/2006/math">
                    <m:r>
                      <a:rPr lang="en-US" altLang="zh-CN" sz="2000" b="0" i="1" smtClean="0">
                        <a:latin typeface="Cambria Math" panose="02040503050406030204" pitchFamily="18" charset="0"/>
                      </a:rPr>
                      <m:t>𝑙</m:t>
                    </m:r>
                  </m:oMath>
                </a14:m>
                <a:r>
                  <a:rPr lang="zh-CN" altLang="en-US" sz="2000" dirty="0"/>
                  <a:t> </a:t>
                </a:r>
                <a:r>
                  <a:rPr lang="en-US" altLang="zh-CN" sz="2000" dirty="0"/>
                  <a:t>input lengths</a:t>
                </a:r>
                <a:endParaRPr lang="zh-CN" altLang="en-US" sz="2000" dirty="0"/>
              </a:p>
            </p:txBody>
          </p:sp>
        </mc:Choice>
        <mc:Fallback xmlns="">
          <p:sp>
            <p:nvSpPr>
              <p:cNvPr id="39" name="TextBox 38">
                <a:extLst>
                  <a:ext uri="{FF2B5EF4-FFF2-40B4-BE49-F238E27FC236}">
                    <a16:creationId xmlns:a16="http://schemas.microsoft.com/office/drawing/2014/main" id="{8A5E000B-E5CF-405D-806B-CB9068A8C1B9}"/>
                  </a:ext>
                </a:extLst>
              </p:cNvPr>
              <p:cNvSpPr txBox="1">
                <a:spLocks noRot="1" noChangeAspect="1" noMove="1" noResize="1" noEditPoints="1" noAdjustHandles="1" noChangeArrowheads="1" noChangeShapeType="1" noTextEdit="1"/>
              </p:cNvSpPr>
              <p:nvPr/>
            </p:nvSpPr>
            <p:spPr>
              <a:xfrm>
                <a:off x="940329" y="1721747"/>
                <a:ext cx="4095431" cy="400110"/>
              </a:xfrm>
              <a:prstGeom prst="rect">
                <a:avLst/>
              </a:prstGeom>
              <a:blipFill>
                <a:blip r:embed="rId2"/>
                <a:stretch>
                  <a:fillRect l="-1488" t="-7576" b="-2575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50BF637B-A539-4F7D-93E6-D8E3AAC4D816}"/>
                  </a:ext>
                </a:extLst>
              </p:cNvPr>
              <p:cNvSpPr txBox="1"/>
              <p:nvPr/>
            </p:nvSpPr>
            <p:spPr>
              <a:xfrm>
                <a:off x="4216254" y="1728452"/>
                <a:ext cx="176987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𝑛</m:t>
                          </m:r>
                        </m:e>
                        <m:sub>
                          <m:r>
                            <a:rPr lang="en-US" altLang="zh-CN" b="0" i="1" smtClean="0">
                              <a:latin typeface="Cambria Math" panose="02040503050406030204" pitchFamily="18" charset="0"/>
                            </a:rPr>
                            <m:t>1</m:t>
                          </m:r>
                        </m:sub>
                      </m:sSub>
                      <m:r>
                        <a:rPr lang="en-US" altLang="zh-CN" b="0" i="1" smtClean="0">
                          <a:latin typeface="Cambria Math" panose="02040503050406030204" pitchFamily="18" charset="0"/>
                        </a:rPr>
                        <m:t>, </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𝑛</m:t>
                          </m:r>
                        </m:e>
                        <m:sub>
                          <m:r>
                            <a:rPr lang="en-US" altLang="zh-CN" b="0" i="1" smtClean="0">
                              <a:latin typeface="Cambria Math" panose="02040503050406030204" pitchFamily="18" charset="0"/>
                            </a:rPr>
                            <m:t>2</m:t>
                          </m:r>
                        </m:sub>
                      </m:sSub>
                      <m:r>
                        <a:rPr lang="en-US" altLang="zh-CN" b="0" i="1" smtClean="0">
                          <a:latin typeface="Cambria Math" panose="02040503050406030204" pitchFamily="18" charset="0"/>
                        </a:rPr>
                        <m:t>, …, </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𝑛</m:t>
                          </m:r>
                        </m:e>
                        <m:sub>
                          <m:r>
                            <a:rPr lang="en-US" altLang="zh-CN" b="0" i="1" smtClean="0">
                              <a:latin typeface="Cambria Math" panose="02040503050406030204" pitchFamily="18" charset="0"/>
                            </a:rPr>
                            <m:t>𝑙</m:t>
                          </m:r>
                        </m:sub>
                      </m:sSub>
                    </m:oMath>
                  </m:oMathPara>
                </a14:m>
                <a:endParaRPr lang="zh-CN" altLang="en-US" dirty="0"/>
              </a:p>
            </p:txBody>
          </p:sp>
        </mc:Choice>
        <mc:Fallback xmlns="">
          <p:sp>
            <p:nvSpPr>
              <p:cNvPr id="5" name="TextBox 4">
                <a:extLst>
                  <a:ext uri="{FF2B5EF4-FFF2-40B4-BE49-F238E27FC236}">
                    <a16:creationId xmlns:a16="http://schemas.microsoft.com/office/drawing/2014/main" id="{50BF637B-A539-4F7D-93E6-D8E3AAC4D816}"/>
                  </a:ext>
                </a:extLst>
              </p:cNvPr>
              <p:cNvSpPr txBox="1">
                <a:spLocks noRot="1" noChangeAspect="1" noMove="1" noResize="1" noEditPoints="1" noAdjustHandles="1" noChangeArrowheads="1" noChangeShapeType="1" noTextEdit="1"/>
              </p:cNvSpPr>
              <p:nvPr/>
            </p:nvSpPr>
            <p:spPr>
              <a:xfrm>
                <a:off x="4216254" y="1728452"/>
                <a:ext cx="1769877" cy="369332"/>
              </a:xfrm>
              <a:prstGeom prst="rect">
                <a:avLst/>
              </a:prstGeom>
              <a:blipFill>
                <a:blip r:embed="rId3"/>
                <a:stretch>
                  <a:fillRect b="-166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3DAE98D7-C115-429E-A5E3-929D1AA908D5}"/>
                  </a:ext>
                </a:extLst>
              </p:cNvPr>
              <p:cNvSpPr txBox="1"/>
              <p:nvPr/>
            </p:nvSpPr>
            <p:spPr>
              <a:xfrm>
                <a:off x="3727887" y="4766197"/>
                <a:ext cx="29918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𝑛</m:t>
                          </m:r>
                        </m:e>
                        <m:sub>
                          <m:r>
                            <a:rPr lang="en-US" altLang="zh-CN" b="0" i="1" smtClean="0">
                              <a:latin typeface="Cambria Math" panose="02040503050406030204" pitchFamily="18" charset="0"/>
                            </a:rPr>
                            <m:t>1</m:t>
                          </m:r>
                        </m:sub>
                      </m:sSub>
                    </m:oMath>
                  </m:oMathPara>
                </a14:m>
                <a:endParaRPr lang="zh-CN" altLang="en-US" dirty="0"/>
              </a:p>
            </p:txBody>
          </p:sp>
        </mc:Choice>
        <mc:Fallback xmlns="">
          <p:sp>
            <p:nvSpPr>
              <p:cNvPr id="13" name="TextBox 12">
                <a:extLst>
                  <a:ext uri="{FF2B5EF4-FFF2-40B4-BE49-F238E27FC236}">
                    <a16:creationId xmlns:a16="http://schemas.microsoft.com/office/drawing/2014/main" id="{3DAE98D7-C115-429E-A5E3-929D1AA908D5}"/>
                  </a:ext>
                </a:extLst>
              </p:cNvPr>
              <p:cNvSpPr txBox="1">
                <a:spLocks noRot="1" noChangeAspect="1" noMove="1" noResize="1" noEditPoints="1" noAdjustHandles="1" noChangeArrowheads="1" noChangeShapeType="1" noTextEdit="1"/>
              </p:cNvSpPr>
              <p:nvPr/>
            </p:nvSpPr>
            <p:spPr>
              <a:xfrm>
                <a:off x="3727887" y="4766197"/>
                <a:ext cx="299184" cy="276999"/>
              </a:xfrm>
              <a:prstGeom prst="rect">
                <a:avLst/>
              </a:prstGeom>
              <a:blipFill>
                <a:blip r:embed="rId4"/>
                <a:stretch>
                  <a:fillRect l="-10204" r="-4082" b="-1777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7FCECDF8-9FE9-407A-9569-B99273355A96}"/>
                  </a:ext>
                </a:extLst>
              </p:cNvPr>
              <p:cNvSpPr txBox="1"/>
              <p:nvPr/>
            </p:nvSpPr>
            <p:spPr>
              <a:xfrm>
                <a:off x="4518545" y="5467955"/>
                <a:ext cx="30450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𝑛</m:t>
                          </m:r>
                        </m:e>
                        <m:sub>
                          <m:r>
                            <a:rPr lang="en-US" altLang="zh-CN" b="0" i="1" smtClean="0">
                              <a:latin typeface="Cambria Math" panose="02040503050406030204" pitchFamily="18" charset="0"/>
                            </a:rPr>
                            <m:t>2</m:t>
                          </m:r>
                        </m:sub>
                      </m:sSub>
                    </m:oMath>
                  </m:oMathPara>
                </a14:m>
                <a:endParaRPr lang="zh-CN" altLang="en-US" dirty="0"/>
              </a:p>
            </p:txBody>
          </p:sp>
        </mc:Choice>
        <mc:Fallback xmlns="">
          <p:sp>
            <p:nvSpPr>
              <p:cNvPr id="38" name="TextBox 37">
                <a:extLst>
                  <a:ext uri="{FF2B5EF4-FFF2-40B4-BE49-F238E27FC236}">
                    <a16:creationId xmlns:a16="http://schemas.microsoft.com/office/drawing/2014/main" id="{7FCECDF8-9FE9-407A-9569-B99273355A96}"/>
                  </a:ext>
                </a:extLst>
              </p:cNvPr>
              <p:cNvSpPr txBox="1">
                <a:spLocks noRot="1" noChangeAspect="1" noMove="1" noResize="1" noEditPoints="1" noAdjustHandles="1" noChangeArrowheads="1" noChangeShapeType="1" noTextEdit="1"/>
              </p:cNvSpPr>
              <p:nvPr/>
            </p:nvSpPr>
            <p:spPr>
              <a:xfrm>
                <a:off x="4518545" y="5467955"/>
                <a:ext cx="304506" cy="276999"/>
              </a:xfrm>
              <a:prstGeom prst="rect">
                <a:avLst/>
              </a:prstGeom>
              <a:blipFill>
                <a:blip r:embed="rId5"/>
                <a:stretch>
                  <a:fillRect l="-10000" r="-6000" b="-1777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75D5CED4-1678-4143-88B6-27BE7BEF0143}"/>
                  </a:ext>
                </a:extLst>
              </p:cNvPr>
              <p:cNvSpPr txBox="1"/>
              <p:nvPr/>
            </p:nvSpPr>
            <p:spPr>
              <a:xfrm>
                <a:off x="5442395" y="6119360"/>
                <a:ext cx="30450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𝑛</m:t>
                          </m:r>
                        </m:e>
                        <m:sub>
                          <m:r>
                            <a:rPr lang="en-US" altLang="zh-CN" b="0" i="1" smtClean="0">
                              <a:latin typeface="Cambria Math" panose="02040503050406030204" pitchFamily="18" charset="0"/>
                            </a:rPr>
                            <m:t>3</m:t>
                          </m:r>
                        </m:sub>
                      </m:sSub>
                    </m:oMath>
                  </m:oMathPara>
                </a14:m>
                <a:endParaRPr lang="zh-CN" altLang="en-US" dirty="0"/>
              </a:p>
            </p:txBody>
          </p:sp>
        </mc:Choice>
        <mc:Fallback xmlns="">
          <p:sp>
            <p:nvSpPr>
              <p:cNvPr id="41" name="TextBox 40">
                <a:extLst>
                  <a:ext uri="{FF2B5EF4-FFF2-40B4-BE49-F238E27FC236}">
                    <a16:creationId xmlns:a16="http://schemas.microsoft.com/office/drawing/2014/main" id="{75D5CED4-1678-4143-88B6-27BE7BEF0143}"/>
                  </a:ext>
                </a:extLst>
              </p:cNvPr>
              <p:cNvSpPr txBox="1">
                <a:spLocks noRot="1" noChangeAspect="1" noMove="1" noResize="1" noEditPoints="1" noAdjustHandles="1" noChangeArrowheads="1" noChangeShapeType="1" noTextEdit="1"/>
              </p:cNvSpPr>
              <p:nvPr/>
            </p:nvSpPr>
            <p:spPr>
              <a:xfrm>
                <a:off x="5442395" y="6119360"/>
                <a:ext cx="304506" cy="276999"/>
              </a:xfrm>
              <a:prstGeom prst="rect">
                <a:avLst/>
              </a:prstGeom>
              <a:blipFill>
                <a:blip r:embed="rId6"/>
                <a:stretch>
                  <a:fillRect l="-10000" r="-4000" b="-17778"/>
                </a:stretch>
              </a:blipFill>
            </p:spPr>
            <p:txBody>
              <a:bodyPr/>
              <a:lstStyle/>
              <a:p>
                <a:r>
                  <a:rPr lang="zh-CN" altLang="en-US">
                    <a:noFill/>
                  </a:rPr>
                  <a:t> </a:t>
                </a:r>
              </a:p>
            </p:txBody>
          </p:sp>
        </mc:Fallback>
      </mc:AlternateContent>
      <p:sp>
        <p:nvSpPr>
          <p:cNvPr id="23" name="!!Rectangle exp">
            <a:extLst>
              <a:ext uri="{FF2B5EF4-FFF2-40B4-BE49-F238E27FC236}">
                <a16:creationId xmlns:a16="http://schemas.microsoft.com/office/drawing/2014/main" id="{A8E44098-A572-4AC6-BE91-7BBE767676C2}"/>
              </a:ext>
            </a:extLst>
          </p:cNvPr>
          <p:cNvSpPr/>
          <p:nvPr/>
        </p:nvSpPr>
        <p:spPr>
          <a:xfrm rot="5400000">
            <a:off x="4730112" y="4081645"/>
            <a:ext cx="1737360" cy="2286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bg1"/>
              </a:solidFill>
            </a:endParaRPr>
          </a:p>
        </p:txBody>
      </p:sp>
      <p:sp>
        <p:nvSpPr>
          <p:cNvPr id="24" name="!!Rectangle poly2">
            <a:extLst>
              <a:ext uri="{FF2B5EF4-FFF2-40B4-BE49-F238E27FC236}">
                <a16:creationId xmlns:a16="http://schemas.microsoft.com/office/drawing/2014/main" id="{1913AA9F-1710-4EBD-874E-DDA7C551FDB7}"/>
              </a:ext>
            </a:extLst>
          </p:cNvPr>
          <p:cNvSpPr/>
          <p:nvPr/>
        </p:nvSpPr>
        <p:spPr>
          <a:xfrm rot="5400000">
            <a:off x="5361021" y="5195343"/>
            <a:ext cx="470919" cy="2286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dirty="0">
              <a:solidFill>
                <a:schemeClr val="bg1"/>
              </a:solidFill>
            </a:endParaRPr>
          </a:p>
        </p:txBody>
      </p: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53EE7E4D-A8B5-4979-8B50-C8935C399CD9}"/>
                  </a:ext>
                </a:extLst>
              </p:cNvPr>
              <p:cNvSpPr txBox="1"/>
              <p:nvPr/>
            </p:nvSpPr>
            <p:spPr>
              <a:xfrm>
                <a:off x="5684768" y="5137526"/>
                <a:ext cx="857164" cy="338554"/>
              </a:xfrm>
              <a:prstGeom prst="rect">
                <a:avLst/>
              </a:prstGeom>
              <a:solidFill>
                <a:srgbClr val="E1DFE2"/>
              </a:solidFill>
            </p:spPr>
            <p:txBody>
              <a:bodyPr wrap="square" rtlCol="0">
                <a:spAutoFit/>
              </a:bodyPr>
              <a:lstStyle/>
              <a:p>
                <a:pPr/>
                <a14:m>
                  <m:oMathPara xmlns:m="http://schemas.openxmlformats.org/officeDocument/2006/math">
                    <m:oMathParaPr>
                      <m:jc m:val="centerGroup"/>
                    </m:oMathParaPr>
                    <m:oMath xmlns:m="http://schemas.openxmlformats.org/officeDocument/2006/math">
                      <m:r>
                        <m:rPr>
                          <m:nor/>
                        </m:rPr>
                        <a:rPr lang="en-US" altLang="zh-CN" sz="1600" b="0" i="0" smtClean="0">
                          <a:solidFill>
                            <a:srgbClr val="0070C0"/>
                          </a:solidFill>
                          <a:latin typeface="Cambria Math" panose="02040503050406030204" pitchFamily="18" charset="0"/>
                        </a:rPr>
                        <m:t>poly</m:t>
                      </m:r>
                      <m:d>
                        <m:dPr>
                          <m:ctrlPr>
                            <a:rPr lang="en-US" altLang="zh-CN" sz="1600" b="0" i="1" smtClean="0">
                              <a:solidFill>
                                <a:srgbClr val="0070C0"/>
                              </a:solidFill>
                              <a:latin typeface="Cambria Math" panose="02040503050406030204" pitchFamily="18" charset="0"/>
                            </a:rPr>
                          </m:ctrlPr>
                        </m:dPr>
                        <m:e>
                          <m:sSub>
                            <m:sSubPr>
                              <m:ctrlPr>
                                <a:rPr lang="en-US" altLang="zh-CN" sz="1600" b="0" i="1" smtClean="0">
                                  <a:solidFill>
                                    <a:srgbClr val="0070C0"/>
                                  </a:solidFill>
                                  <a:latin typeface="Cambria Math" panose="02040503050406030204" pitchFamily="18" charset="0"/>
                                </a:rPr>
                              </m:ctrlPr>
                            </m:sSubPr>
                            <m:e>
                              <m:r>
                                <a:rPr lang="en-US" altLang="zh-CN" sz="1600" b="0" i="1" smtClean="0">
                                  <a:solidFill>
                                    <a:srgbClr val="0070C0"/>
                                  </a:solidFill>
                                  <a:latin typeface="Cambria Math" panose="02040503050406030204" pitchFamily="18" charset="0"/>
                                </a:rPr>
                                <m:t>𝑛</m:t>
                              </m:r>
                            </m:e>
                            <m:sub>
                              <m:r>
                                <a:rPr lang="en-US" altLang="zh-CN" sz="1600" b="0" i="1" smtClean="0">
                                  <a:solidFill>
                                    <a:srgbClr val="0070C0"/>
                                  </a:solidFill>
                                  <a:latin typeface="Cambria Math" panose="02040503050406030204" pitchFamily="18" charset="0"/>
                                </a:rPr>
                                <m:t>2</m:t>
                              </m:r>
                            </m:sub>
                          </m:sSub>
                        </m:e>
                      </m:d>
                    </m:oMath>
                  </m:oMathPara>
                </a14:m>
                <a:endParaRPr lang="zh-CN" altLang="en-US" sz="1600" dirty="0">
                  <a:solidFill>
                    <a:srgbClr val="0070C0"/>
                  </a:solidFill>
                </a:endParaRPr>
              </a:p>
            </p:txBody>
          </p:sp>
        </mc:Choice>
        <mc:Fallback xmlns="">
          <p:sp>
            <p:nvSpPr>
              <p:cNvPr id="25" name="TextBox 24">
                <a:extLst>
                  <a:ext uri="{FF2B5EF4-FFF2-40B4-BE49-F238E27FC236}">
                    <a16:creationId xmlns:a16="http://schemas.microsoft.com/office/drawing/2014/main" id="{53EE7E4D-A8B5-4979-8B50-C8935C399CD9}"/>
                  </a:ext>
                </a:extLst>
              </p:cNvPr>
              <p:cNvSpPr txBox="1">
                <a:spLocks noRot="1" noChangeAspect="1" noMove="1" noResize="1" noEditPoints="1" noAdjustHandles="1" noChangeArrowheads="1" noChangeShapeType="1" noTextEdit="1"/>
              </p:cNvSpPr>
              <p:nvPr/>
            </p:nvSpPr>
            <p:spPr>
              <a:xfrm>
                <a:off x="5684768" y="5137526"/>
                <a:ext cx="857164" cy="338554"/>
              </a:xfrm>
              <a:prstGeom prst="rect">
                <a:avLst/>
              </a:prstGeom>
              <a:blipFill>
                <a:blip r:embed="rId7"/>
                <a:stretch>
                  <a:fillRect l="-714" b="-1272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943CCA01-B3E2-4054-AFAC-E1AD9CDAFE01}"/>
                  </a:ext>
                </a:extLst>
              </p:cNvPr>
              <p:cNvSpPr txBox="1"/>
              <p:nvPr/>
            </p:nvSpPr>
            <p:spPr>
              <a:xfrm>
                <a:off x="5707903" y="4081902"/>
                <a:ext cx="803381" cy="338554"/>
              </a:xfrm>
              <a:prstGeom prst="rect">
                <a:avLst/>
              </a:prstGeom>
              <a:solidFill>
                <a:srgbClr val="E1DFE2"/>
              </a:solidFill>
            </p:spPr>
            <p:txBody>
              <a:bodyPr wrap="square" rtlCol="0">
                <a:spAutoFit/>
              </a:bodyPr>
              <a:lstStyle/>
              <a:p>
                <a:pPr/>
                <a14:m>
                  <m:oMathPara xmlns:m="http://schemas.openxmlformats.org/officeDocument/2006/math">
                    <m:oMathParaPr>
                      <m:jc m:val="centerGroup"/>
                    </m:oMathParaPr>
                    <m:oMath xmlns:m="http://schemas.openxmlformats.org/officeDocument/2006/math">
                      <m:func>
                        <m:funcPr>
                          <m:ctrlPr>
                            <a:rPr lang="en-US" altLang="zh-CN" sz="1600" b="0" i="1" smtClean="0">
                              <a:solidFill>
                                <a:srgbClr val="C00000"/>
                              </a:solidFill>
                              <a:latin typeface="Cambria Math" panose="02040503050406030204" pitchFamily="18" charset="0"/>
                            </a:rPr>
                          </m:ctrlPr>
                        </m:funcPr>
                        <m:fName>
                          <m:r>
                            <m:rPr>
                              <m:sty m:val="p"/>
                            </m:rPr>
                            <a:rPr lang="en-US" altLang="zh-CN" sz="1600" i="0" smtClean="0">
                              <a:solidFill>
                                <a:srgbClr val="C00000"/>
                              </a:solidFill>
                              <a:latin typeface="Cambria Math" panose="02040503050406030204" pitchFamily="18" charset="0"/>
                            </a:rPr>
                            <m:t>exp</m:t>
                          </m:r>
                        </m:fName>
                        <m:e>
                          <m:r>
                            <a:rPr lang="en-US" altLang="zh-CN" sz="1600" b="0" i="1" smtClean="0">
                              <a:solidFill>
                                <a:srgbClr val="C00000"/>
                              </a:solidFill>
                              <a:latin typeface="Cambria Math" panose="02040503050406030204" pitchFamily="18" charset="0"/>
                            </a:rPr>
                            <m:t>(</m:t>
                          </m:r>
                          <m:sSub>
                            <m:sSubPr>
                              <m:ctrlPr>
                                <a:rPr lang="en-US" altLang="zh-CN" sz="1600" b="0" i="1" smtClean="0">
                                  <a:solidFill>
                                    <a:srgbClr val="C00000"/>
                                  </a:solidFill>
                                  <a:latin typeface="Cambria Math" panose="02040503050406030204" pitchFamily="18" charset="0"/>
                                </a:rPr>
                              </m:ctrlPr>
                            </m:sSubPr>
                            <m:e>
                              <m:r>
                                <a:rPr lang="en-US" altLang="zh-CN" sz="1600" b="0" i="1" smtClean="0">
                                  <a:solidFill>
                                    <a:srgbClr val="C00000"/>
                                  </a:solidFill>
                                  <a:latin typeface="Cambria Math" panose="02040503050406030204" pitchFamily="18" charset="0"/>
                                </a:rPr>
                                <m:t>𝑛</m:t>
                              </m:r>
                            </m:e>
                            <m:sub>
                              <m:r>
                                <a:rPr lang="en-US" altLang="zh-CN" sz="1600" b="0" i="1" smtClean="0">
                                  <a:solidFill>
                                    <a:srgbClr val="C00000"/>
                                  </a:solidFill>
                                  <a:latin typeface="Cambria Math" panose="02040503050406030204" pitchFamily="18" charset="0"/>
                                </a:rPr>
                                <m:t>1</m:t>
                              </m:r>
                            </m:sub>
                          </m:sSub>
                          <m:r>
                            <a:rPr lang="en-US" altLang="zh-CN" sz="1600" b="0" i="1" smtClean="0">
                              <a:solidFill>
                                <a:srgbClr val="C00000"/>
                              </a:solidFill>
                              <a:latin typeface="Cambria Math" panose="02040503050406030204" pitchFamily="18" charset="0"/>
                            </a:rPr>
                            <m:t>)</m:t>
                          </m:r>
                        </m:e>
                      </m:func>
                    </m:oMath>
                  </m:oMathPara>
                </a14:m>
                <a:endParaRPr lang="zh-CN" altLang="en-US" sz="1600" dirty="0">
                  <a:solidFill>
                    <a:srgbClr val="C00000"/>
                  </a:solidFill>
                </a:endParaRPr>
              </a:p>
            </p:txBody>
          </p:sp>
        </mc:Choice>
        <mc:Fallback xmlns="">
          <p:sp>
            <p:nvSpPr>
              <p:cNvPr id="26" name="TextBox 25">
                <a:extLst>
                  <a:ext uri="{FF2B5EF4-FFF2-40B4-BE49-F238E27FC236}">
                    <a16:creationId xmlns:a16="http://schemas.microsoft.com/office/drawing/2014/main" id="{943CCA01-B3E2-4054-AFAC-E1AD9CDAFE01}"/>
                  </a:ext>
                </a:extLst>
              </p:cNvPr>
              <p:cNvSpPr txBox="1">
                <a:spLocks noRot="1" noChangeAspect="1" noMove="1" noResize="1" noEditPoints="1" noAdjustHandles="1" noChangeArrowheads="1" noChangeShapeType="1" noTextEdit="1"/>
              </p:cNvSpPr>
              <p:nvPr/>
            </p:nvSpPr>
            <p:spPr>
              <a:xfrm>
                <a:off x="5707903" y="4081902"/>
                <a:ext cx="803381" cy="338554"/>
              </a:xfrm>
              <a:prstGeom prst="rect">
                <a:avLst/>
              </a:prstGeom>
              <a:blipFill>
                <a:blip r:embed="rId8"/>
                <a:stretch>
                  <a:fillRect r="-8333" b="-12727"/>
                </a:stretch>
              </a:blipFill>
            </p:spPr>
            <p:txBody>
              <a:bodyPr/>
              <a:lstStyle/>
              <a:p>
                <a:r>
                  <a:rPr lang="zh-CN" altLang="en-US">
                    <a:noFill/>
                  </a:rPr>
                  <a:t> </a:t>
                </a:r>
              </a:p>
            </p:txBody>
          </p:sp>
        </mc:Fallback>
      </mc:AlternateContent>
      <p:sp>
        <p:nvSpPr>
          <p:cNvPr id="27" name="!!Rectangle qpoly2">
            <a:extLst>
              <a:ext uri="{FF2B5EF4-FFF2-40B4-BE49-F238E27FC236}">
                <a16:creationId xmlns:a16="http://schemas.microsoft.com/office/drawing/2014/main" id="{EA4B9E14-1802-4748-A5DC-78A44BAD0FEF}"/>
              </a:ext>
            </a:extLst>
          </p:cNvPr>
          <p:cNvSpPr/>
          <p:nvPr/>
        </p:nvSpPr>
        <p:spPr>
          <a:xfrm rot="5400000">
            <a:off x="3548754" y="4284626"/>
            <a:ext cx="669854" cy="2286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dirty="0">
              <a:solidFill>
                <a:schemeClr val="bg1"/>
              </a:solidFill>
            </a:endParaRPr>
          </a:p>
        </p:txBody>
      </p:sp>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00011733-3F59-4A65-955D-F430EEBE65FA}"/>
                  </a:ext>
                </a:extLst>
              </p:cNvPr>
              <p:cNvSpPr txBox="1"/>
              <p:nvPr/>
            </p:nvSpPr>
            <p:spPr>
              <a:xfrm>
                <a:off x="2397932" y="4240356"/>
                <a:ext cx="1346662" cy="338554"/>
              </a:xfrm>
              <a:prstGeom prst="rect">
                <a:avLst/>
              </a:prstGeom>
              <a:solidFill>
                <a:srgbClr val="E1DFE2"/>
              </a:solidFill>
            </p:spPr>
            <p:txBody>
              <a:bodyPr wrap="square" rtlCol="0">
                <a:spAutoFit/>
              </a:bodyPr>
              <a:lstStyle/>
              <a:p>
                <a:pPr/>
                <a14:m>
                  <m:oMathPara xmlns:m="http://schemas.openxmlformats.org/officeDocument/2006/math">
                    <m:oMathParaPr>
                      <m:jc m:val="centerGroup"/>
                    </m:oMathParaPr>
                    <m:oMath xmlns:m="http://schemas.openxmlformats.org/officeDocument/2006/math">
                      <m:r>
                        <m:rPr>
                          <m:nor/>
                        </m:rPr>
                        <a:rPr lang="en-US" altLang="zh-CN" sz="1600" b="0" i="0" smtClean="0">
                          <a:solidFill>
                            <a:srgbClr val="0070C0"/>
                          </a:solidFill>
                          <a:latin typeface="Cambria Math" panose="02040503050406030204" pitchFamily="18" charset="0"/>
                        </a:rPr>
                        <m:t>quasipoly</m:t>
                      </m:r>
                      <m:d>
                        <m:dPr>
                          <m:ctrlPr>
                            <a:rPr lang="en-US" altLang="zh-CN" sz="1600" b="0" i="1" smtClean="0">
                              <a:solidFill>
                                <a:srgbClr val="0070C0"/>
                              </a:solidFill>
                              <a:latin typeface="Cambria Math" panose="02040503050406030204" pitchFamily="18" charset="0"/>
                            </a:rPr>
                          </m:ctrlPr>
                        </m:dPr>
                        <m:e>
                          <m:sSub>
                            <m:sSubPr>
                              <m:ctrlPr>
                                <a:rPr lang="en-US" altLang="zh-CN" sz="1600" b="0" i="1" smtClean="0">
                                  <a:solidFill>
                                    <a:srgbClr val="0070C0"/>
                                  </a:solidFill>
                                  <a:latin typeface="Cambria Math" panose="02040503050406030204" pitchFamily="18" charset="0"/>
                                </a:rPr>
                              </m:ctrlPr>
                            </m:sSubPr>
                            <m:e>
                              <m:r>
                                <a:rPr lang="en-US" altLang="zh-CN" sz="1600" b="0" i="1" smtClean="0">
                                  <a:solidFill>
                                    <a:srgbClr val="0070C0"/>
                                  </a:solidFill>
                                  <a:latin typeface="Cambria Math" panose="02040503050406030204" pitchFamily="18" charset="0"/>
                                </a:rPr>
                                <m:t>𝑛</m:t>
                              </m:r>
                            </m:e>
                            <m:sub>
                              <m:r>
                                <a:rPr lang="en-US" altLang="zh-CN" sz="1600" b="0" i="1" smtClean="0">
                                  <a:solidFill>
                                    <a:srgbClr val="0070C0"/>
                                  </a:solidFill>
                                  <a:latin typeface="Cambria Math" panose="02040503050406030204" pitchFamily="18" charset="0"/>
                                </a:rPr>
                                <m:t>2</m:t>
                              </m:r>
                            </m:sub>
                          </m:sSub>
                        </m:e>
                      </m:d>
                    </m:oMath>
                  </m:oMathPara>
                </a14:m>
                <a:endParaRPr lang="zh-CN" altLang="en-US" sz="1600" dirty="0">
                  <a:solidFill>
                    <a:srgbClr val="0070C0"/>
                  </a:solidFill>
                </a:endParaRPr>
              </a:p>
            </p:txBody>
          </p:sp>
        </mc:Choice>
        <mc:Fallback xmlns="">
          <p:sp>
            <p:nvSpPr>
              <p:cNvPr id="28" name="TextBox 27">
                <a:extLst>
                  <a:ext uri="{FF2B5EF4-FFF2-40B4-BE49-F238E27FC236}">
                    <a16:creationId xmlns:a16="http://schemas.microsoft.com/office/drawing/2014/main" id="{00011733-3F59-4A65-955D-F430EEBE65FA}"/>
                  </a:ext>
                </a:extLst>
              </p:cNvPr>
              <p:cNvSpPr txBox="1">
                <a:spLocks noRot="1" noChangeAspect="1" noMove="1" noResize="1" noEditPoints="1" noAdjustHandles="1" noChangeArrowheads="1" noChangeShapeType="1" noTextEdit="1"/>
              </p:cNvSpPr>
              <p:nvPr/>
            </p:nvSpPr>
            <p:spPr>
              <a:xfrm>
                <a:off x="2397932" y="4240356"/>
                <a:ext cx="1346662" cy="338554"/>
              </a:xfrm>
              <a:prstGeom prst="rect">
                <a:avLst/>
              </a:prstGeom>
              <a:blipFill>
                <a:blip r:embed="rId9"/>
                <a:stretch>
                  <a:fillRect b="-1272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98231D21-620A-4AE1-AB3C-141B474E848B}"/>
                  </a:ext>
                </a:extLst>
              </p:cNvPr>
              <p:cNvSpPr txBox="1"/>
              <p:nvPr/>
            </p:nvSpPr>
            <p:spPr>
              <a:xfrm>
                <a:off x="1480983" y="2217612"/>
                <a:ext cx="5935226" cy="369332"/>
              </a:xfrm>
              <a:prstGeom prst="rect">
                <a:avLst/>
              </a:prstGeom>
              <a:solidFill>
                <a:srgbClr val="F6F4F7">
                  <a:alpha val="75000"/>
                </a:srgbClr>
              </a:solidFill>
            </p:spPr>
            <p:txBody>
              <a:bodyPr wrap="square" rtlCol="0">
                <a:spAutoFit/>
              </a:bodyPr>
              <a:lstStyle/>
              <a:p>
                <a:pPr marL="285750" indent="-285750">
                  <a:buFont typeface="Arial" panose="020B0604020202020204" pitchFamily="34" charset="0"/>
                  <a:buChar char="•"/>
                </a:pPr>
                <a:r>
                  <a:rPr lang="en-US" altLang="zh-CN" dirty="0"/>
                  <a:t>Starting with the brute-force algorithm at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𝑛</m:t>
                        </m:r>
                      </m:e>
                      <m:sub>
                        <m:r>
                          <a:rPr lang="en-US" altLang="zh-CN" b="0" i="1" smtClean="0">
                            <a:latin typeface="Cambria Math" panose="02040503050406030204" pitchFamily="18" charset="0"/>
                          </a:rPr>
                          <m:t>1</m:t>
                        </m:r>
                      </m:sub>
                    </m:sSub>
                  </m:oMath>
                </a14:m>
                <a:endParaRPr lang="zh-CN" altLang="en-US" dirty="0"/>
              </a:p>
            </p:txBody>
          </p:sp>
        </mc:Choice>
        <mc:Fallback xmlns="">
          <p:sp>
            <p:nvSpPr>
              <p:cNvPr id="21" name="TextBox 20">
                <a:extLst>
                  <a:ext uri="{FF2B5EF4-FFF2-40B4-BE49-F238E27FC236}">
                    <a16:creationId xmlns:a16="http://schemas.microsoft.com/office/drawing/2014/main" id="{98231D21-620A-4AE1-AB3C-141B474E848B}"/>
                  </a:ext>
                </a:extLst>
              </p:cNvPr>
              <p:cNvSpPr txBox="1">
                <a:spLocks noRot="1" noChangeAspect="1" noMove="1" noResize="1" noEditPoints="1" noAdjustHandles="1" noChangeArrowheads="1" noChangeShapeType="1" noTextEdit="1"/>
              </p:cNvSpPr>
              <p:nvPr/>
            </p:nvSpPr>
            <p:spPr>
              <a:xfrm>
                <a:off x="1480983" y="2217612"/>
                <a:ext cx="5935226" cy="369332"/>
              </a:xfrm>
              <a:prstGeom prst="rect">
                <a:avLst/>
              </a:prstGeom>
              <a:blipFill>
                <a:blip r:embed="rId11"/>
                <a:stretch>
                  <a:fillRect l="-719" t="-10000" b="-2666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3ABC08AC-1741-4042-A0AB-6912364301D7}"/>
                  </a:ext>
                </a:extLst>
              </p:cNvPr>
              <p:cNvSpPr txBox="1"/>
              <p:nvPr/>
            </p:nvSpPr>
            <p:spPr>
              <a:xfrm>
                <a:off x="1480983" y="2572392"/>
                <a:ext cx="5929320" cy="369332"/>
              </a:xfrm>
              <a:prstGeom prst="rect">
                <a:avLst/>
              </a:prstGeom>
              <a:solidFill>
                <a:srgbClr val="F6F4F7">
                  <a:alpha val="75000"/>
                </a:srgbClr>
              </a:solidFill>
            </p:spPr>
            <p:txBody>
              <a:bodyPr wrap="square" rtlCol="0">
                <a:spAutoFit/>
              </a:bodyPr>
              <a:lstStyle/>
              <a:p>
                <a:pPr marL="285750" indent="-285750">
                  <a:buFont typeface="Arial" panose="020B0604020202020204" pitchFamily="34" charset="0"/>
                  <a:buChar char="•"/>
                </a:pPr>
                <a:r>
                  <a:rPr lang="en-US" altLang="zh-CN" dirty="0"/>
                  <a:t>Win-win between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𝑛</m:t>
                        </m:r>
                      </m:e>
                      <m:sub>
                        <m:r>
                          <a:rPr lang="en-US" altLang="zh-CN" b="0" i="1" smtClean="0">
                            <a:latin typeface="Cambria Math" panose="02040503050406030204" pitchFamily="18" charset="0"/>
                          </a:rPr>
                          <m:t>1</m:t>
                        </m:r>
                      </m:sub>
                    </m:sSub>
                  </m:oMath>
                </a14:m>
                <a:r>
                  <a:rPr lang="zh-CN" altLang="en-US" dirty="0"/>
                  <a:t> </a:t>
                </a:r>
                <a:r>
                  <a:rPr lang="en-US" altLang="zh-CN" dirty="0"/>
                  <a:t>and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𝑛</m:t>
                        </m:r>
                      </m:e>
                      <m:sub>
                        <m:r>
                          <a:rPr lang="en-US" altLang="zh-CN" b="0" i="1" smtClean="0">
                            <a:latin typeface="Cambria Math" panose="02040503050406030204" pitchFamily="18" charset="0"/>
                          </a:rPr>
                          <m:t>2</m:t>
                        </m:r>
                      </m:sub>
                    </m:sSub>
                  </m:oMath>
                </a14:m>
                <a:endParaRPr lang="zh-CN" altLang="en-US" dirty="0"/>
              </a:p>
            </p:txBody>
          </p:sp>
        </mc:Choice>
        <mc:Fallback xmlns="">
          <p:sp>
            <p:nvSpPr>
              <p:cNvPr id="44" name="TextBox 43">
                <a:extLst>
                  <a:ext uri="{FF2B5EF4-FFF2-40B4-BE49-F238E27FC236}">
                    <a16:creationId xmlns:a16="http://schemas.microsoft.com/office/drawing/2014/main" id="{3ABC08AC-1741-4042-A0AB-6912364301D7}"/>
                  </a:ext>
                </a:extLst>
              </p:cNvPr>
              <p:cNvSpPr txBox="1">
                <a:spLocks noRot="1" noChangeAspect="1" noMove="1" noResize="1" noEditPoints="1" noAdjustHandles="1" noChangeArrowheads="1" noChangeShapeType="1" noTextEdit="1"/>
              </p:cNvSpPr>
              <p:nvPr/>
            </p:nvSpPr>
            <p:spPr>
              <a:xfrm>
                <a:off x="1480983" y="2572392"/>
                <a:ext cx="5929320" cy="369332"/>
              </a:xfrm>
              <a:prstGeom prst="rect">
                <a:avLst/>
              </a:prstGeom>
              <a:blipFill>
                <a:blip r:embed="rId12"/>
                <a:stretch>
                  <a:fillRect l="-719" t="-9836" b="-2459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1CD77C47-F2FF-42AB-B0AF-77369EAC7D13}"/>
                  </a:ext>
                </a:extLst>
              </p:cNvPr>
              <p:cNvSpPr txBox="1"/>
              <p:nvPr/>
            </p:nvSpPr>
            <p:spPr>
              <a:xfrm>
                <a:off x="1486889" y="2933131"/>
                <a:ext cx="5929320" cy="369332"/>
              </a:xfrm>
              <a:prstGeom prst="rect">
                <a:avLst/>
              </a:prstGeom>
              <a:solidFill>
                <a:srgbClr val="F6F4F7">
                  <a:alpha val="75000"/>
                </a:srgbClr>
              </a:solidFill>
            </p:spPr>
            <p:txBody>
              <a:bodyPr wrap="square" rtlCol="0">
                <a:spAutoFit/>
              </a:bodyPr>
              <a:lstStyle/>
              <a:p>
                <a:pPr marL="285750" indent="-285750">
                  <a:buFont typeface="Arial" panose="020B0604020202020204" pitchFamily="34" charset="0"/>
                  <a:buChar char="•"/>
                </a:pPr>
                <a:r>
                  <a:rPr lang="en-US" altLang="zh-CN" dirty="0"/>
                  <a:t>Win-win between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𝑛</m:t>
                        </m:r>
                      </m:e>
                      <m:sub>
                        <m:r>
                          <a:rPr lang="en-US" altLang="zh-CN" b="0" i="1" smtClean="0">
                            <a:latin typeface="Cambria Math" panose="02040503050406030204" pitchFamily="18" charset="0"/>
                          </a:rPr>
                          <m:t>2</m:t>
                        </m:r>
                      </m:sub>
                    </m:sSub>
                  </m:oMath>
                </a14:m>
                <a:r>
                  <a:rPr lang="zh-CN" altLang="en-US" dirty="0"/>
                  <a:t> </a:t>
                </a:r>
                <a:r>
                  <a:rPr lang="en-US" altLang="zh-CN" dirty="0"/>
                  <a:t>and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𝑛</m:t>
                        </m:r>
                      </m:e>
                      <m:sub>
                        <m:r>
                          <a:rPr lang="en-US" altLang="zh-CN" b="0" i="1" smtClean="0">
                            <a:latin typeface="Cambria Math" panose="02040503050406030204" pitchFamily="18" charset="0"/>
                          </a:rPr>
                          <m:t>3</m:t>
                        </m:r>
                      </m:sub>
                    </m:sSub>
                  </m:oMath>
                </a14:m>
                <a:endParaRPr lang="zh-CN" altLang="en-US" dirty="0"/>
              </a:p>
            </p:txBody>
          </p:sp>
        </mc:Choice>
        <mc:Fallback xmlns="">
          <p:sp>
            <p:nvSpPr>
              <p:cNvPr id="33" name="TextBox 32">
                <a:extLst>
                  <a:ext uri="{FF2B5EF4-FFF2-40B4-BE49-F238E27FC236}">
                    <a16:creationId xmlns:a16="http://schemas.microsoft.com/office/drawing/2014/main" id="{1CD77C47-F2FF-42AB-B0AF-77369EAC7D13}"/>
                  </a:ext>
                </a:extLst>
              </p:cNvPr>
              <p:cNvSpPr txBox="1">
                <a:spLocks noRot="1" noChangeAspect="1" noMove="1" noResize="1" noEditPoints="1" noAdjustHandles="1" noChangeArrowheads="1" noChangeShapeType="1" noTextEdit="1"/>
              </p:cNvSpPr>
              <p:nvPr/>
            </p:nvSpPr>
            <p:spPr>
              <a:xfrm>
                <a:off x="1486889" y="2933131"/>
                <a:ext cx="5929320" cy="369332"/>
              </a:xfrm>
              <a:prstGeom prst="rect">
                <a:avLst/>
              </a:prstGeom>
              <a:blipFill>
                <a:blip r:embed="rId13"/>
                <a:stretch>
                  <a:fillRect l="-719" t="-8197" b="-24590"/>
                </a:stretch>
              </a:blipFill>
            </p:spPr>
            <p:txBody>
              <a:bodyPr/>
              <a:lstStyle/>
              <a:p>
                <a:r>
                  <a:rPr lang="zh-CN" altLang="en-US">
                    <a:noFill/>
                  </a:rPr>
                  <a:t> </a:t>
                </a:r>
              </a:p>
            </p:txBody>
          </p:sp>
        </mc:Fallback>
      </mc:AlternateContent>
      <p:sp>
        <p:nvSpPr>
          <p:cNvPr id="31" name="!!Rectangle poly3">
            <a:extLst>
              <a:ext uri="{FF2B5EF4-FFF2-40B4-BE49-F238E27FC236}">
                <a16:creationId xmlns:a16="http://schemas.microsoft.com/office/drawing/2014/main" id="{8CE317D3-B761-43B1-B3BE-4BE91453E396}"/>
              </a:ext>
            </a:extLst>
          </p:cNvPr>
          <p:cNvSpPr/>
          <p:nvPr/>
        </p:nvSpPr>
        <p:spPr>
          <a:xfrm rot="5400000">
            <a:off x="5318135" y="5711141"/>
            <a:ext cx="561312" cy="228601"/>
          </a:xfrm>
          <a:prstGeom prst="rect">
            <a:avLst/>
          </a:prstGeom>
          <a:solidFill>
            <a:srgbClr val="9354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dirty="0">
              <a:solidFill>
                <a:schemeClr val="bg1"/>
              </a:solidFill>
            </a:endParaRPr>
          </a:p>
        </p:txBody>
      </p:sp>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A473D49B-2CA0-400B-A2E3-87EC942A31E5}"/>
                  </a:ext>
                </a:extLst>
              </p:cNvPr>
              <p:cNvSpPr txBox="1"/>
              <p:nvPr/>
            </p:nvSpPr>
            <p:spPr>
              <a:xfrm>
                <a:off x="5700661" y="5656405"/>
                <a:ext cx="857164" cy="338554"/>
              </a:xfrm>
              <a:prstGeom prst="rect">
                <a:avLst/>
              </a:prstGeom>
              <a:solidFill>
                <a:srgbClr val="E1DFE2"/>
              </a:solidFill>
            </p:spPr>
            <p:txBody>
              <a:bodyPr wrap="square" rtlCol="0">
                <a:spAutoFit/>
              </a:bodyPr>
              <a:lstStyle/>
              <a:p>
                <a:pPr/>
                <a14:m>
                  <m:oMathPara xmlns:m="http://schemas.openxmlformats.org/officeDocument/2006/math">
                    <m:oMathParaPr>
                      <m:jc m:val="centerGroup"/>
                    </m:oMathParaPr>
                    <m:oMath xmlns:m="http://schemas.openxmlformats.org/officeDocument/2006/math">
                      <m:r>
                        <m:rPr>
                          <m:nor/>
                        </m:rPr>
                        <a:rPr lang="en-US" altLang="zh-CN" sz="1600" b="0" i="0" smtClean="0">
                          <a:solidFill>
                            <a:srgbClr val="660874"/>
                          </a:solidFill>
                          <a:latin typeface="Cambria Math" panose="02040503050406030204" pitchFamily="18" charset="0"/>
                        </a:rPr>
                        <m:t>poly</m:t>
                      </m:r>
                      <m:d>
                        <m:dPr>
                          <m:ctrlPr>
                            <a:rPr lang="en-US" altLang="zh-CN" sz="1600" b="0" i="1" smtClean="0">
                              <a:solidFill>
                                <a:srgbClr val="660874"/>
                              </a:solidFill>
                              <a:latin typeface="Cambria Math" panose="02040503050406030204" pitchFamily="18" charset="0"/>
                            </a:rPr>
                          </m:ctrlPr>
                        </m:dPr>
                        <m:e>
                          <m:sSub>
                            <m:sSubPr>
                              <m:ctrlPr>
                                <a:rPr lang="en-US" altLang="zh-CN" sz="1600" b="0" i="1" smtClean="0">
                                  <a:solidFill>
                                    <a:srgbClr val="660874"/>
                                  </a:solidFill>
                                  <a:latin typeface="Cambria Math" panose="02040503050406030204" pitchFamily="18" charset="0"/>
                                </a:rPr>
                              </m:ctrlPr>
                            </m:sSubPr>
                            <m:e>
                              <m:r>
                                <a:rPr lang="en-US" altLang="zh-CN" sz="1600" b="0" i="1" smtClean="0">
                                  <a:solidFill>
                                    <a:srgbClr val="660874"/>
                                  </a:solidFill>
                                  <a:latin typeface="Cambria Math" panose="02040503050406030204" pitchFamily="18" charset="0"/>
                                </a:rPr>
                                <m:t>𝑛</m:t>
                              </m:r>
                            </m:e>
                            <m:sub>
                              <m:r>
                                <a:rPr lang="en-US" altLang="zh-CN" sz="1600" b="0" i="1" smtClean="0">
                                  <a:solidFill>
                                    <a:srgbClr val="660874"/>
                                  </a:solidFill>
                                  <a:latin typeface="Cambria Math" panose="02040503050406030204" pitchFamily="18" charset="0"/>
                                </a:rPr>
                                <m:t>3</m:t>
                              </m:r>
                            </m:sub>
                          </m:sSub>
                        </m:e>
                      </m:d>
                    </m:oMath>
                  </m:oMathPara>
                </a14:m>
                <a:endParaRPr lang="zh-CN" altLang="en-US" sz="1600" dirty="0">
                  <a:solidFill>
                    <a:srgbClr val="660874"/>
                  </a:solidFill>
                </a:endParaRPr>
              </a:p>
            </p:txBody>
          </p:sp>
        </mc:Choice>
        <mc:Fallback xmlns="">
          <p:sp>
            <p:nvSpPr>
              <p:cNvPr id="32" name="TextBox 31">
                <a:extLst>
                  <a:ext uri="{FF2B5EF4-FFF2-40B4-BE49-F238E27FC236}">
                    <a16:creationId xmlns:a16="http://schemas.microsoft.com/office/drawing/2014/main" id="{A473D49B-2CA0-400B-A2E3-87EC942A31E5}"/>
                  </a:ext>
                </a:extLst>
              </p:cNvPr>
              <p:cNvSpPr txBox="1">
                <a:spLocks noRot="1" noChangeAspect="1" noMove="1" noResize="1" noEditPoints="1" noAdjustHandles="1" noChangeArrowheads="1" noChangeShapeType="1" noTextEdit="1"/>
              </p:cNvSpPr>
              <p:nvPr/>
            </p:nvSpPr>
            <p:spPr>
              <a:xfrm>
                <a:off x="5700661" y="5656405"/>
                <a:ext cx="857164" cy="338554"/>
              </a:xfrm>
              <a:prstGeom prst="rect">
                <a:avLst/>
              </a:prstGeom>
              <a:blipFill>
                <a:blip r:embed="rId14"/>
                <a:stretch>
                  <a:fillRect b="-12727"/>
                </a:stretch>
              </a:blipFill>
            </p:spPr>
            <p:txBody>
              <a:bodyPr/>
              <a:lstStyle/>
              <a:p>
                <a:r>
                  <a:rPr lang="zh-CN" altLang="en-US">
                    <a:noFill/>
                  </a:rPr>
                  <a:t> </a:t>
                </a:r>
              </a:p>
            </p:txBody>
          </p:sp>
        </mc:Fallback>
      </mc:AlternateContent>
      <p:sp>
        <p:nvSpPr>
          <p:cNvPr id="36" name="!!Rectangle qpoly2">
            <a:extLst>
              <a:ext uri="{FF2B5EF4-FFF2-40B4-BE49-F238E27FC236}">
                <a16:creationId xmlns:a16="http://schemas.microsoft.com/office/drawing/2014/main" id="{D7ACAA7F-27F1-4FDA-B0AB-453766F63A95}"/>
              </a:ext>
            </a:extLst>
          </p:cNvPr>
          <p:cNvSpPr/>
          <p:nvPr/>
        </p:nvSpPr>
        <p:spPr>
          <a:xfrm rot="5400000">
            <a:off x="4262450" y="4925463"/>
            <a:ext cx="797304" cy="228600"/>
          </a:xfrm>
          <a:prstGeom prst="rect">
            <a:avLst/>
          </a:prstGeom>
          <a:solidFill>
            <a:srgbClr val="9354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dirty="0">
              <a:solidFill>
                <a:schemeClr val="bg1"/>
              </a:solidFill>
            </a:endParaRPr>
          </a:p>
        </p:txBody>
      </p:sp>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6B04C98D-6EBB-47B1-9F00-8670EBAEFDA6}"/>
                  </a:ext>
                </a:extLst>
              </p:cNvPr>
              <p:cNvSpPr txBox="1"/>
              <p:nvPr/>
            </p:nvSpPr>
            <p:spPr>
              <a:xfrm>
                <a:off x="3189448" y="5072571"/>
                <a:ext cx="1346662" cy="338554"/>
              </a:xfrm>
              <a:prstGeom prst="rect">
                <a:avLst/>
              </a:prstGeom>
              <a:solidFill>
                <a:srgbClr val="E1DFE2"/>
              </a:solidFill>
            </p:spPr>
            <p:txBody>
              <a:bodyPr wrap="square" rtlCol="0">
                <a:spAutoFit/>
              </a:bodyPr>
              <a:lstStyle/>
              <a:p>
                <a:pPr/>
                <a14:m>
                  <m:oMathPara xmlns:m="http://schemas.openxmlformats.org/officeDocument/2006/math">
                    <m:oMathParaPr>
                      <m:jc m:val="centerGroup"/>
                    </m:oMathParaPr>
                    <m:oMath xmlns:m="http://schemas.openxmlformats.org/officeDocument/2006/math">
                      <m:r>
                        <m:rPr>
                          <m:nor/>
                        </m:rPr>
                        <a:rPr lang="en-US" altLang="zh-CN" sz="1600" b="0" i="0" smtClean="0">
                          <a:solidFill>
                            <a:srgbClr val="660874"/>
                          </a:solidFill>
                          <a:latin typeface="Cambria Math" panose="02040503050406030204" pitchFamily="18" charset="0"/>
                        </a:rPr>
                        <m:t>quasipoly</m:t>
                      </m:r>
                      <m:d>
                        <m:dPr>
                          <m:ctrlPr>
                            <a:rPr lang="en-US" altLang="zh-CN" sz="1600" b="0" i="1" smtClean="0">
                              <a:solidFill>
                                <a:srgbClr val="660874"/>
                              </a:solidFill>
                              <a:latin typeface="Cambria Math" panose="02040503050406030204" pitchFamily="18" charset="0"/>
                            </a:rPr>
                          </m:ctrlPr>
                        </m:dPr>
                        <m:e>
                          <m:sSub>
                            <m:sSubPr>
                              <m:ctrlPr>
                                <a:rPr lang="en-US" altLang="zh-CN" sz="1600" b="0" i="1" smtClean="0">
                                  <a:solidFill>
                                    <a:srgbClr val="660874"/>
                                  </a:solidFill>
                                  <a:latin typeface="Cambria Math" panose="02040503050406030204" pitchFamily="18" charset="0"/>
                                </a:rPr>
                              </m:ctrlPr>
                            </m:sSubPr>
                            <m:e>
                              <m:r>
                                <a:rPr lang="en-US" altLang="zh-CN" sz="1600" b="0" i="1" smtClean="0">
                                  <a:solidFill>
                                    <a:srgbClr val="660874"/>
                                  </a:solidFill>
                                  <a:latin typeface="Cambria Math" panose="02040503050406030204" pitchFamily="18" charset="0"/>
                                </a:rPr>
                                <m:t>𝑛</m:t>
                              </m:r>
                            </m:e>
                            <m:sub>
                              <m:r>
                                <a:rPr lang="en-US" altLang="zh-CN" sz="1600" b="0" i="1" smtClean="0">
                                  <a:solidFill>
                                    <a:srgbClr val="660874"/>
                                  </a:solidFill>
                                  <a:latin typeface="Cambria Math" panose="02040503050406030204" pitchFamily="18" charset="0"/>
                                </a:rPr>
                                <m:t>3</m:t>
                              </m:r>
                            </m:sub>
                          </m:sSub>
                        </m:e>
                      </m:d>
                    </m:oMath>
                  </m:oMathPara>
                </a14:m>
                <a:endParaRPr lang="zh-CN" altLang="en-US" sz="1600" dirty="0">
                  <a:solidFill>
                    <a:srgbClr val="660874"/>
                  </a:solidFill>
                </a:endParaRPr>
              </a:p>
            </p:txBody>
          </p:sp>
        </mc:Choice>
        <mc:Fallback xmlns="">
          <p:sp>
            <p:nvSpPr>
              <p:cNvPr id="40" name="TextBox 39">
                <a:extLst>
                  <a:ext uri="{FF2B5EF4-FFF2-40B4-BE49-F238E27FC236}">
                    <a16:creationId xmlns:a16="http://schemas.microsoft.com/office/drawing/2014/main" id="{6B04C98D-6EBB-47B1-9F00-8670EBAEFDA6}"/>
                  </a:ext>
                </a:extLst>
              </p:cNvPr>
              <p:cNvSpPr txBox="1">
                <a:spLocks noRot="1" noChangeAspect="1" noMove="1" noResize="1" noEditPoints="1" noAdjustHandles="1" noChangeArrowheads="1" noChangeShapeType="1" noTextEdit="1"/>
              </p:cNvSpPr>
              <p:nvPr/>
            </p:nvSpPr>
            <p:spPr>
              <a:xfrm>
                <a:off x="3189448" y="5072571"/>
                <a:ext cx="1346662" cy="338554"/>
              </a:xfrm>
              <a:prstGeom prst="rect">
                <a:avLst/>
              </a:prstGeom>
              <a:blipFill>
                <a:blip r:embed="rId15"/>
                <a:stretch>
                  <a:fillRect b="-10714"/>
                </a:stretch>
              </a:blipFill>
            </p:spPr>
            <p:txBody>
              <a:bodyPr/>
              <a:lstStyle/>
              <a:p>
                <a:r>
                  <a:rPr lang="zh-CN" altLang="en-US">
                    <a:noFill/>
                  </a:rPr>
                  <a:t> </a:t>
                </a:r>
              </a:p>
            </p:txBody>
          </p:sp>
        </mc:Fallback>
      </mc:AlternateContent>
      <p:sp>
        <p:nvSpPr>
          <p:cNvPr id="43" name="TextBox 42">
            <a:extLst>
              <a:ext uri="{FF2B5EF4-FFF2-40B4-BE49-F238E27FC236}">
                <a16:creationId xmlns:a16="http://schemas.microsoft.com/office/drawing/2014/main" id="{F0830448-3D7B-4BF8-9DE3-0B6B3AA6368E}"/>
              </a:ext>
            </a:extLst>
          </p:cNvPr>
          <p:cNvSpPr txBox="1"/>
          <p:nvPr/>
        </p:nvSpPr>
        <p:spPr>
          <a:xfrm>
            <a:off x="1486889" y="3270608"/>
            <a:ext cx="5929320" cy="369332"/>
          </a:xfrm>
          <a:prstGeom prst="rect">
            <a:avLst/>
          </a:prstGeom>
          <a:solidFill>
            <a:srgbClr val="F6F4F7">
              <a:alpha val="75000"/>
            </a:srgbClr>
          </a:solidFill>
        </p:spPr>
        <p:txBody>
          <a:bodyPr wrap="square" rtlCol="0">
            <a:spAutoFit/>
          </a:bodyPr>
          <a:lstStyle/>
          <a:p>
            <a:pPr lvl="1"/>
            <a:r>
              <a:rPr lang="en-US" altLang="zh-CN" dirty="0"/>
              <a:t>…</a:t>
            </a:r>
            <a:endParaRPr lang="zh-CN" altLang="en-US" dirty="0"/>
          </a:p>
        </p:txBody>
      </p:sp>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255D07DC-EA6E-4474-B384-FC732E4E6DF4}"/>
                  </a:ext>
                </a:extLst>
              </p:cNvPr>
              <p:cNvSpPr txBox="1"/>
              <p:nvPr/>
            </p:nvSpPr>
            <p:spPr>
              <a:xfrm>
                <a:off x="1480983" y="3632773"/>
                <a:ext cx="5929320" cy="369332"/>
              </a:xfrm>
              <a:prstGeom prst="rect">
                <a:avLst/>
              </a:prstGeom>
              <a:solidFill>
                <a:srgbClr val="F6F4F7">
                  <a:alpha val="75000"/>
                </a:srgbClr>
              </a:solidFill>
            </p:spPr>
            <p:txBody>
              <a:bodyPr wrap="square" rtlCol="0">
                <a:spAutoFit/>
              </a:bodyPr>
              <a:lstStyle/>
              <a:p>
                <a:pPr marL="285750" indent="-285750">
                  <a:buFont typeface="Arial" panose="020B0604020202020204" pitchFamily="34" charset="0"/>
                  <a:buChar char="•"/>
                </a:pPr>
                <a:r>
                  <a:rPr lang="en-US" altLang="zh-CN" dirty="0"/>
                  <a:t>Case 1 is efficient enough when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𝑛</m:t>
                        </m:r>
                      </m:e>
                      <m:sub>
                        <m:r>
                          <a:rPr lang="en-US" altLang="zh-CN" b="0" i="1" smtClean="0">
                            <a:latin typeface="Cambria Math" panose="02040503050406030204" pitchFamily="18" charset="0"/>
                          </a:rPr>
                          <m:t>𝑙</m:t>
                        </m:r>
                      </m:sub>
                    </m:sSub>
                    <m:r>
                      <a:rPr lang="en-US" altLang="zh-CN" b="0" i="1" smtClean="0">
                        <a:latin typeface="Cambria Math" panose="02040503050406030204" pitchFamily="18" charset="0"/>
                      </a:rPr>
                      <m:t>≫</m:t>
                    </m:r>
                    <m:func>
                      <m:funcPr>
                        <m:ctrlPr>
                          <a:rPr lang="en-US" altLang="zh-CN" b="0" i="1" smtClean="0">
                            <a:latin typeface="Cambria Math" panose="02040503050406030204" pitchFamily="18" charset="0"/>
                          </a:rPr>
                        </m:ctrlPr>
                      </m:funcPr>
                      <m:fName>
                        <m:r>
                          <m:rPr>
                            <m:sty m:val="p"/>
                          </m:rPr>
                          <a:rPr lang="en-US" altLang="zh-CN" b="0" i="0" smtClean="0">
                            <a:latin typeface="Cambria Math" panose="02040503050406030204" pitchFamily="18" charset="0"/>
                          </a:rPr>
                          <m:t>exp</m:t>
                        </m:r>
                      </m:fName>
                      <m:e>
                        <m:d>
                          <m:dPr>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𝑛</m:t>
                                </m:r>
                              </m:e>
                              <m:sub>
                                <m:r>
                                  <a:rPr lang="en-US" altLang="zh-CN" b="0" i="1" smtClean="0">
                                    <a:latin typeface="Cambria Math" panose="02040503050406030204" pitchFamily="18" charset="0"/>
                                  </a:rPr>
                                  <m:t>1</m:t>
                                </m:r>
                              </m:sub>
                            </m:sSub>
                          </m:e>
                        </m:d>
                      </m:e>
                    </m:func>
                  </m:oMath>
                </a14:m>
                <a:endParaRPr lang="zh-CN" altLang="en-US" dirty="0"/>
              </a:p>
            </p:txBody>
          </p:sp>
        </mc:Choice>
        <mc:Fallback xmlns="">
          <p:sp>
            <p:nvSpPr>
              <p:cNvPr id="46" name="TextBox 45">
                <a:extLst>
                  <a:ext uri="{FF2B5EF4-FFF2-40B4-BE49-F238E27FC236}">
                    <a16:creationId xmlns:a16="http://schemas.microsoft.com/office/drawing/2014/main" id="{255D07DC-EA6E-4474-B384-FC732E4E6DF4}"/>
                  </a:ext>
                </a:extLst>
              </p:cNvPr>
              <p:cNvSpPr txBox="1">
                <a:spLocks noRot="1" noChangeAspect="1" noMove="1" noResize="1" noEditPoints="1" noAdjustHandles="1" noChangeArrowheads="1" noChangeShapeType="1" noTextEdit="1"/>
              </p:cNvSpPr>
              <p:nvPr/>
            </p:nvSpPr>
            <p:spPr>
              <a:xfrm>
                <a:off x="1480983" y="3632773"/>
                <a:ext cx="5929320" cy="369332"/>
              </a:xfrm>
              <a:prstGeom prst="rect">
                <a:avLst/>
              </a:prstGeom>
              <a:blipFill>
                <a:blip r:embed="rId16"/>
                <a:stretch>
                  <a:fillRect l="-719" t="-9836" b="-24590"/>
                </a:stretch>
              </a:blipFill>
            </p:spPr>
            <p:txBody>
              <a:bodyPr/>
              <a:lstStyle/>
              <a:p>
                <a:r>
                  <a:rPr lang="zh-CN" altLang="en-US">
                    <a:noFill/>
                  </a:rPr>
                  <a:t> </a:t>
                </a:r>
              </a:p>
            </p:txBody>
          </p:sp>
        </mc:Fallback>
      </mc:AlternateContent>
      <p:sp>
        <p:nvSpPr>
          <p:cNvPr id="48" name="TextBox 47">
            <a:extLst>
              <a:ext uri="{FF2B5EF4-FFF2-40B4-BE49-F238E27FC236}">
                <a16:creationId xmlns:a16="http://schemas.microsoft.com/office/drawing/2014/main" id="{17532944-7C84-4787-912B-1A1476D42988}"/>
              </a:ext>
            </a:extLst>
          </p:cNvPr>
          <p:cNvSpPr txBox="1"/>
          <p:nvPr/>
        </p:nvSpPr>
        <p:spPr>
          <a:xfrm>
            <a:off x="381667" y="4564576"/>
            <a:ext cx="1457370" cy="338554"/>
          </a:xfrm>
          <a:prstGeom prst="rect">
            <a:avLst/>
          </a:prstGeom>
          <a:noFill/>
        </p:spPr>
        <p:txBody>
          <a:bodyPr wrap="square" rtlCol="0">
            <a:spAutoFit/>
          </a:bodyPr>
          <a:lstStyle/>
          <a:p>
            <a:r>
              <a:rPr lang="en-US" altLang="zh-CN" sz="1600" dirty="0"/>
              <a:t>Reconstruction</a:t>
            </a:r>
            <a:endParaRPr lang="zh-CN" altLang="en-US" sz="1600" dirty="0"/>
          </a:p>
        </p:txBody>
      </p:sp>
      <p:sp>
        <p:nvSpPr>
          <p:cNvPr id="49" name="TextBox 48">
            <a:extLst>
              <a:ext uri="{FF2B5EF4-FFF2-40B4-BE49-F238E27FC236}">
                <a16:creationId xmlns:a16="http://schemas.microsoft.com/office/drawing/2014/main" id="{41456AEF-184D-41D6-9710-3602AAB265E8}"/>
              </a:ext>
            </a:extLst>
          </p:cNvPr>
          <p:cNvSpPr txBox="1"/>
          <p:nvPr/>
        </p:nvSpPr>
        <p:spPr>
          <a:xfrm>
            <a:off x="217013" y="5942525"/>
            <a:ext cx="1654705" cy="338554"/>
          </a:xfrm>
          <a:prstGeom prst="rect">
            <a:avLst/>
          </a:prstGeom>
          <a:noFill/>
        </p:spPr>
        <p:txBody>
          <a:bodyPr wrap="square" rtlCol="0">
            <a:spAutoFit/>
          </a:bodyPr>
          <a:lstStyle/>
          <a:p>
            <a:r>
              <a:rPr lang="en-US" altLang="zh-CN" sz="1600" dirty="0" err="1"/>
              <a:t>Derandomization</a:t>
            </a:r>
            <a:endParaRPr lang="zh-CN" altLang="en-US" sz="1600" dirty="0"/>
          </a:p>
        </p:txBody>
      </p:sp>
      <p:sp>
        <p:nvSpPr>
          <p:cNvPr id="50" name="TextBox 49">
            <a:extLst>
              <a:ext uri="{FF2B5EF4-FFF2-40B4-BE49-F238E27FC236}">
                <a16:creationId xmlns:a16="http://schemas.microsoft.com/office/drawing/2014/main" id="{F3275CE8-35D5-42BE-ABD4-90B4B83BFBE1}"/>
              </a:ext>
            </a:extLst>
          </p:cNvPr>
          <p:cNvSpPr txBox="1"/>
          <p:nvPr/>
        </p:nvSpPr>
        <p:spPr>
          <a:xfrm>
            <a:off x="371165" y="5271056"/>
            <a:ext cx="1457370" cy="338554"/>
          </a:xfrm>
          <a:prstGeom prst="rect">
            <a:avLst/>
          </a:prstGeom>
          <a:noFill/>
        </p:spPr>
        <p:txBody>
          <a:bodyPr wrap="square" rtlCol="0">
            <a:spAutoFit/>
          </a:bodyPr>
          <a:lstStyle/>
          <a:p>
            <a:r>
              <a:rPr lang="en-US" altLang="zh-CN" sz="1600" dirty="0"/>
              <a:t>Reconstruction</a:t>
            </a:r>
            <a:endParaRPr lang="zh-CN" altLang="en-US" sz="1600" dirty="0"/>
          </a:p>
        </p:txBody>
      </p:sp>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58B4D50C-374C-49D7-8B29-ED95BC9E87B7}"/>
                  </a:ext>
                </a:extLst>
              </p:cNvPr>
              <p:cNvSpPr txBox="1"/>
              <p:nvPr/>
            </p:nvSpPr>
            <p:spPr>
              <a:xfrm>
                <a:off x="6248225" y="1807486"/>
                <a:ext cx="1914627" cy="246221"/>
              </a:xfrm>
              <a:prstGeom prst="rect">
                <a:avLst/>
              </a:prstGeom>
              <a:solidFill>
                <a:srgbClr val="F6F4F7"/>
              </a:solidFill>
              <a:ln>
                <a:no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600" b="0" i="1" smtClean="0">
                              <a:latin typeface="Cambria Math" panose="02040503050406030204" pitchFamily="18" charset="0"/>
                            </a:rPr>
                          </m:ctrlPr>
                        </m:sSubPr>
                        <m:e>
                          <m:r>
                            <a:rPr lang="en-US" altLang="zh-CN" sz="1600" b="0" i="1" smtClean="0">
                              <a:latin typeface="Cambria Math" panose="02040503050406030204" pitchFamily="18" charset="0"/>
                            </a:rPr>
                            <m:t>𝑛</m:t>
                          </m:r>
                        </m:e>
                        <m:sub>
                          <m:r>
                            <a:rPr lang="en-US" altLang="zh-CN" sz="1600" b="0" i="1" smtClean="0">
                              <a:latin typeface="Cambria Math" panose="02040503050406030204" pitchFamily="18" charset="0"/>
                            </a:rPr>
                            <m:t>𝑖</m:t>
                          </m:r>
                        </m:sub>
                      </m:sSub>
                      <m:r>
                        <a:rPr lang="en-US" altLang="zh-CN" sz="1600" b="0" i="1" smtClean="0">
                          <a:latin typeface="Cambria Math" panose="02040503050406030204" pitchFamily="18" charset="0"/>
                        </a:rPr>
                        <m:t>=</m:t>
                      </m:r>
                      <m:r>
                        <m:rPr>
                          <m:nor/>
                        </m:rPr>
                        <a:rPr lang="en-US" altLang="zh-CN" sz="1600" b="0" i="0" smtClean="0">
                          <a:latin typeface="Cambria Math" panose="02040503050406030204" pitchFamily="18" charset="0"/>
                        </a:rPr>
                        <m:t>quasipoly</m:t>
                      </m:r>
                      <m:d>
                        <m:dPr>
                          <m:ctrlPr>
                            <a:rPr lang="en-US" altLang="zh-CN" sz="1600" b="0" i="1" smtClean="0">
                              <a:latin typeface="Cambria Math" panose="02040503050406030204" pitchFamily="18" charset="0"/>
                            </a:rPr>
                          </m:ctrlPr>
                        </m:dPr>
                        <m:e>
                          <m:sSub>
                            <m:sSubPr>
                              <m:ctrlPr>
                                <a:rPr lang="en-US" altLang="zh-CN" sz="1600" b="0" i="1" smtClean="0">
                                  <a:latin typeface="Cambria Math" panose="02040503050406030204" pitchFamily="18" charset="0"/>
                                </a:rPr>
                              </m:ctrlPr>
                            </m:sSubPr>
                            <m:e>
                              <m:r>
                                <a:rPr lang="en-US" altLang="zh-CN" sz="1600" b="0" i="1" smtClean="0">
                                  <a:latin typeface="Cambria Math" panose="02040503050406030204" pitchFamily="18" charset="0"/>
                                </a:rPr>
                                <m:t>𝑛</m:t>
                              </m:r>
                            </m:e>
                            <m:sub>
                              <m:r>
                                <a:rPr lang="en-US" altLang="zh-CN" sz="1600" b="0" i="1" smtClean="0">
                                  <a:latin typeface="Cambria Math" panose="02040503050406030204" pitchFamily="18" charset="0"/>
                                </a:rPr>
                                <m:t>𝑖</m:t>
                              </m:r>
                              <m:r>
                                <a:rPr lang="en-US" altLang="zh-CN" sz="1600" b="0" i="1" smtClean="0">
                                  <a:latin typeface="Cambria Math" panose="02040503050406030204" pitchFamily="18" charset="0"/>
                                </a:rPr>
                                <m:t>−1</m:t>
                              </m:r>
                            </m:sub>
                          </m:sSub>
                        </m:e>
                      </m:d>
                    </m:oMath>
                  </m:oMathPara>
                </a14:m>
                <a:endParaRPr lang="zh-CN" altLang="en-US" sz="1600" dirty="0"/>
              </a:p>
            </p:txBody>
          </p:sp>
        </mc:Choice>
        <mc:Fallback xmlns="">
          <p:sp>
            <p:nvSpPr>
              <p:cNvPr id="52" name="TextBox 51">
                <a:extLst>
                  <a:ext uri="{FF2B5EF4-FFF2-40B4-BE49-F238E27FC236}">
                    <a16:creationId xmlns:a16="http://schemas.microsoft.com/office/drawing/2014/main" id="{58B4D50C-374C-49D7-8B29-ED95BC9E87B7}"/>
                  </a:ext>
                </a:extLst>
              </p:cNvPr>
              <p:cNvSpPr txBox="1">
                <a:spLocks noRot="1" noChangeAspect="1" noMove="1" noResize="1" noEditPoints="1" noAdjustHandles="1" noChangeArrowheads="1" noChangeShapeType="1" noTextEdit="1"/>
              </p:cNvSpPr>
              <p:nvPr/>
            </p:nvSpPr>
            <p:spPr>
              <a:xfrm>
                <a:off x="6248225" y="1807486"/>
                <a:ext cx="1914627" cy="246221"/>
              </a:xfrm>
              <a:prstGeom prst="rect">
                <a:avLst/>
              </a:prstGeom>
              <a:blipFill>
                <a:blip r:embed="rId17"/>
                <a:stretch>
                  <a:fillRect l="-955" b="-35000"/>
                </a:stretch>
              </a:blipFill>
              <a:ln>
                <a:noFill/>
              </a:ln>
            </p:spPr>
            <p:txBody>
              <a:bodyPr/>
              <a:lstStyle/>
              <a:p>
                <a:r>
                  <a:rPr lang="zh-CN" altLang="en-US">
                    <a:noFill/>
                  </a:rPr>
                  <a:t> </a:t>
                </a:r>
              </a:p>
            </p:txBody>
          </p:sp>
        </mc:Fallback>
      </mc:AlternateContent>
    </p:spTree>
    <p:extLst>
      <p:ext uri="{BB962C8B-B14F-4D97-AF65-F5344CB8AC3E}">
        <p14:creationId xmlns:p14="http://schemas.microsoft.com/office/powerpoint/2010/main" val="1751901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25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fade">
                                      <p:cBhvr>
                                        <p:cTn id="12" dur="25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9708E-3DC0-4A59-9C3D-024E9D966DEF}"/>
              </a:ext>
            </a:extLst>
          </p:cNvPr>
          <p:cNvSpPr>
            <a:spLocks noGrp="1"/>
          </p:cNvSpPr>
          <p:nvPr>
            <p:ph type="title"/>
          </p:nvPr>
        </p:nvSpPr>
        <p:spPr/>
        <p:txBody>
          <a:bodyPr/>
          <a:lstStyle/>
          <a:p>
            <a:r>
              <a:rPr lang="en-US" altLang="zh-CN" dirty="0"/>
              <a:t>Iterative win-win</a:t>
            </a:r>
            <a:endParaRPr lang="zh-CN" altLang="en-US" dirty="0"/>
          </a:p>
        </p:txBody>
      </p:sp>
      <p:sp>
        <p:nvSpPr>
          <p:cNvPr id="4" name="Oval 3">
            <a:extLst>
              <a:ext uri="{FF2B5EF4-FFF2-40B4-BE49-F238E27FC236}">
                <a16:creationId xmlns:a16="http://schemas.microsoft.com/office/drawing/2014/main" id="{3FCF3680-D4F1-4007-B250-4035AB6119A9}"/>
              </a:ext>
            </a:extLst>
          </p:cNvPr>
          <p:cNvSpPr/>
          <p:nvPr/>
        </p:nvSpPr>
        <p:spPr>
          <a:xfrm rot="18533837">
            <a:off x="4557600" y="4132374"/>
            <a:ext cx="320602" cy="258842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 name="Straight Arrow Connector 6">
            <a:extLst>
              <a:ext uri="{FF2B5EF4-FFF2-40B4-BE49-F238E27FC236}">
                <a16:creationId xmlns:a16="http://schemas.microsoft.com/office/drawing/2014/main" id="{4FCE535E-23E0-4437-A33F-3ED180B30815}"/>
              </a:ext>
            </a:extLst>
          </p:cNvPr>
          <p:cNvCxnSpPr>
            <a:cxnSpLocks/>
          </p:cNvCxnSpPr>
          <p:nvPr/>
        </p:nvCxnSpPr>
        <p:spPr>
          <a:xfrm>
            <a:off x="1908544" y="4742124"/>
            <a:ext cx="5507665"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57489524-2BA6-4EC5-99D5-819946A22E94}"/>
              </a:ext>
            </a:extLst>
          </p:cNvPr>
          <p:cNvSpPr txBox="1"/>
          <p:nvPr/>
        </p:nvSpPr>
        <p:spPr>
          <a:xfrm>
            <a:off x="6693196" y="4746586"/>
            <a:ext cx="1368646" cy="369332"/>
          </a:xfrm>
          <a:prstGeom prst="rect">
            <a:avLst/>
          </a:prstGeom>
          <a:noFill/>
        </p:spPr>
        <p:txBody>
          <a:bodyPr wrap="square" rtlCol="0">
            <a:spAutoFit/>
          </a:bodyPr>
          <a:lstStyle/>
          <a:p>
            <a:r>
              <a:rPr lang="en-US" altLang="zh-CN" dirty="0"/>
              <a:t>input lengths</a:t>
            </a:r>
            <a:endParaRPr lang="zh-CN" altLang="en-US" dirty="0"/>
          </a:p>
        </p:txBody>
      </p:sp>
      <p:cxnSp>
        <p:nvCxnSpPr>
          <p:cNvPr id="9" name="Straight Arrow Connector 8">
            <a:extLst>
              <a:ext uri="{FF2B5EF4-FFF2-40B4-BE49-F238E27FC236}">
                <a16:creationId xmlns:a16="http://schemas.microsoft.com/office/drawing/2014/main" id="{924C8FF3-4513-4ABE-875B-F42ACC013B30}"/>
              </a:ext>
            </a:extLst>
          </p:cNvPr>
          <p:cNvCxnSpPr>
            <a:cxnSpLocks/>
          </p:cNvCxnSpPr>
          <p:nvPr/>
        </p:nvCxnSpPr>
        <p:spPr>
          <a:xfrm>
            <a:off x="1908544" y="5445476"/>
            <a:ext cx="5507665"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7DE1F0B3-BBF5-4C77-9FA0-A2D5F3E19E66}"/>
              </a:ext>
            </a:extLst>
          </p:cNvPr>
          <p:cNvSpPr txBox="1"/>
          <p:nvPr/>
        </p:nvSpPr>
        <p:spPr>
          <a:xfrm>
            <a:off x="6693196" y="5449938"/>
            <a:ext cx="1368646" cy="369332"/>
          </a:xfrm>
          <a:prstGeom prst="rect">
            <a:avLst/>
          </a:prstGeom>
          <a:noFill/>
        </p:spPr>
        <p:txBody>
          <a:bodyPr wrap="square" rtlCol="0">
            <a:spAutoFit/>
          </a:bodyPr>
          <a:lstStyle/>
          <a:p>
            <a:r>
              <a:rPr lang="en-US" altLang="zh-CN" dirty="0"/>
              <a:t>input lengths</a:t>
            </a:r>
            <a:endParaRPr lang="zh-CN" altLang="en-US" dirty="0"/>
          </a:p>
        </p:txBody>
      </p:sp>
      <p:sp>
        <p:nvSpPr>
          <p:cNvPr id="15" name="Oval 14">
            <a:extLst>
              <a:ext uri="{FF2B5EF4-FFF2-40B4-BE49-F238E27FC236}">
                <a16:creationId xmlns:a16="http://schemas.microsoft.com/office/drawing/2014/main" id="{131D7BEF-F49F-4D2D-BEAA-D444A4A60DF3}"/>
              </a:ext>
            </a:extLst>
          </p:cNvPr>
          <p:cNvSpPr/>
          <p:nvPr/>
        </p:nvSpPr>
        <p:spPr>
          <a:xfrm>
            <a:off x="3822988" y="4692094"/>
            <a:ext cx="108983" cy="108983"/>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Oval 15">
            <a:extLst>
              <a:ext uri="{FF2B5EF4-FFF2-40B4-BE49-F238E27FC236}">
                <a16:creationId xmlns:a16="http://schemas.microsoft.com/office/drawing/2014/main" id="{CFAAB008-EDF2-4A81-9B0C-6915C3B1FCD4}"/>
              </a:ext>
            </a:extLst>
          </p:cNvPr>
          <p:cNvSpPr/>
          <p:nvPr/>
        </p:nvSpPr>
        <p:spPr>
          <a:xfrm>
            <a:off x="4608918" y="5390984"/>
            <a:ext cx="108983" cy="108983"/>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4" name="Straight Arrow Connector 33">
            <a:extLst>
              <a:ext uri="{FF2B5EF4-FFF2-40B4-BE49-F238E27FC236}">
                <a16:creationId xmlns:a16="http://schemas.microsoft.com/office/drawing/2014/main" id="{56F828A4-FA18-4ED3-8021-BFC498CC7CA1}"/>
              </a:ext>
            </a:extLst>
          </p:cNvPr>
          <p:cNvCxnSpPr>
            <a:cxnSpLocks/>
          </p:cNvCxnSpPr>
          <p:nvPr/>
        </p:nvCxnSpPr>
        <p:spPr>
          <a:xfrm>
            <a:off x="1902639" y="6118747"/>
            <a:ext cx="5507665"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B05DADF6-A6FF-4380-BF63-3BACBF099E68}"/>
              </a:ext>
            </a:extLst>
          </p:cNvPr>
          <p:cNvSpPr txBox="1"/>
          <p:nvPr/>
        </p:nvSpPr>
        <p:spPr>
          <a:xfrm>
            <a:off x="6687291" y="6123209"/>
            <a:ext cx="1368646" cy="369332"/>
          </a:xfrm>
          <a:prstGeom prst="rect">
            <a:avLst/>
          </a:prstGeom>
          <a:noFill/>
        </p:spPr>
        <p:txBody>
          <a:bodyPr wrap="square" rtlCol="0">
            <a:spAutoFit/>
          </a:bodyPr>
          <a:lstStyle/>
          <a:p>
            <a:r>
              <a:rPr lang="en-US" altLang="zh-CN" dirty="0"/>
              <a:t>input lengths</a:t>
            </a:r>
            <a:endParaRPr lang="zh-CN" altLang="en-US" dirty="0"/>
          </a:p>
        </p:txBody>
      </p:sp>
      <p:sp>
        <p:nvSpPr>
          <p:cNvPr id="37" name="Oval 36">
            <a:extLst>
              <a:ext uri="{FF2B5EF4-FFF2-40B4-BE49-F238E27FC236}">
                <a16:creationId xmlns:a16="http://schemas.microsoft.com/office/drawing/2014/main" id="{B6813EAB-DCD1-49FA-9A2A-6148E7E477FD}"/>
              </a:ext>
            </a:extLst>
          </p:cNvPr>
          <p:cNvSpPr/>
          <p:nvPr/>
        </p:nvSpPr>
        <p:spPr>
          <a:xfrm>
            <a:off x="5532180" y="6064255"/>
            <a:ext cx="108983" cy="108983"/>
          </a:xfrm>
          <a:prstGeom prst="ellipse">
            <a:avLst/>
          </a:prstGeom>
          <a:solidFill>
            <a:srgbClr val="660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8A5E000B-E5CF-405D-806B-CB9068A8C1B9}"/>
                  </a:ext>
                </a:extLst>
              </p:cNvPr>
              <p:cNvSpPr txBox="1"/>
              <p:nvPr/>
            </p:nvSpPr>
            <p:spPr>
              <a:xfrm>
                <a:off x="940329" y="1721747"/>
                <a:ext cx="4095431" cy="400110"/>
              </a:xfrm>
              <a:prstGeom prst="rect">
                <a:avLst/>
              </a:prstGeom>
              <a:noFill/>
            </p:spPr>
            <p:txBody>
              <a:bodyPr wrap="square" rtlCol="0">
                <a:spAutoFit/>
              </a:bodyPr>
              <a:lstStyle/>
              <a:p>
                <a:r>
                  <a:rPr lang="en-US" altLang="zh-CN" sz="2000" dirty="0"/>
                  <a:t>Win-win between </a:t>
                </a:r>
                <a14:m>
                  <m:oMath xmlns:m="http://schemas.openxmlformats.org/officeDocument/2006/math">
                    <m:r>
                      <a:rPr lang="en-US" altLang="zh-CN" sz="2000" b="0" i="1" smtClean="0">
                        <a:latin typeface="Cambria Math" panose="02040503050406030204" pitchFamily="18" charset="0"/>
                      </a:rPr>
                      <m:t>𝑙</m:t>
                    </m:r>
                  </m:oMath>
                </a14:m>
                <a:r>
                  <a:rPr lang="zh-CN" altLang="en-US" sz="2000" dirty="0"/>
                  <a:t> </a:t>
                </a:r>
                <a:r>
                  <a:rPr lang="en-US" altLang="zh-CN" sz="2000" dirty="0"/>
                  <a:t>input lengths</a:t>
                </a:r>
                <a:endParaRPr lang="zh-CN" altLang="en-US" sz="2000" dirty="0"/>
              </a:p>
            </p:txBody>
          </p:sp>
        </mc:Choice>
        <mc:Fallback xmlns="">
          <p:sp>
            <p:nvSpPr>
              <p:cNvPr id="39" name="TextBox 38">
                <a:extLst>
                  <a:ext uri="{FF2B5EF4-FFF2-40B4-BE49-F238E27FC236}">
                    <a16:creationId xmlns:a16="http://schemas.microsoft.com/office/drawing/2014/main" id="{8A5E000B-E5CF-405D-806B-CB9068A8C1B9}"/>
                  </a:ext>
                </a:extLst>
              </p:cNvPr>
              <p:cNvSpPr txBox="1">
                <a:spLocks noRot="1" noChangeAspect="1" noMove="1" noResize="1" noEditPoints="1" noAdjustHandles="1" noChangeArrowheads="1" noChangeShapeType="1" noTextEdit="1"/>
              </p:cNvSpPr>
              <p:nvPr/>
            </p:nvSpPr>
            <p:spPr>
              <a:xfrm>
                <a:off x="940329" y="1721747"/>
                <a:ext cx="4095431" cy="400110"/>
              </a:xfrm>
              <a:prstGeom prst="rect">
                <a:avLst/>
              </a:prstGeom>
              <a:blipFill>
                <a:blip r:embed="rId2"/>
                <a:stretch>
                  <a:fillRect l="-1488" t="-7576" b="-2575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50BF637B-A539-4F7D-93E6-D8E3AAC4D816}"/>
                  </a:ext>
                </a:extLst>
              </p:cNvPr>
              <p:cNvSpPr txBox="1"/>
              <p:nvPr/>
            </p:nvSpPr>
            <p:spPr>
              <a:xfrm>
                <a:off x="4216254" y="1728452"/>
                <a:ext cx="176987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𝑛</m:t>
                          </m:r>
                        </m:e>
                        <m:sub>
                          <m:r>
                            <a:rPr lang="en-US" altLang="zh-CN" b="0" i="1" smtClean="0">
                              <a:latin typeface="Cambria Math" panose="02040503050406030204" pitchFamily="18" charset="0"/>
                            </a:rPr>
                            <m:t>1</m:t>
                          </m:r>
                        </m:sub>
                      </m:sSub>
                      <m:r>
                        <a:rPr lang="en-US" altLang="zh-CN" b="0" i="1" smtClean="0">
                          <a:latin typeface="Cambria Math" panose="02040503050406030204" pitchFamily="18" charset="0"/>
                        </a:rPr>
                        <m:t>, </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𝑛</m:t>
                          </m:r>
                        </m:e>
                        <m:sub>
                          <m:r>
                            <a:rPr lang="en-US" altLang="zh-CN" b="0" i="1" smtClean="0">
                              <a:latin typeface="Cambria Math" panose="02040503050406030204" pitchFamily="18" charset="0"/>
                            </a:rPr>
                            <m:t>2</m:t>
                          </m:r>
                        </m:sub>
                      </m:sSub>
                      <m:r>
                        <a:rPr lang="en-US" altLang="zh-CN" b="0" i="1" smtClean="0">
                          <a:latin typeface="Cambria Math" panose="02040503050406030204" pitchFamily="18" charset="0"/>
                        </a:rPr>
                        <m:t>, …, </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𝑛</m:t>
                          </m:r>
                        </m:e>
                        <m:sub>
                          <m:r>
                            <a:rPr lang="en-US" altLang="zh-CN" b="0" i="1" smtClean="0">
                              <a:latin typeface="Cambria Math" panose="02040503050406030204" pitchFamily="18" charset="0"/>
                            </a:rPr>
                            <m:t>𝑙</m:t>
                          </m:r>
                        </m:sub>
                      </m:sSub>
                    </m:oMath>
                  </m:oMathPara>
                </a14:m>
                <a:endParaRPr lang="zh-CN" altLang="en-US" dirty="0"/>
              </a:p>
            </p:txBody>
          </p:sp>
        </mc:Choice>
        <mc:Fallback xmlns="">
          <p:sp>
            <p:nvSpPr>
              <p:cNvPr id="5" name="TextBox 4">
                <a:extLst>
                  <a:ext uri="{FF2B5EF4-FFF2-40B4-BE49-F238E27FC236}">
                    <a16:creationId xmlns:a16="http://schemas.microsoft.com/office/drawing/2014/main" id="{50BF637B-A539-4F7D-93E6-D8E3AAC4D816}"/>
                  </a:ext>
                </a:extLst>
              </p:cNvPr>
              <p:cNvSpPr txBox="1">
                <a:spLocks noRot="1" noChangeAspect="1" noMove="1" noResize="1" noEditPoints="1" noAdjustHandles="1" noChangeArrowheads="1" noChangeShapeType="1" noTextEdit="1"/>
              </p:cNvSpPr>
              <p:nvPr/>
            </p:nvSpPr>
            <p:spPr>
              <a:xfrm>
                <a:off x="4216254" y="1728452"/>
                <a:ext cx="1769877" cy="369332"/>
              </a:xfrm>
              <a:prstGeom prst="rect">
                <a:avLst/>
              </a:prstGeom>
              <a:blipFill>
                <a:blip r:embed="rId3"/>
                <a:stretch>
                  <a:fillRect b="-166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3DAE98D7-C115-429E-A5E3-929D1AA908D5}"/>
                  </a:ext>
                </a:extLst>
              </p:cNvPr>
              <p:cNvSpPr txBox="1"/>
              <p:nvPr/>
            </p:nvSpPr>
            <p:spPr>
              <a:xfrm>
                <a:off x="3727887" y="4766197"/>
                <a:ext cx="29918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𝑛</m:t>
                          </m:r>
                        </m:e>
                        <m:sub>
                          <m:r>
                            <a:rPr lang="en-US" altLang="zh-CN" b="0" i="1" smtClean="0">
                              <a:latin typeface="Cambria Math" panose="02040503050406030204" pitchFamily="18" charset="0"/>
                            </a:rPr>
                            <m:t>1</m:t>
                          </m:r>
                        </m:sub>
                      </m:sSub>
                    </m:oMath>
                  </m:oMathPara>
                </a14:m>
                <a:endParaRPr lang="zh-CN" altLang="en-US" dirty="0"/>
              </a:p>
            </p:txBody>
          </p:sp>
        </mc:Choice>
        <mc:Fallback xmlns="">
          <p:sp>
            <p:nvSpPr>
              <p:cNvPr id="13" name="TextBox 12">
                <a:extLst>
                  <a:ext uri="{FF2B5EF4-FFF2-40B4-BE49-F238E27FC236}">
                    <a16:creationId xmlns:a16="http://schemas.microsoft.com/office/drawing/2014/main" id="{3DAE98D7-C115-429E-A5E3-929D1AA908D5}"/>
                  </a:ext>
                </a:extLst>
              </p:cNvPr>
              <p:cNvSpPr txBox="1">
                <a:spLocks noRot="1" noChangeAspect="1" noMove="1" noResize="1" noEditPoints="1" noAdjustHandles="1" noChangeArrowheads="1" noChangeShapeType="1" noTextEdit="1"/>
              </p:cNvSpPr>
              <p:nvPr/>
            </p:nvSpPr>
            <p:spPr>
              <a:xfrm>
                <a:off x="3727887" y="4766197"/>
                <a:ext cx="299184" cy="276999"/>
              </a:xfrm>
              <a:prstGeom prst="rect">
                <a:avLst/>
              </a:prstGeom>
              <a:blipFill>
                <a:blip r:embed="rId4"/>
                <a:stretch>
                  <a:fillRect l="-10204" r="-4082" b="-1777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7FCECDF8-9FE9-407A-9569-B99273355A96}"/>
                  </a:ext>
                </a:extLst>
              </p:cNvPr>
              <p:cNvSpPr txBox="1"/>
              <p:nvPr/>
            </p:nvSpPr>
            <p:spPr>
              <a:xfrm>
                <a:off x="4518545" y="5467955"/>
                <a:ext cx="30450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𝑛</m:t>
                          </m:r>
                        </m:e>
                        <m:sub>
                          <m:r>
                            <a:rPr lang="en-US" altLang="zh-CN" b="0" i="1" smtClean="0">
                              <a:latin typeface="Cambria Math" panose="02040503050406030204" pitchFamily="18" charset="0"/>
                            </a:rPr>
                            <m:t>2</m:t>
                          </m:r>
                        </m:sub>
                      </m:sSub>
                    </m:oMath>
                  </m:oMathPara>
                </a14:m>
                <a:endParaRPr lang="zh-CN" altLang="en-US" dirty="0"/>
              </a:p>
            </p:txBody>
          </p:sp>
        </mc:Choice>
        <mc:Fallback xmlns="">
          <p:sp>
            <p:nvSpPr>
              <p:cNvPr id="38" name="TextBox 37">
                <a:extLst>
                  <a:ext uri="{FF2B5EF4-FFF2-40B4-BE49-F238E27FC236}">
                    <a16:creationId xmlns:a16="http://schemas.microsoft.com/office/drawing/2014/main" id="{7FCECDF8-9FE9-407A-9569-B99273355A96}"/>
                  </a:ext>
                </a:extLst>
              </p:cNvPr>
              <p:cNvSpPr txBox="1">
                <a:spLocks noRot="1" noChangeAspect="1" noMove="1" noResize="1" noEditPoints="1" noAdjustHandles="1" noChangeArrowheads="1" noChangeShapeType="1" noTextEdit="1"/>
              </p:cNvSpPr>
              <p:nvPr/>
            </p:nvSpPr>
            <p:spPr>
              <a:xfrm>
                <a:off x="4518545" y="5467955"/>
                <a:ext cx="304506" cy="276999"/>
              </a:xfrm>
              <a:prstGeom prst="rect">
                <a:avLst/>
              </a:prstGeom>
              <a:blipFill>
                <a:blip r:embed="rId5"/>
                <a:stretch>
                  <a:fillRect l="-10000" r="-6000" b="-1777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75D5CED4-1678-4143-88B6-27BE7BEF0143}"/>
                  </a:ext>
                </a:extLst>
              </p:cNvPr>
              <p:cNvSpPr txBox="1"/>
              <p:nvPr/>
            </p:nvSpPr>
            <p:spPr>
              <a:xfrm>
                <a:off x="5442395" y="6119360"/>
                <a:ext cx="30450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𝑛</m:t>
                          </m:r>
                        </m:e>
                        <m:sub>
                          <m:r>
                            <a:rPr lang="en-US" altLang="zh-CN" b="0" i="1" smtClean="0">
                              <a:latin typeface="Cambria Math" panose="02040503050406030204" pitchFamily="18" charset="0"/>
                            </a:rPr>
                            <m:t>3</m:t>
                          </m:r>
                        </m:sub>
                      </m:sSub>
                    </m:oMath>
                  </m:oMathPara>
                </a14:m>
                <a:endParaRPr lang="zh-CN" altLang="en-US" dirty="0"/>
              </a:p>
            </p:txBody>
          </p:sp>
        </mc:Choice>
        <mc:Fallback xmlns="">
          <p:sp>
            <p:nvSpPr>
              <p:cNvPr id="41" name="TextBox 40">
                <a:extLst>
                  <a:ext uri="{FF2B5EF4-FFF2-40B4-BE49-F238E27FC236}">
                    <a16:creationId xmlns:a16="http://schemas.microsoft.com/office/drawing/2014/main" id="{75D5CED4-1678-4143-88B6-27BE7BEF0143}"/>
                  </a:ext>
                </a:extLst>
              </p:cNvPr>
              <p:cNvSpPr txBox="1">
                <a:spLocks noRot="1" noChangeAspect="1" noMove="1" noResize="1" noEditPoints="1" noAdjustHandles="1" noChangeArrowheads="1" noChangeShapeType="1" noTextEdit="1"/>
              </p:cNvSpPr>
              <p:nvPr/>
            </p:nvSpPr>
            <p:spPr>
              <a:xfrm>
                <a:off x="5442395" y="6119360"/>
                <a:ext cx="304506" cy="276999"/>
              </a:xfrm>
              <a:prstGeom prst="rect">
                <a:avLst/>
              </a:prstGeom>
              <a:blipFill>
                <a:blip r:embed="rId6"/>
                <a:stretch>
                  <a:fillRect l="-10000" r="-4000" b="-17778"/>
                </a:stretch>
              </a:blipFill>
            </p:spPr>
            <p:txBody>
              <a:bodyPr/>
              <a:lstStyle/>
              <a:p>
                <a:r>
                  <a:rPr lang="zh-CN" altLang="en-US">
                    <a:noFill/>
                  </a:rPr>
                  <a:t> </a:t>
                </a:r>
              </a:p>
            </p:txBody>
          </p:sp>
        </mc:Fallback>
      </mc:AlternateContent>
      <p:sp>
        <p:nvSpPr>
          <p:cNvPr id="23" name="!!Rectangle exp">
            <a:extLst>
              <a:ext uri="{FF2B5EF4-FFF2-40B4-BE49-F238E27FC236}">
                <a16:creationId xmlns:a16="http://schemas.microsoft.com/office/drawing/2014/main" id="{A8E44098-A572-4AC6-BE91-7BBE767676C2}"/>
              </a:ext>
            </a:extLst>
          </p:cNvPr>
          <p:cNvSpPr/>
          <p:nvPr/>
        </p:nvSpPr>
        <p:spPr>
          <a:xfrm rot="5400000">
            <a:off x="4730112" y="4081645"/>
            <a:ext cx="1737360" cy="2286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bg1"/>
              </a:solidFill>
            </a:endParaRPr>
          </a:p>
        </p:txBody>
      </p:sp>
      <p:sp>
        <p:nvSpPr>
          <p:cNvPr id="24" name="!!Rectangle poly2">
            <a:extLst>
              <a:ext uri="{FF2B5EF4-FFF2-40B4-BE49-F238E27FC236}">
                <a16:creationId xmlns:a16="http://schemas.microsoft.com/office/drawing/2014/main" id="{1913AA9F-1710-4EBD-874E-DDA7C551FDB7}"/>
              </a:ext>
            </a:extLst>
          </p:cNvPr>
          <p:cNvSpPr/>
          <p:nvPr/>
        </p:nvSpPr>
        <p:spPr>
          <a:xfrm rot="5400000">
            <a:off x="5361021" y="5195343"/>
            <a:ext cx="470919" cy="2286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dirty="0">
              <a:solidFill>
                <a:schemeClr val="bg1"/>
              </a:solidFill>
            </a:endParaRPr>
          </a:p>
        </p:txBody>
      </p: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53EE7E4D-A8B5-4979-8B50-C8935C399CD9}"/>
                  </a:ext>
                </a:extLst>
              </p:cNvPr>
              <p:cNvSpPr txBox="1"/>
              <p:nvPr/>
            </p:nvSpPr>
            <p:spPr>
              <a:xfrm>
                <a:off x="5684768" y="5137526"/>
                <a:ext cx="857164" cy="338554"/>
              </a:xfrm>
              <a:prstGeom prst="rect">
                <a:avLst/>
              </a:prstGeom>
              <a:solidFill>
                <a:srgbClr val="E1DFE2"/>
              </a:solidFill>
            </p:spPr>
            <p:txBody>
              <a:bodyPr wrap="square" rtlCol="0">
                <a:spAutoFit/>
              </a:bodyPr>
              <a:lstStyle/>
              <a:p>
                <a:pPr/>
                <a14:m>
                  <m:oMathPara xmlns:m="http://schemas.openxmlformats.org/officeDocument/2006/math">
                    <m:oMathParaPr>
                      <m:jc m:val="centerGroup"/>
                    </m:oMathParaPr>
                    <m:oMath xmlns:m="http://schemas.openxmlformats.org/officeDocument/2006/math">
                      <m:r>
                        <m:rPr>
                          <m:nor/>
                        </m:rPr>
                        <a:rPr lang="en-US" altLang="zh-CN" sz="1600" b="0" i="0" smtClean="0">
                          <a:solidFill>
                            <a:srgbClr val="0070C0"/>
                          </a:solidFill>
                          <a:latin typeface="Cambria Math" panose="02040503050406030204" pitchFamily="18" charset="0"/>
                        </a:rPr>
                        <m:t>poly</m:t>
                      </m:r>
                      <m:d>
                        <m:dPr>
                          <m:ctrlPr>
                            <a:rPr lang="en-US" altLang="zh-CN" sz="1600" b="0" i="1" smtClean="0">
                              <a:solidFill>
                                <a:srgbClr val="0070C0"/>
                              </a:solidFill>
                              <a:latin typeface="Cambria Math" panose="02040503050406030204" pitchFamily="18" charset="0"/>
                            </a:rPr>
                          </m:ctrlPr>
                        </m:dPr>
                        <m:e>
                          <m:sSub>
                            <m:sSubPr>
                              <m:ctrlPr>
                                <a:rPr lang="en-US" altLang="zh-CN" sz="1600" b="0" i="1" smtClean="0">
                                  <a:solidFill>
                                    <a:srgbClr val="0070C0"/>
                                  </a:solidFill>
                                  <a:latin typeface="Cambria Math" panose="02040503050406030204" pitchFamily="18" charset="0"/>
                                </a:rPr>
                              </m:ctrlPr>
                            </m:sSubPr>
                            <m:e>
                              <m:r>
                                <a:rPr lang="en-US" altLang="zh-CN" sz="1600" b="0" i="1" smtClean="0">
                                  <a:solidFill>
                                    <a:srgbClr val="0070C0"/>
                                  </a:solidFill>
                                  <a:latin typeface="Cambria Math" panose="02040503050406030204" pitchFamily="18" charset="0"/>
                                </a:rPr>
                                <m:t>𝑛</m:t>
                              </m:r>
                            </m:e>
                            <m:sub>
                              <m:r>
                                <a:rPr lang="en-US" altLang="zh-CN" sz="1600" b="0" i="1" smtClean="0">
                                  <a:solidFill>
                                    <a:srgbClr val="0070C0"/>
                                  </a:solidFill>
                                  <a:latin typeface="Cambria Math" panose="02040503050406030204" pitchFamily="18" charset="0"/>
                                </a:rPr>
                                <m:t>2</m:t>
                              </m:r>
                            </m:sub>
                          </m:sSub>
                        </m:e>
                      </m:d>
                    </m:oMath>
                  </m:oMathPara>
                </a14:m>
                <a:endParaRPr lang="zh-CN" altLang="en-US" sz="1600" dirty="0">
                  <a:solidFill>
                    <a:srgbClr val="0070C0"/>
                  </a:solidFill>
                </a:endParaRPr>
              </a:p>
            </p:txBody>
          </p:sp>
        </mc:Choice>
        <mc:Fallback xmlns="">
          <p:sp>
            <p:nvSpPr>
              <p:cNvPr id="25" name="TextBox 24">
                <a:extLst>
                  <a:ext uri="{FF2B5EF4-FFF2-40B4-BE49-F238E27FC236}">
                    <a16:creationId xmlns:a16="http://schemas.microsoft.com/office/drawing/2014/main" id="{53EE7E4D-A8B5-4979-8B50-C8935C399CD9}"/>
                  </a:ext>
                </a:extLst>
              </p:cNvPr>
              <p:cNvSpPr txBox="1">
                <a:spLocks noRot="1" noChangeAspect="1" noMove="1" noResize="1" noEditPoints="1" noAdjustHandles="1" noChangeArrowheads="1" noChangeShapeType="1" noTextEdit="1"/>
              </p:cNvSpPr>
              <p:nvPr/>
            </p:nvSpPr>
            <p:spPr>
              <a:xfrm>
                <a:off x="5684768" y="5137526"/>
                <a:ext cx="857164" cy="338554"/>
              </a:xfrm>
              <a:prstGeom prst="rect">
                <a:avLst/>
              </a:prstGeom>
              <a:blipFill>
                <a:blip r:embed="rId7"/>
                <a:stretch>
                  <a:fillRect l="-714" b="-1272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943CCA01-B3E2-4054-AFAC-E1AD9CDAFE01}"/>
                  </a:ext>
                </a:extLst>
              </p:cNvPr>
              <p:cNvSpPr txBox="1"/>
              <p:nvPr/>
            </p:nvSpPr>
            <p:spPr>
              <a:xfrm>
                <a:off x="5707903" y="4081902"/>
                <a:ext cx="803381" cy="338554"/>
              </a:xfrm>
              <a:prstGeom prst="rect">
                <a:avLst/>
              </a:prstGeom>
              <a:solidFill>
                <a:srgbClr val="E1DFE2"/>
              </a:solidFill>
            </p:spPr>
            <p:txBody>
              <a:bodyPr wrap="square" rtlCol="0">
                <a:spAutoFit/>
              </a:bodyPr>
              <a:lstStyle/>
              <a:p>
                <a:pPr/>
                <a14:m>
                  <m:oMathPara xmlns:m="http://schemas.openxmlformats.org/officeDocument/2006/math">
                    <m:oMathParaPr>
                      <m:jc m:val="centerGroup"/>
                    </m:oMathParaPr>
                    <m:oMath xmlns:m="http://schemas.openxmlformats.org/officeDocument/2006/math">
                      <m:func>
                        <m:funcPr>
                          <m:ctrlPr>
                            <a:rPr lang="en-US" altLang="zh-CN" sz="1600" b="0" i="1" smtClean="0">
                              <a:solidFill>
                                <a:srgbClr val="C00000"/>
                              </a:solidFill>
                              <a:latin typeface="Cambria Math" panose="02040503050406030204" pitchFamily="18" charset="0"/>
                            </a:rPr>
                          </m:ctrlPr>
                        </m:funcPr>
                        <m:fName>
                          <m:r>
                            <m:rPr>
                              <m:sty m:val="p"/>
                            </m:rPr>
                            <a:rPr lang="en-US" altLang="zh-CN" sz="1600" i="0" smtClean="0">
                              <a:solidFill>
                                <a:srgbClr val="C00000"/>
                              </a:solidFill>
                              <a:latin typeface="Cambria Math" panose="02040503050406030204" pitchFamily="18" charset="0"/>
                            </a:rPr>
                            <m:t>exp</m:t>
                          </m:r>
                        </m:fName>
                        <m:e>
                          <m:r>
                            <a:rPr lang="en-US" altLang="zh-CN" sz="1600" b="0" i="1" smtClean="0">
                              <a:solidFill>
                                <a:srgbClr val="C00000"/>
                              </a:solidFill>
                              <a:latin typeface="Cambria Math" panose="02040503050406030204" pitchFamily="18" charset="0"/>
                            </a:rPr>
                            <m:t>(</m:t>
                          </m:r>
                          <m:sSub>
                            <m:sSubPr>
                              <m:ctrlPr>
                                <a:rPr lang="en-US" altLang="zh-CN" sz="1600" b="0" i="1" smtClean="0">
                                  <a:solidFill>
                                    <a:srgbClr val="C00000"/>
                                  </a:solidFill>
                                  <a:latin typeface="Cambria Math" panose="02040503050406030204" pitchFamily="18" charset="0"/>
                                </a:rPr>
                              </m:ctrlPr>
                            </m:sSubPr>
                            <m:e>
                              <m:r>
                                <a:rPr lang="en-US" altLang="zh-CN" sz="1600" b="0" i="1" smtClean="0">
                                  <a:solidFill>
                                    <a:srgbClr val="C00000"/>
                                  </a:solidFill>
                                  <a:latin typeface="Cambria Math" panose="02040503050406030204" pitchFamily="18" charset="0"/>
                                </a:rPr>
                                <m:t>𝑛</m:t>
                              </m:r>
                            </m:e>
                            <m:sub>
                              <m:r>
                                <a:rPr lang="en-US" altLang="zh-CN" sz="1600" b="0" i="1" smtClean="0">
                                  <a:solidFill>
                                    <a:srgbClr val="C00000"/>
                                  </a:solidFill>
                                  <a:latin typeface="Cambria Math" panose="02040503050406030204" pitchFamily="18" charset="0"/>
                                </a:rPr>
                                <m:t>1</m:t>
                              </m:r>
                            </m:sub>
                          </m:sSub>
                          <m:r>
                            <a:rPr lang="en-US" altLang="zh-CN" sz="1600" b="0" i="1" smtClean="0">
                              <a:solidFill>
                                <a:srgbClr val="C00000"/>
                              </a:solidFill>
                              <a:latin typeface="Cambria Math" panose="02040503050406030204" pitchFamily="18" charset="0"/>
                            </a:rPr>
                            <m:t>)</m:t>
                          </m:r>
                        </m:e>
                      </m:func>
                    </m:oMath>
                  </m:oMathPara>
                </a14:m>
                <a:endParaRPr lang="zh-CN" altLang="en-US" sz="1600" dirty="0">
                  <a:solidFill>
                    <a:srgbClr val="C00000"/>
                  </a:solidFill>
                </a:endParaRPr>
              </a:p>
            </p:txBody>
          </p:sp>
        </mc:Choice>
        <mc:Fallback xmlns="">
          <p:sp>
            <p:nvSpPr>
              <p:cNvPr id="26" name="TextBox 25">
                <a:extLst>
                  <a:ext uri="{FF2B5EF4-FFF2-40B4-BE49-F238E27FC236}">
                    <a16:creationId xmlns:a16="http://schemas.microsoft.com/office/drawing/2014/main" id="{943CCA01-B3E2-4054-AFAC-E1AD9CDAFE01}"/>
                  </a:ext>
                </a:extLst>
              </p:cNvPr>
              <p:cNvSpPr txBox="1">
                <a:spLocks noRot="1" noChangeAspect="1" noMove="1" noResize="1" noEditPoints="1" noAdjustHandles="1" noChangeArrowheads="1" noChangeShapeType="1" noTextEdit="1"/>
              </p:cNvSpPr>
              <p:nvPr/>
            </p:nvSpPr>
            <p:spPr>
              <a:xfrm>
                <a:off x="5707903" y="4081902"/>
                <a:ext cx="803381" cy="338554"/>
              </a:xfrm>
              <a:prstGeom prst="rect">
                <a:avLst/>
              </a:prstGeom>
              <a:blipFill>
                <a:blip r:embed="rId8"/>
                <a:stretch>
                  <a:fillRect r="-8333" b="-12727"/>
                </a:stretch>
              </a:blipFill>
            </p:spPr>
            <p:txBody>
              <a:bodyPr/>
              <a:lstStyle/>
              <a:p>
                <a:r>
                  <a:rPr lang="zh-CN" altLang="en-US">
                    <a:noFill/>
                  </a:rPr>
                  <a:t> </a:t>
                </a:r>
              </a:p>
            </p:txBody>
          </p:sp>
        </mc:Fallback>
      </mc:AlternateContent>
      <p:sp>
        <p:nvSpPr>
          <p:cNvPr id="27" name="!!Rectangle qpoly2">
            <a:extLst>
              <a:ext uri="{FF2B5EF4-FFF2-40B4-BE49-F238E27FC236}">
                <a16:creationId xmlns:a16="http://schemas.microsoft.com/office/drawing/2014/main" id="{EA4B9E14-1802-4748-A5DC-78A44BAD0FEF}"/>
              </a:ext>
            </a:extLst>
          </p:cNvPr>
          <p:cNvSpPr/>
          <p:nvPr/>
        </p:nvSpPr>
        <p:spPr>
          <a:xfrm rot="5400000">
            <a:off x="3548754" y="4284626"/>
            <a:ext cx="669854" cy="2286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dirty="0">
              <a:solidFill>
                <a:schemeClr val="bg1"/>
              </a:solidFill>
            </a:endParaRPr>
          </a:p>
        </p:txBody>
      </p:sp>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00011733-3F59-4A65-955D-F430EEBE65FA}"/>
                  </a:ext>
                </a:extLst>
              </p:cNvPr>
              <p:cNvSpPr txBox="1"/>
              <p:nvPr/>
            </p:nvSpPr>
            <p:spPr>
              <a:xfrm>
                <a:off x="2397932" y="4240356"/>
                <a:ext cx="1346662" cy="338554"/>
              </a:xfrm>
              <a:prstGeom prst="rect">
                <a:avLst/>
              </a:prstGeom>
              <a:solidFill>
                <a:srgbClr val="E1DFE2"/>
              </a:solidFill>
            </p:spPr>
            <p:txBody>
              <a:bodyPr wrap="square" rtlCol="0">
                <a:spAutoFit/>
              </a:bodyPr>
              <a:lstStyle/>
              <a:p>
                <a:pPr/>
                <a14:m>
                  <m:oMathPara xmlns:m="http://schemas.openxmlformats.org/officeDocument/2006/math">
                    <m:oMathParaPr>
                      <m:jc m:val="centerGroup"/>
                    </m:oMathParaPr>
                    <m:oMath xmlns:m="http://schemas.openxmlformats.org/officeDocument/2006/math">
                      <m:r>
                        <m:rPr>
                          <m:nor/>
                        </m:rPr>
                        <a:rPr lang="en-US" altLang="zh-CN" sz="1600" b="0" i="0" smtClean="0">
                          <a:solidFill>
                            <a:srgbClr val="0070C0"/>
                          </a:solidFill>
                          <a:latin typeface="Cambria Math" panose="02040503050406030204" pitchFamily="18" charset="0"/>
                        </a:rPr>
                        <m:t>quasipoly</m:t>
                      </m:r>
                      <m:d>
                        <m:dPr>
                          <m:ctrlPr>
                            <a:rPr lang="en-US" altLang="zh-CN" sz="1600" b="0" i="1" smtClean="0">
                              <a:solidFill>
                                <a:srgbClr val="0070C0"/>
                              </a:solidFill>
                              <a:latin typeface="Cambria Math" panose="02040503050406030204" pitchFamily="18" charset="0"/>
                            </a:rPr>
                          </m:ctrlPr>
                        </m:dPr>
                        <m:e>
                          <m:sSub>
                            <m:sSubPr>
                              <m:ctrlPr>
                                <a:rPr lang="en-US" altLang="zh-CN" sz="1600" b="0" i="1" smtClean="0">
                                  <a:solidFill>
                                    <a:srgbClr val="0070C0"/>
                                  </a:solidFill>
                                  <a:latin typeface="Cambria Math" panose="02040503050406030204" pitchFamily="18" charset="0"/>
                                </a:rPr>
                              </m:ctrlPr>
                            </m:sSubPr>
                            <m:e>
                              <m:r>
                                <a:rPr lang="en-US" altLang="zh-CN" sz="1600" b="0" i="1" smtClean="0">
                                  <a:solidFill>
                                    <a:srgbClr val="0070C0"/>
                                  </a:solidFill>
                                  <a:latin typeface="Cambria Math" panose="02040503050406030204" pitchFamily="18" charset="0"/>
                                </a:rPr>
                                <m:t>𝑛</m:t>
                              </m:r>
                            </m:e>
                            <m:sub>
                              <m:r>
                                <a:rPr lang="en-US" altLang="zh-CN" sz="1600" b="0" i="1" smtClean="0">
                                  <a:solidFill>
                                    <a:srgbClr val="0070C0"/>
                                  </a:solidFill>
                                  <a:latin typeface="Cambria Math" panose="02040503050406030204" pitchFamily="18" charset="0"/>
                                </a:rPr>
                                <m:t>2</m:t>
                              </m:r>
                            </m:sub>
                          </m:sSub>
                        </m:e>
                      </m:d>
                    </m:oMath>
                  </m:oMathPara>
                </a14:m>
                <a:endParaRPr lang="zh-CN" altLang="en-US" sz="1600" dirty="0">
                  <a:solidFill>
                    <a:srgbClr val="0070C0"/>
                  </a:solidFill>
                </a:endParaRPr>
              </a:p>
            </p:txBody>
          </p:sp>
        </mc:Choice>
        <mc:Fallback xmlns="">
          <p:sp>
            <p:nvSpPr>
              <p:cNvPr id="28" name="TextBox 27">
                <a:extLst>
                  <a:ext uri="{FF2B5EF4-FFF2-40B4-BE49-F238E27FC236}">
                    <a16:creationId xmlns:a16="http://schemas.microsoft.com/office/drawing/2014/main" id="{00011733-3F59-4A65-955D-F430EEBE65FA}"/>
                  </a:ext>
                </a:extLst>
              </p:cNvPr>
              <p:cNvSpPr txBox="1">
                <a:spLocks noRot="1" noChangeAspect="1" noMove="1" noResize="1" noEditPoints="1" noAdjustHandles="1" noChangeArrowheads="1" noChangeShapeType="1" noTextEdit="1"/>
              </p:cNvSpPr>
              <p:nvPr/>
            </p:nvSpPr>
            <p:spPr>
              <a:xfrm>
                <a:off x="2397932" y="4240356"/>
                <a:ext cx="1346662" cy="338554"/>
              </a:xfrm>
              <a:prstGeom prst="rect">
                <a:avLst/>
              </a:prstGeom>
              <a:blipFill>
                <a:blip r:embed="rId9"/>
                <a:stretch>
                  <a:fillRect b="-12727"/>
                </a:stretch>
              </a:blipFill>
            </p:spPr>
            <p:txBody>
              <a:bodyPr/>
              <a:lstStyle/>
              <a:p>
                <a:r>
                  <a:rPr lang="zh-CN" altLang="en-US">
                    <a:noFill/>
                  </a:rPr>
                  <a:t> </a:t>
                </a:r>
              </a:p>
            </p:txBody>
          </p:sp>
        </mc:Fallback>
      </mc:AlternateContent>
      <p:sp>
        <p:nvSpPr>
          <p:cNvPr id="21" name="TextBox 20">
            <a:extLst>
              <a:ext uri="{FF2B5EF4-FFF2-40B4-BE49-F238E27FC236}">
                <a16:creationId xmlns:a16="http://schemas.microsoft.com/office/drawing/2014/main" id="{98231D21-620A-4AE1-AB3C-141B474E848B}"/>
              </a:ext>
            </a:extLst>
          </p:cNvPr>
          <p:cNvSpPr txBox="1"/>
          <p:nvPr/>
        </p:nvSpPr>
        <p:spPr>
          <a:xfrm>
            <a:off x="1480983" y="2573806"/>
            <a:ext cx="5935226" cy="369332"/>
          </a:xfrm>
          <a:prstGeom prst="rect">
            <a:avLst/>
          </a:prstGeom>
          <a:solidFill>
            <a:srgbClr val="F6F4F7">
              <a:alpha val="75000"/>
            </a:srgbClr>
          </a:solidFill>
        </p:spPr>
        <p:txBody>
          <a:bodyPr wrap="square" rtlCol="0">
            <a:spAutoFit/>
          </a:bodyPr>
          <a:lstStyle/>
          <a:p>
            <a:pPr marL="285750" indent="-285750">
              <a:buFont typeface="Arial" panose="020B0604020202020204" pitchFamily="34" charset="0"/>
              <a:buChar char="•"/>
            </a:pPr>
            <a:r>
              <a:rPr lang="en-US" altLang="zh-CN" dirty="0"/>
              <a:t>Needed in “</a:t>
            </a:r>
            <a:r>
              <a:rPr lang="en-US" altLang="zh-CN" dirty="0" err="1"/>
              <a:t>derandomization</a:t>
            </a:r>
            <a:r>
              <a:rPr lang="en-US" altLang="zh-CN" dirty="0"/>
              <a:t>”</a:t>
            </a:r>
            <a:endParaRPr lang="zh-CN" altLang="en-US" dirty="0"/>
          </a:p>
        </p:txBody>
      </p:sp>
      <p:sp>
        <p:nvSpPr>
          <p:cNvPr id="31" name="!!Rectangle poly3">
            <a:extLst>
              <a:ext uri="{FF2B5EF4-FFF2-40B4-BE49-F238E27FC236}">
                <a16:creationId xmlns:a16="http://schemas.microsoft.com/office/drawing/2014/main" id="{8CE317D3-B761-43B1-B3BE-4BE91453E396}"/>
              </a:ext>
            </a:extLst>
          </p:cNvPr>
          <p:cNvSpPr/>
          <p:nvPr/>
        </p:nvSpPr>
        <p:spPr>
          <a:xfrm rot="5400000">
            <a:off x="5318135" y="5711141"/>
            <a:ext cx="561312" cy="228601"/>
          </a:xfrm>
          <a:prstGeom prst="rect">
            <a:avLst/>
          </a:prstGeom>
          <a:solidFill>
            <a:srgbClr val="9354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dirty="0">
              <a:solidFill>
                <a:schemeClr val="bg1"/>
              </a:solidFill>
            </a:endParaRPr>
          </a:p>
        </p:txBody>
      </p:sp>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A473D49B-2CA0-400B-A2E3-87EC942A31E5}"/>
                  </a:ext>
                </a:extLst>
              </p:cNvPr>
              <p:cNvSpPr txBox="1"/>
              <p:nvPr/>
            </p:nvSpPr>
            <p:spPr>
              <a:xfrm>
                <a:off x="5700661" y="5656405"/>
                <a:ext cx="857164" cy="338554"/>
              </a:xfrm>
              <a:prstGeom prst="rect">
                <a:avLst/>
              </a:prstGeom>
              <a:solidFill>
                <a:srgbClr val="E1DFE2"/>
              </a:solidFill>
            </p:spPr>
            <p:txBody>
              <a:bodyPr wrap="square" rtlCol="0">
                <a:spAutoFit/>
              </a:bodyPr>
              <a:lstStyle/>
              <a:p>
                <a:pPr/>
                <a14:m>
                  <m:oMathPara xmlns:m="http://schemas.openxmlformats.org/officeDocument/2006/math">
                    <m:oMathParaPr>
                      <m:jc m:val="centerGroup"/>
                    </m:oMathParaPr>
                    <m:oMath xmlns:m="http://schemas.openxmlformats.org/officeDocument/2006/math">
                      <m:r>
                        <m:rPr>
                          <m:nor/>
                        </m:rPr>
                        <a:rPr lang="en-US" altLang="zh-CN" sz="1600" b="0" i="0" smtClean="0">
                          <a:solidFill>
                            <a:srgbClr val="660874"/>
                          </a:solidFill>
                          <a:latin typeface="Cambria Math" panose="02040503050406030204" pitchFamily="18" charset="0"/>
                        </a:rPr>
                        <m:t>poly</m:t>
                      </m:r>
                      <m:d>
                        <m:dPr>
                          <m:ctrlPr>
                            <a:rPr lang="en-US" altLang="zh-CN" sz="1600" b="0" i="1" smtClean="0">
                              <a:solidFill>
                                <a:srgbClr val="660874"/>
                              </a:solidFill>
                              <a:latin typeface="Cambria Math" panose="02040503050406030204" pitchFamily="18" charset="0"/>
                            </a:rPr>
                          </m:ctrlPr>
                        </m:dPr>
                        <m:e>
                          <m:sSub>
                            <m:sSubPr>
                              <m:ctrlPr>
                                <a:rPr lang="en-US" altLang="zh-CN" sz="1600" b="0" i="1" smtClean="0">
                                  <a:solidFill>
                                    <a:srgbClr val="660874"/>
                                  </a:solidFill>
                                  <a:latin typeface="Cambria Math" panose="02040503050406030204" pitchFamily="18" charset="0"/>
                                </a:rPr>
                              </m:ctrlPr>
                            </m:sSubPr>
                            <m:e>
                              <m:r>
                                <a:rPr lang="en-US" altLang="zh-CN" sz="1600" b="0" i="1" smtClean="0">
                                  <a:solidFill>
                                    <a:srgbClr val="660874"/>
                                  </a:solidFill>
                                  <a:latin typeface="Cambria Math" panose="02040503050406030204" pitchFamily="18" charset="0"/>
                                </a:rPr>
                                <m:t>𝑛</m:t>
                              </m:r>
                            </m:e>
                            <m:sub>
                              <m:r>
                                <a:rPr lang="en-US" altLang="zh-CN" sz="1600" b="0" i="1" smtClean="0">
                                  <a:solidFill>
                                    <a:srgbClr val="660874"/>
                                  </a:solidFill>
                                  <a:latin typeface="Cambria Math" panose="02040503050406030204" pitchFamily="18" charset="0"/>
                                </a:rPr>
                                <m:t>3</m:t>
                              </m:r>
                            </m:sub>
                          </m:sSub>
                        </m:e>
                      </m:d>
                    </m:oMath>
                  </m:oMathPara>
                </a14:m>
                <a:endParaRPr lang="zh-CN" altLang="en-US" sz="1600" dirty="0">
                  <a:solidFill>
                    <a:srgbClr val="660874"/>
                  </a:solidFill>
                </a:endParaRPr>
              </a:p>
            </p:txBody>
          </p:sp>
        </mc:Choice>
        <mc:Fallback xmlns="">
          <p:sp>
            <p:nvSpPr>
              <p:cNvPr id="32" name="TextBox 31">
                <a:extLst>
                  <a:ext uri="{FF2B5EF4-FFF2-40B4-BE49-F238E27FC236}">
                    <a16:creationId xmlns:a16="http://schemas.microsoft.com/office/drawing/2014/main" id="{A473D49B-2CA0-400B-A2E3-87EC942A31E5}"/>
                  </a:ext>
                </a:extLst>
              </p:cNvPr>
              <p:cNvSpPr txBox="1">
                <a:spLocks noRot="1" noChangeAspect="1" noMove="1" noResize="1" noEditPoints="1" noAdjustHandles="1" noChangeArrowheads="1" noChangeShapeType="1" noTextEdit="1"/>
              </p:cNvSpPr>
              <p:nvPr/>
            </p:nvSpPr>
            <p:spPr>
              <a:xfrm>
                <a:off x="5700661" y="5656405"/>
                <a:ext cx="857164" cy="338554"/>
              </a:xfrm>
              <a:prstGeom prst="rect">
                <a:avLst/>
              </a:prstGeom>
              <a:blipFill>
                <a:blip r:embed="rId10"/>
                <a:stretch>
                  <a:fillRect b="-12727"/>
                </a:stretch>
              </a:blipFill>
            </p:spPr>
            <p:txBody>
              <a:bodyPr/>
              <a:lstStyle/>
              <a:p>
                <a:r>
                  <a:rPr lang="zh-CN" altLang="en-US">
                    <a:noFill/>
                  </a:rPr>
                  <a:t> </a:t>
                </a:r>
              </a:p>
            </p:txBody>
          </p:sp>
        </mc:Fallback>
      </mc:AlternateContent>
      <p:sp>
        <p:nvSpPr>
          <p:cNvPr id="36" name="!!Rectangle qpoly2">
            <a:extLst>
              <a:ext uri="{FF2B5EF4-FFF2-40B4-BE49-F238E27FC236}">
                <a16:creationId xmlns:a16="http://schemas.microsoft.com/office/drawing/2014/main" id="{D7ACAA7F-27F1-4FDA-B0AB-453766F63A95}"/>
              </a:ext>
            </a:extLst>
          </p:cNvPr>
          <p:cNvSpPr/>
          <p:nvPr/>
        </p:nvSpPr>
        <p:spPr>
          <a:xfrm rot="5400000">
            <a:off x="4262450" y="4925463"/>
            <a:ext cx="797304" cy="228600"/>
          </a:xfrm>
          <a:prstGeom prst="rect">
            <a:avLst/>
          </a:prstGeom>
          <a:solidFill>
            <a:srgbClr val="9354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dirty="0">
              <a:solidFill>
                <a:schemeClr val="bg1"/>
              </a:solidFill>
            </a:endParaRPr>
          </a:p>
        </p:txBody>
      </p:sp>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6B04C98D-6EBB-47B1-9F00-8670EBAEFDA6}"/>
                  </a:ext>
                </a:extLst>
              </p:cNvPr>
              <p:cNvSpPr txBox="1"/>
              <p:nvPr/>
            </p:nvSpPr>
            <p:spPr>
              <a:xfrm>
                <a:off x="3189448" y="5072571"/>
                <a:ext cx="1346662" cy="338554"/>
              </a:xfrm>
              <a:prstGeom prst="rect">
                <a:avLst/>
              </a:prstGeom>
              <a:solidFill>
                <a:srgbClr val="E1DFE2"/>
              </a:solidFill>
            </p:spPr>
            <p:txBody>
              <a:bodyPr wrap="square" rtlCol="0">
                <a:spAutoFit/>
              </a:bodyPr>
              <a:lstStyle/>
              <a:p>
                <a:pPr/>
                <a14:m>
                  <m:oMathPara xmlns:m="http://schemas.openxmlformats.org/officeDocument/2006/math">
                    <m:oMathParaPr>
                      <m:jc m:val="centerGroup"/>
                    </m:oMathParaPr>
                    <m:oMath xmlns:m="http://schemas.openxmlformats.org/officeDocument/2006/math">
                      <m:r>
                        <m:rPr>
                          <m:nor/>
                        </m:rPr>
                        <a:rPr lang="en-US" altLang="zh-CN" sz="1600" b="0" i="0" smtClean="0">
                          <a:solidFill>
                            <a:srgbClr val="660874"/>
                          </a:solidFill>
                          <a:latin typeface="Cambria Math" panose="02040503050406030204" pitchFamily="18" charset="0"/>
                        </a:rPr>
                        <m:t>quasipoly</m:t>
                      </m:r>
                      <m:d>
                        <m:dPr>
                          <m:ctrlPr>
                            <a:rPr lang="en-US" altLang="zh-CN" sz="1600" b="0" i="1" smtClean="0">
                              <a:solidFill>
                                <a:srgbClr val="660874"/>
                              </a:solidFill>
                              <a:latin typeface="Cambria Math" panose="02040503050406030204" pitchFamily="18" charset="0"/>
                            </a:rPr>
                          </m:ctrlPr>
                        </m:dPr>
                        <m:e>
                          <m:sSub>
                            <m:sSubPr>
                              <m:ctrlPr>
                                <a:rPr lang="en-US" altLang="zh-CN" sz="1600" b="0" i="1" smtClean="0">
                                  <a:solidFill>
                                    <a:srgbClr val="660874"/>
                                  </a:solidFill>
                                  <a:latin typeface="Cambria Math" panose="02040503050406030204" pitchFamily="18" charset="0"/>
                                </a:rPr>
                              </m:ctrlPr>
                            </m:sSubPr>
                            <m:e>
                              <m:r>
                                <a:rPr lang="en-US" altLang="zh-CN" sz="1600" b="0" i="1" smtClean="0">
                                  <a:solidFill>
                                    <a:srgbClr val="660874"/>
                                  </a:solidFill>
                                  <a:latin typeface="Cambria Math" panose="02040503050406030204" pitchFamily="18" charset="0"/>
                                </a:rPr>
                                <m:t>𝑛</m:t>
                              </m:r>
                            </m:e>
                            <m:sub>
                              <m:r>
                                <a:rPr lang="en-US" altLang="zh-CN" sz="1600" b="0" i="1" smtClean="0">
                                  <a:solidFill>
                                    <a:srgbClr val="660874"/>
                                  </a:solidFill>
                                  <a:latin typeface="Cambria Math" panose="02040503050406030204" pitchFamily="18" charset="0"/>
                                </a:rPr>
                                <m:t>3</m:t>
                              </m:r>
                            </m:sub>
                          </m:sSub>
                        </m:e>
                      </m:d>
                    </m:oMath>
                  </m:oMathPara>
                </a14:m>
                <a:endParaRPr lang="zh-CN" altLang="en-US" sz="1600" dirty="0">
                  <a:solidFill>
                    <a:srgbClr val="660874"/>
                  </a:solidFill>
                </a:endParaRPr>
              </a:p>
            </p:txBody>
          </p:sp>
        </mc:Choice>
        <mc:Fallback xmlns="">
          <p:sp>
            <p:nvSpPr>
              <p:cNvPr id="40" name="TextBox 39">
                <a:extLst>
                  <a:ext uri="{FF2B5EF4-FFF2-40B4-BE49-F238E27FC236}">
                    <a16:creationId xmlns:a16="http://schemas.microsoft.com/office/drawing/2014/main" id="{6B04C98D-6EBB-47B1-9F00-8670EBAEFDA6}"/>
                  </a:ext>
                </a:extLst>
              </p:cNvPr>
              <p:cNvSpPr txBox="1">
                <a:spLocks noRot="1" noChangeAspect="1" noMove="1" noResize="1" noEditPoints="1" noAdjustHandles="1" noChangeArrowheads="1" noChangeShapeType="1" noTextEdit="1"/>
              </p:cNvSpPr>
              <p:nvPr/>
            </p:nvSpPr>
            <p:spPr>
              <a:xfrm>
                <a:off x="3189448" y="5072571"/>
                <a:ext cx="1346662" cy="338554"/>
              </a:xfrm>
              <a:prstGeom prst="rect">
                <a:avLst/>
              </a:prstGeom>
              <a:blipFill>
                <a:blip r:embed="rId11"/>
                <a:stretch>
                  <a:fillRect b="-10714"/>
                </a:stretch>
              </a:blipFill>
            </p:spPr>
            <p:txBody>
              <a:bodyPr/>
              <a:lstStyle/>
              <a:p>
                <a:r>
                  <a:rPr lang="zh-CN" altLang="en-US">
                    <a:noFill/>
                  </a:rPr>
                  <a:t> </a:t>
                </a:r>
              </a:p>
            </p:txBody>
          </p:sp>
        </mc:Fallback>
      </mc:AlternateContent>
      <p:sp>
        <p:nvSpPr>
          <p:cNvPr id="48" name="TextBox 47">
            <a:extLst>
              <a:ext uri="{FF2B5EF4-FFF2-40B4-BE49-F238E27FC236}">
                <a16:creationId xmlns:a16="http://schemas.microsoft.com/office/drawing/2014/main" id="{17532944-7C84-4787-912B-1A1476D42988}"/>
              </a:ext>
            </a:extLst>
          </p:cNvPr>
          <p:cNvSpPr txBox="1"/>
          <p:nvPr/>
        </p:nvSpPr>
        <p:spPr>
          <a:xfrm>
            <a:off x="381667" y="4564576"/>
            <a:ext cx="1457370" cy="338554"/>
          </a:xfrm>
          <a:prstGeom prst="rect">
            <a:avLst/>
          </a:prstGeom>
          <a:noFill/>
        </p:spPr>
        <p:txBody>
          <a:bodyPr wrap="square" rtlCol="0">
            <a:spAutoFit/>
          </a:bodyPr>
          <a:lstStyle/>
          <a:p>
            <a:r>
              <a:rPr lang="en-US" altLang="zh-CN" sz="1600" dirty="0"/>
              <a:t>Reconstruction</a:t>
            </a:r>
            <a:endParaRPr lang="zh-CN" altLang="en-US" sz="1600" dirty="0"/>
          </a:p>
        </p:txBody>
      </p:sp>
      <p:sp>
        <p:nvSpPr>
          <p:cNvPr id="49" name="TextBox 48">
            <a:extLst>
              <a:ext uri="{FF2B5EF4-FFF2-40B4-BE49-F238E27FC236}">
                <a16:creationId xmlns:a16="http://schemas.microsoft.com/office/drawing/2014/main" id="{41456AEF-184D-41D6-9710-3602AAB265E8}"/>
              </a:ext>
            </a:extLst>
          </p:cNvPr>
          <p:cNvSpPr txBox="1"/>
          <p:nvPr/>
        </p:nvSpPr>
        <p:spPr>
          <a:xfrm>
            <a:off x="217013" y="5942525"/>
            <a:ext cx="1654705" cy="338554"/>
          </a:xfrm>
          <a:prstGeom prst="rect">
            <a:avLst/>
          </a:prstGeom>
          <a:noFill/>
        </p:spPr>
        <p:txBody>
          <a:bodyPr wrap="square" rtlCol="0">
            <a:spAutoFit/>
          </a:bodyPr>
          <a:lstStyle/>
          <a:p>
            <a:r>
              <a:rPr lang="en-US" altLang="zh-CN" sz="1600" dirty="0" err="1"/>
              <a:t>Derandomization</a:t>
            </a:r>
            <a:endParaRPr lang="zh-CN" altLang="en-US" sz="1600" dirty="0"/>
          </a:p>
        </p:txBody>
      </p:sp>
      <p:sp>
        <p:nvSpPr>
          <p:cNvPr id="50" name="TextBox 49">
            <a:extLst>
              <a:ext uri="{FF2B5EF4-FFF2-40B4-BE49-F238E27FC236}">
                <a16:creationId xmlns:a16="http://schemas.microsoft.com/office/drawing/2014/main" id="{F3275CE8-35D5-42BE-ABD4-90B4B83BFBE1}"/>
              </a:ext>
            </a:extLst>
          </p:cNvPr>
          <p:cNvSpPr txBox="1"/>
          <p:nvPr/>
        </p:nvSpPr>
        <p:spPr>
          <a:xfrm>
            <a:off x="371165" y="5271056"/>
            <a:ext cx="1457370" cy="338554"/>
          </a:xfrm>
          <a:prstGeom prst="rect">
            <a:avLst/>
          </a:prstGeom>
          <a:noFill/>
        </p:spPr>
        <p:txBody>
          <a:bodyPr wrap="square" rtlCol="0">
            <a:spAutoFit/>
          </a:bodyPr>
          <a:lstStyle/>
          <a:p>
            <a:r>
              <a:rPr lang="en-US" altLang="zh-CN" sz="1600" dirty="0"/>
              <a:t>Reconstruction</a:t>
            </a:r>
            <a:endParaRPr lang="zh-CN" altLang="en-US" sz="1600" dirty="0"/>
          </a:p>
        </p:txBody>
      </p:sp>
      <p:sp>
        <p:nvSpPr>
          <p:cNvPr id="6" name="TextBox 5">
            <a:extLst>
              <a:ext uri="{FF2B5EF4-FFF2-40B4-BE49-F238E27FC236}">
                <a16:creationId xmlns:a16="http://schemas.microsoft.com/office/drawing/2014/main" id="{F1D4C20A-32F9-43E2-9759-82DC77D039EE}"/>
              </a:ext>
            </a:extLst>
          </p:cNvPr>
          <p:cNvSpPr txBox="1"/>
          <p:nvPr/>
        </p:nvSpPr>
        <p:spPr>
          <a:xfrm>
            <a:off x="940329" y="2195368"/>
            <a:ext cx="1408814" cy="369332"/>
          </a:xfrm>
          <a:prstGeom prst="rect">
            <a:avLst/>
          </a:prstGeom>
          <a:noFill/>
        </p:spPr>
        <p:txBody>
          <a:bodyPr wrap="square" rtlCol="0">
            <a:spAutoFit/>
          </a:bodyPr>
          <a:lstStyle/>
          <a:p>
            <a:r>
              <a:rPr lang="en-US" altLang="zh-CN" b="1" dirty="0"/>
              <a:t>Advice bits:</a:t>
            </a:r>
            <a:endParaRPr lang="zh-CN" altLang="en-US" b="1" dirty="0"/>
          </a:p>
        </p:txBody>
      </p:sp>
      <p:sp>
        <p:nvSpPr>
          <p:cNvPr id="42" name="TextBox 41">
            <a:extLst>
              <a:ext uri="{FF2B5EF4-FFF2-40B4-BE49-F238E27FC236}">
                <a16:creationId xmlns:a16="http://schemas.microsoft.com/office/drawing/2014/main" id="{B991309B-C8DF-4DDB-AE88-CDDB19E92A0D}"/>
              </a:ext>
            </a:extLst>
          </p:cNvPr>
          <p:cNvSpPr txBox="1"/>
          <p:nvPr/>
        </p:nvSpPr>
        <p:spPr>
          <a:xfrm>
            <a:off x="1480983" y="2950199"/>
            <a:ext cx="5935226" cy="369332"/>
          </a:xfrm>
          <a:prstGeom prst="rect">
            <a:avLst/>
          </a:prstGeom>
          <a:solidFill>
            <a:srgbClr val="F6F4F7">
              <a:alpha val="75000"/>
            </a:srgbClr>
          </a:solidFill>
        </p:spPr>
        <p:txBody>
          <a:bodyPr wrap="square" rtlCol="0">
            <a:spAutoFit/>
          </a:bodyPr>
          <a:lstStyle/>
          <a:p>
            <a:pPr marL="285750" indent="-285750">
              <a:buFont typeface="Arial" panose="020B0604020202020204" pitchFamily="34" charset="0"/>
              <a:buChar char="•"/>
            </a:pPr>
            <a:r>
              <a:rPr lang="en-US" altLang="zh-CN" dirty="0"/>
              <a:t>Passed along the win-win  </a:t>
            </a:r>
            <a:r>
              <a:rPr lang="en-US" altLang="zh-CN" dirty="0">
                <a:solidFill>
                  <a:srgbClr val="660874"/>
                </a:solidFill>
              </a:rPr>
              <a:t>(“instance-wise” H vs R)</a:t>
            </a:r>
            <a:endParaRPr lang="zh-CN" altLang="en-US" dirty="0">
              <a:solidFill>
                <a:srgbClr val="660874"/>
              </a:solidFill>
            </a:endParaRPr>
          </a:p>
        </p:txBody>
      </p:sp>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669972E5-4283-4D1F-BBD1-A8133FA50281}"/>
                  </a:ext>
                </a:extLst>
              </p:cNvPr>
              <p:cNvSpPr txBox="1"/>
              <p:nvPr/>
            </p:nvSpPr>
            <p:spPr>
              <a:xfrm>
                <a:off x="1475078" y="3291634"/>
                <a:ext cx="5935226" cy="369332"/>
              </a:xfrm>
              <a:prstGeom prst="rect">
                <a:avLst/>
              </a:prstGeom>
              <a:solidFill>
                <a:srgbClr val="F6F4F7">
                  <a:alpha val="75000"/>
                </a:srgbClr>
              </a:solidFill>
            </p:spPr>
            <p:txBody>
              <a:bodyPr wrap="square" rtlCol="0">
                <a:spAutoFit/>
              </a:bodyPr>
              <a:lstStyle/>
              <a:p>
                <a:pPr marL="285750" indent="-285750">
                  <a:buFont typeface="Arial" panose="020B0604020202020204" pitchFamily="34" charset="0"/>
                  <a:buChar char="•"/>
                </a:pPr>
                <a:r>
                  <a:rPr lang="en-US" altLang="zh-CN" dirty="0"/>
                  <a:t># is dominated by the first win-win: </a:t>
                </a:r>
                <a14:m>
                  <m:oMath xmlns:m="http://schemas.openxmlformats.org/officeDocument/2006/math">
                    <m:r>
                      <a:rPr lang="en-US" altLang="zh-CN" b="0" i="1" smtClean="0">
                        <a:latin typeface="Cambria Math" panose="02040503050406030204" pitchFamily="18" charset="0"/>
                      </a:rPr>
                      <m:t>𝑂</m:t>
                    </m:r>
                    <m:d>
                      <m:dPr>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𝑛</m:t>
                            </m:r>
                          </m:e>
                          <m:sub>
                            <m:r>
                              <a:rPr lang="en-US" altLang="zh-CN" b="0" i="1" smtClean="0">
                                <a:latin typeface="Cambria Math" panose="02040503050406030204" pitchFamily="18" charset="0"/>
                              </a:rPr>
                              <m:t>1</m:t>
                            </m:r>
                          </m:sub>
                        </m:sSub>
                      </m:e>
                    </m:d>
                  </m:oMath>
                </a14:m>
                <a:r>
                  <a:rPr lang="zh-CN" altLang="en-US" dirty="0"/>
                  <a:t> </a:t>
                </a:r>
                <a:r>
                  <a:rPr lang="en-US" altLang="zh-CN" dirty="0"/>
                  <a:t>bits</a:t>
                </a:r>
                <a:endParaRPr lang="zh-CN" altLang="en-US" dirty="0"/>
              </a:p>
            </p:txBody>
          </p:sp>
        </mc:Choice>
        <mc:Fallback xmlns="">
          <p:sp>
            <p:nvSpPr>
              <p:cNvPr id="45" name="TextBox 44">
                <a:extLst>
                  <a:ext uri="{FF2B5EF4-FFF2-40B4-BE49-F238E27FC236}">
                    <a16:creationId xmlns:a16="http://schemas.microsoft.com/office/drawing/2014/main" id="{669972E5-4283-4D1F-BBD1-A8133FA50281}"/>
                  </a:ext>
                </a:extLst>
              </p:cNvPr>
              <p:cNvSpPr txBox="1">
                <a:spLocks noRot="1" noChangeAspect="1" noMove="1" noResize="1" noEditPoints="1" noAdjustHandles="1" noChangeArrowheads="1" noChangeShapeType="1" noTextEdit="1"/>
              </p:cNvSpPr>
              <p:nvPr/>
            </p:nvSpPr>
            <p:spPr>
              <a:xfrm>
                <a:off x="1475078" y="3291634"/>
                <a:ext cx="5935226" cy="369332"/>
              </a:xfrm>
              <a:prstGeom prst="rect">
                <a:avLst/>
              </a:prstGeom>
              <a:blipFill>
                <a:blip r:embed="rId12"/>
                <a:stretch>
                  <a:fillRect l="-719" t="-9836" b="-2459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ED702046-005A-4E8C-8480-71A8895E6341}"/>
                  </a:ext>
                </a:extLst>
              </p:cNvPr>
              <p:cNvSpPr txBox="1"/>
              <p:nvPr/>
            </p:nvSpPr>
            <p:spPr>
              <a:xfrm>
                <a:off x="6248225" y="1807486"/>
                <a:ext cx="1914627" cy="246221"/>
              </a:xfrm>
              <a:prstGeom prst="rect">
                <a:avLst/>
              </a:prstGeom>
              <a:solidFill>
                <a:srgbClr val="F6F4F7"/>
              </a:solidFill>
              <a:ln>
                <a:no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600" b="0" i="1" smtClean="0">
                              <a:latin typeface="Cambria Math" panose="02040503050406030204" pitchFamily="18" charset="0"/>
                            </a:rPr>
                          </m:ctrlPr>
                        </m:sSubPr>
                        <m:e>
                          <m:r>
                            <a:rPr lang="en-US" altLang="zh-CN" sz="1600" b="0" i="1" smtClean="0">
                              <a:latin typeface="Cambria Math" panose="02040503050406030204" pitchFamily="18" charset="0"/>
                            </a:rPr>
                            <m:t>𝑛</m:t>
                          </m:r>
                        </m:e>
                        <m:sub>
                          <m:r>
                            <a:rPr lang="en-US" altLang="zh-CN" sz="1600" b="0" i="1" smtClean="0">
                              <a:latin typeface="Cambria Math" panose="02040503050406030204" pitchFamily="18" charset="0"/>
                            </a:rPr>
                            <m:t>𝑖</m:t>
                          </m:r>
                        </m:sub>
                      </m:sSub>
                      <m:r>
                        <a:rPr lang="en-US" altLang="zh-CN" sz="1600" b="0" i="1" smtClean="0">
                          <a:latin typeface="Cambria Math" panose="02040503050406030204" pitchFamily="18" charset="0"/>
                        </a:rPr>
                        <m:t>=</m:t>
                      </m:r>
                      <m:r>
                        <m:rPr>
                          <m:nor/>
                        </m:rPr>
                        <a:rPr lang="en-US" altLang="zh-CN" sz="1600" b="0" i="0" smtClean="0">
                          <a:latin typeface="Cambria Math" panose="02040503050406030204" pitchFamily="18" charset="0"/>
                        </a:rPr>
                        <m:t>quasipoly</m:t>
                      </m:r>
                      <m:d>
                        <m:dPr>
                          <m:ctrlPr>
                            <a:rPr lang="en-US" altLang="zh-CN" sz="1600" b="0" i="1" smtClean="0">
                              <a:latin typeface="Cambria Math" panose="02040503050406030204" pitchFamily="18" charset="0"/>
                            </a:rPr>
                          </m:ctrlPr>
                        </m:dPr>
                        <m:e>
                          <m:sSub>
                            <m:sSubPr>
                              <m:ctrlPr>
                                <a:rPr lang="en-US" altLang="zh-CN" sz="1600" b="0" i="1" smtClean="0">
                                  <a:latin typeface="Cambria Math" panose="02040503050406030204" pitchFamily="18" charset="0"/>
                                </a:rPr>
                              </m:ctrlPr>
                            </m:sSubPr>
                            <m:e>
                              <m:r>
                                <a:rPr lang="en-US" altLang="zh-CN" sz="1600" b="0" i="1" smtClean="0">
                                  <a:latin typeface="Cambria Math" panose="02040503050406030204" pitchFamily="18" charset="0"/>
                                </a:rPr>
                                <m:t>𝑛</m:t>
                              </m:r>
                            </m:e>
                            <m:sub>
                              <m:r>
                                <a:rPr lang="en-US" altLang="zh-CN" sz="1600" b="0" i="1" smtClean="0">
                                  <a:latin typeface="Cambria Math" panose="02040503050406030204" pitchFamily="18" charset="0"/>
                                </a:rPr>
                                <m:t>𝑖</m:t>
                              </m:r>
                              <m:r>
                                <a:rPr lang="en-US" altLang="zh-CN" sz="1600" b="0" i="1" smtClean="0">
                                  <a:latin typeface="Cambria Math" panose="02040503050406030204" pitchFamily="18" charset="0"/>
                                </a:rPr>
                                <m:t>−1</m:t>
                              </m:r>
                            </m:sub>
                          </m:sSub>
                        </m:e>
                      </m:d>
                    </m:oMath>
                  </m:oMathPara>
                </a14:m>
                <a:endParaRPr lang="zh-CN" altLang="en-US" sz="1600" dirty="0"/>
              </a:p>
            </p:txBody>
          </p:sp>
        </mc:Choice>
        <mc:Fallback xmlns="">
          <p:sp>
            <p:nvSpPr>
              <p:cNvPr id="47" name="TextBox 46">
                <a:extLst>
                  <a:ext uri="{FF2B5EF4-FFF2-40B4-BE49-F238E27FC236}">
                    <a16:creationId xmlns:a16="http://schemas.microsoft.com/office/drawing/2014/main" id="{ED702046-005A-4E8C-8480-71A8895E6341}"/>
                  </a:ext>
                </a:extLst>
              </p:cNvPr>
              <p:cNvSpPr txBox="1">
                <a:spLocks noRot="1" noChangeAspect="1" noMove="1" noResize="1" noEditPoints="1" noAdjustHandles="1" noChangeArrowheads="1" noChangeShapeType="1" noTextEdit="1"/>
              </p:cNvSpPr>
              <p:nvPr/>
            </p:nvSpPr>
            <p:spPr>
              <a:xfrm>
                <a:off x="6248225" y="1807486"/>
                <a:ext cx="1914627" cy="246221"/>
              </a:xfrm>
              <a:prstGeom prst="rect">
                <a:avLst/>
              </a:prstGeom>
              <a:blipFill>
                <a:blip r:embed="rId13"/>
                <a:stretch>
                  <a:fillRect l="-955" b="-35000"/>
                </a:stretch>
              </a:blipFill>
              <a:ln>
                <a:noFill/>
              </a:ln>
            </p:spPr>
            <p:txBody>
              <a:bodyPr/>
              <a:lstStyle/>
              <a:p>
                <a:r>
                  <a:rPr lang="zh-CN" altLang="en-US">
                    <a:noFill/>
                  </a:rPr>
                  <a:t> </a:t>
                </a:r>
              </a:p>
            </p:txBody>
          </p:sp>
        </mc:Fallback>
      </mc:AlternateContent>
    </p:spTree>
    <p:extLst>
      <p:ext uri="{BB962C8B-B14F-4D97-AF65-F5344CB8AC3E}">
        <p14:creationId xmlns:p14="http://schemas.microsoft.com/office/powerpoint/2010/main" val="65215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25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fade">
                                      <p:cBhvr>
                                        <p:cTn id="12" dur="250"/>
                                        <p:tgtEl>
                                          <p:spTgt spid="4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fade">
                                      <p:cBhvr>
                                        <p:cTn id="17" dur="25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42" grpId="0" animBg="1"/>
      <p:bldP spid="4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Oval 17">
            <a:extLst>
              <a:ext uri="{FF2B5EF4-FFF2-40B4-BE49-F238E27FC236}">
                <a16:creationId xmlns:a16="http://schemas.microsoft.com/office/drawing/2014/main" id="{ED53711B-2839-4FA3-9229-8A5C2D3F4EE5}"/>
              </a:ext>
            </a:extLst>
          </p:cNvPr>
          <p:cNvSpPr/>
          <p:nvPr/>
        </p:nvSpPr>
        <p:spPr>
          <a:xfrm rot="18778623">
            <a:off x="3840894" y="4655245"/>
            <a:ext cx="320602" cy="1755482"/>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itle 1">
            <a:extLst>
              <a:ext uri="{FF2B5EF4-FFF2-40B4-BE49-F238E27FC236}">
                <a16:creationId xmlns:a16="http://schemas.microsoft.com/office/drawing/2014/main" id="{FF0A4509-10C1-4E53-A1BD-A20BDD74066B}"/>
              </a:ext>
            </a:extLst>
          </p:cNvPr>
          <p:cNvSpPr>
            <a:spLocks noGrp="1"/>
          </p:cNvSpPr>
          <p:nvPr>
            <p:ph type="title"/>
          </p:nvPr>
        </p:nvSpPr>
        <p:spPr/>
        <p:txBody>
          <a:bodyPr/>
          <a:lstStyle/>
          <a:p>
            <a:r>
              <a:rPr lang="en-US" altLang="zh-CN" dirty="0"/>
              <a:t>Critical win-win</a:t>
            </a:r>
            <a:endParaRPr lang="zh-CN" altLang="en-US" dirty="0"/>
          </a:p>
        </p:txBody>
      </p:sp>
      <p:sp>
        <p:nvSpPr>
          <p:cNvPr id="3" name="TextBox 2">
            <a:extLst>
              <a:ext uri="{FF2B5EF4-FFF2-40B4-BE49-F238E27FC236}">
                <a16:creationId xmlns:a16="http://schemas.microsoft.com/office/drawing/2014/main" id="{21003981-E215-4F4F-8490-0314AC0C8CCD}"/>
              </a:ext>
            </a:extLst>
          </p:cNvPr>
          <p:cNvSpPr txBox="1"/>
          <p:nvPr/>
        </p:nvSpPr>
        <p:spPr>
          <a:xfrm>
            <a:off x="914400" y="1828800"/>
            <a:ext cx="6453963" cy="400110"/>
          </a:xfrm>
          <a:prstGeom prst="rect">
            <a:avLst/>
          </a:prstGeom>
          <a:noFill/>
        </p:spPr>
        <p:txBody>
          <a:bodyPr wrap="square" rtlCol="0">
            <a:spAutoFit/>
          </a:bodyPr>
          <a:lstStyle/>
          <a:p>
            <a:r>
              <a:rPr lang="en-US" altLang="zh-CN" sz="2000" b="1" dirty="0"/>
              <a:t>Idea 1: </a:t>
            </a:r>
            <a:r>
              <a:rPr lang="en-US" altLang="zh-CN" sz="2000" dirty="0"/>
              <a:t> Consider the exact “amount of hardness”</a:t>
            </a:r>
            <a:endParaRPr lang="zh-CN" altLang="en-US" sz="2000" dirty="0"/>
          </a:p>
        </p:txBody>
      </p:sp>
      <p:cxnSp>
        <p:nvCxnSpPr>
          <p:cNvPr id="4" name="Straight Arrow Connector 3">
            <a:extLst>
              <a:ext uri="{FF2B5EF4-FFF2-40B4-BE49-F238E27FC236}">
                <a16:creationId xmlns:a16="http://schemas.microsoft.com/office/drawing/2014/main" id="{11E3386F-5E57-4918-930C-6AB0F7E74ECD}"/>
              </a:ext>
            </a:extLst>
          </p:cNvPr>
          <p:cNvCxnSpPr>
            <a:cxnSpLocks/>
          </p:cNvCxnSpPr>
          <p:nvPr/>
        </p:nvCxnSpPr>
        <p:spPr>
          <a:xfrm>
            <a:off x="1908544" y="5092998"/>
            <a:ext cx="5507665"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875ECC24-A8E7-4A81-8CE0-432B9753FFEC}"/>
              </a:ext>
            </a:extLst>
          </p:cNvPr>
          <p:cNvSpPr txBox="1"/>
          <p:nvPr/>
        </p:nvSpPr>
        <p:spPr>
          <a:xfrm>
            <a:off x="6693196" y="5097460"/>
            <a:ext cx="1368646" cy="369332"/>
          </a:xfrm>
          <a:prstGeom prst="rect">
            <a:avLst/>
          </a:prstGeom>
          <a:noFill/>
        </p:spPr>
        <p:txBody>
          <a:bodyPr wrap="square" rtlCol="0">
            <a:spAutoFit/>
          </a:bodyPr>
          <a:lstStyle/>
          <a:p>
            <a:r>
              <a:rPr lang="en-US" altLang="zh-CN" dirty="0"/>
              <a:t>input lengths</a:t>
            </a:r>
            <a:endParaRPr lang="zh-CN" altLang="en-US" dirty="0"/>
          </a:p>
        </p:txBody>
      </p:sp>
      <p:cxnSp>
        <p:nvCxnSpPr>
          <p:cNvPr id="6" name="Straight Arrow Connector 5">
            <a:extLst>
              <a:ext uri="{FF2B5EF4-FFF2-40B4-BE49-F238E27FC236}">
                <a16:creationId xmlns:a16="http://schemas.microsoft.com/office/drawing/2014/main" id="{CBBF0E7C-5E38-4B9F-88E4-5CDFECB7806D}"/>
              </a:ext>
            </a:extLst>
          </p:cNvPr>
          <p:cNvCxnSpPr>
            <a:cxnSpLocks/>
          </p:cNvCxnSpPr>
          <p:nvPr/>
        </p:nvCxnSpPr>
        <p:spPr>
          <a:xfrm>
            <a:off x="1908544" y="5993052"/>
            <a:ext cx="5507665"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FF6660E5-9184-4FAE-8FE5-DE4C32FF89E0}"/>
              </a:ext>
            </a:extLst>
          </p:cNvPr>
          <p:cNvSpPr txBox="1"/>
          <p:nvPr/>
        </p:nvSpPr>
        <p:spPr>
          <a:xfrm>
            <a:off x="6693196" y="5997514"/>
            <a:ext cx="1368646" cy="369332"/>
          </a:xfrm>
          <a:prstGeom prst="rect">
            <a:avLst/>
          </a:prstGeom>
          <a:noFill/>
        </p:spPr>
        <p:txBody>
          <a:bodyPr wrap="square" rtlCol="0">
            <a:spAutoFit/>
          </a:bodyPr>
          <a:lstStyle/>
          <a:p>
            <a:r>
              <a:rPr lang="en-US" altLang="zh-CN" dirty="0"/>
              <a:t>input lengths</a:t>
            </a:r>
            <a:endParaRPr lang="zh-CN" altLang="en-US" dirty="0"/>
          </a:p>
        </p:txBody>
      </p:sp>
      <p:sp>
        <p:nvSpPr>
          <p:cNvPr id="8" name="Oval 7">
            <a:extLst>
              <a:ext uri="{FF2B5EF4-FFF2-40B4-BE49-F238E27FC236}">
                <a16:creationId xmlns:a16="http://schemas.microsoft.com/office/drawing/2014/main" id="{F699B890-0763-4BE0-97B6-7779A652BF4D}"/>
              </a:ext>
            </a:extLst>
          </p:cNvPr>
          <p:cNvSpPr/>
          <p:nvPr/>
        </p:nvSpPr>
        <p:spPr>
          <a:xfrm>
            <a:off x="3467393" y="5042968"/>
            <a:ext cx="108983" cy="108983"/>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Oval 8">
            <a:extLst>
              <a:ext uri="{FF2B5EF4-FFF2-40B4-BE49-F238E27FC236}">
                <a16:creationId xmlns:a16="http://schemas.microsoft.com/office/drawing/2014/main" id="{4D394AF8-29EA-4964-BD51-B9F3EAEA45E0}"/>
              </a:ext>
            </a:extLst>
          </p:cNvPr>
          <p:cNvSpPr/>
          <p:nvPr/>
        </p:nvSpPr>
        <p:spPr>
          <a:xfrm>
            <a:off x="4438500" y="5938560"/>
            <a:ext cx="108983" cy="108983"/>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08E2590D-F632-4855-84FB-EDD20209A457}"/>
                  </a:ext>
                </a:extLst>
              </p:cNvPr>
              <p:cNvSpPr txBox="1"/>
              <p:nvPr/>
            </p:nvSpPr>
            <p:spPr>
              <a:xfrm>
                <a:off x="3349585" y="5083190"/>
                <a:ext cx="361507"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sz="1600" b="0" i="1" smtClean="0">
                          <a:solidFill>
                            <a:srgbClr val="C00000"/>
                          </a:solidFill>
                          <a:latin typeface="Cambria Math" panose="02040503050406030204" pitchFamily="18" charset="0"/>
                        </a:rPr>
                        <m:t>𝑛</m:t>
                      </m:r>
                    </m:oMath>
                  </m:oMathPara>
                </a14:m>
                <a:endParaRPr lang="zh-CN" altLang="en-US" sz="1600" dirty="0">
                  <a:solidFill>
                    <a:srgbClr val="C00000"/>
                  </a:solidFill>
                </a:endParaRPr>
              </a:p>
            </p:txBody>
          </p:sp>
        </mc:Choice>
        <mc:Fallback xmlns="">
          <p:sp>
            <p:nvSpPr>
              <p:cNvPr id="12" name="TextBox 11">
                <a:extLst>
                  <a:ext uri="{FF2B5EF4-FFF2-40B4-BE49-F238E27FC236}">
                    <a16:creationId xmlns:a16="http://schemas.microsoft.com/office/drawing/2014/main" id="{08E2590D-F632-4855-84FB-EDD20209A457}"/>
                  </a:ext>
                </a:extLst>
              </p:cNvPr>
              <p:cNvSpPr txBox="1">
                <a:spLocks noRot="1" noChangeAspect="1" noMove="1" noResize="1" noEditPoints="1" noAdjustHandles="1" noChangeArrowheads="1" noChangeShapeType="1" noTextEdit="1"/>
              </p:cNvSpPr>
              <p:nvPr/>
            </p:nvSpPr>
            <p:spPr>
              <a:xfrm>
                <a:off x="3349585" y="5083190"/>
                <a:ext cx="361507" cy="338554"/>
              </a:xfrm>
              <a:prstGeom prst="rect">
                <a:avLst/>
              </a:prstGeom>
              <a:blipFill>
                <a:blip r:embed="rId2"/>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1559B696-FF09-468A-A253-E569A209F2CA}"/>
                  </a:ext>
                </a:extLst>
              </p:cNvPr>
              <p:cNvSpPr txBox="1"/>
              <p:nvPr/>
            </p:nvSpPr>
            <p:spPr>
              <a:xfrm>
                <a:off x="4317882" y="5985612"/>
                <a:ext cx="361507"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sz="1600" b="0" i="1" smtClean="0">
                          <a:solidFill>
                            <a:srgbClr val="0070C0"/>
                          </a:solidFill>
                          <a:latin typeface="Cambria Math" panose="02040503050406030204" pitchFamily="18" charset="0"/>
                        </a:rPr>
                        <m:t>𝑚</m:t>
                      </m:r>
                    </m:oMath>
                  </m:oMathPara>
                </a14:m>
                <a:endParaRPr lang="zh-CN" altLang="en-US" sz="1600" dirty="0">
                  <a:solidFill>
                    <a:srgbClr val="0070C0"/>
                  </a:solidFill>
                </a:endParaRPr>
              </a:p>
            </p:txBody>
          </p:sp>
        </mc:Choice>
        <mc:Fallback xmlns="">
          <p:sp>
            <p:nvSpPr>
              <p:cNvPr id="13" name="TextBox 12">
                <a:extLst>
                  <a:ext uri="{FF2B5EF4-FFF2-40B4-BE49-F238E27FC236}">
                    <a16:creationId xmlns:a16="http://schemas.microsoft.com/office/drawing/2014/main" id="{1559B696-FF09-468A-A253-E569A209F2CA}"/>
                  </a:ext>
                </a:extLst>
              </p:cNvPr>
              <p:cNvSpPr txBox="1">
                <a:spLocks noRot="1" noChangeAspect="1" noMove="1" noResize="1" noEditPoints="1" noAdjustHandles="1" noChangeArrowheads="1" noChangeShapeType="1" noTextEdit="1"/>
              </p:cNvSpPr>
              <p:nvPr/>
            </p:nvSpPr>
            <p:spPr>
              <a:xfrm>
                <a:off x="4317882" y="5985612"/>
                <a:ext cx="361507" cy="338554"/>
              </a:xfrm>
              <a:prstGeom prst="rect">
                <a:avLst/>
              </a:prstGeom>
              <a:blipFill>
                <a:blip r:embed="rId3"/>
                <a:stretch>
                  <a:fillRect/>
                </a:stretch>
              </a:blipFill>
            </p:spPr>
            <p:txBody>
              <a:bodyPr/>
              <a:lstStyle/>
              <a:p>
                <a:r>
                  <a:rPr lang="zh-CN" altLang="en-US">
                    <a:noFill/>
                  </a:rPr>
                  <a:t> </a:t>
                </a:r>
              </a:p>
            </p:txBody>
          </p:sp>
        </mc:Fallback>
      </mc:AlternateContent>
      <p:sp>
        <p:nvSpPr>
          <p:cNvPr id="14" name="Oval 13">
            <a:extLst>
              <a:ext uri="{FF2B5EF4-FFF2-40B4-BE49-F238E27FC236}">
                <a16:creationId xmlns:a16="http://schemas.microsoft.com/office/drawing/2014/main" id="{DDE48EB0-5F50-4016-B6CB-26A992987666}"/>
              </a:ext>
            </a:extLst>
          </p:cNvPr>
          <p:cNvSpPr/>
          <p:nvPr/>
        </p:nvSpPr>
        <p:spPr>
          <a:xfrm>
            <a:off x="5016202" y="5938560"/>
            <a:ext cx="108983" cy="108983"/>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C0C501B5-32FE-4C05-8D4C-7E75061E4219}"/>
                  </a:ext>
                </a:extLst>
              </p:cNvPr>
              <p:cNvSpPr txBox="1"/>
              <p:nvPr/>
            </p:nvSpPr>
            <p:spPr>
              <a:xfrm>
                <a:off x="4657469" y="5985612"/>
                <a:ext cx="871461"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sz="1600" b="0" i="1" smtClean="0">
                          <a:solidFill>
                            <a:srgbClr val="0070C0"/>
                          </a:solidFill>
                          <a:latin typeface="Cambria Math" panose="02040503050406030204" pitchFamily="18" charset="0"/>
                        </a:rPr>
                        <m:t>𝑚</m:t>
                      </m:r>
                      <m:r>
                        <a:rPr lang="en-US" altLang="zh-CN" sz="1600" b="0" i="1" smtClean="0">
                          <a:solidFill>
                            <a:srgbClr val="0070C0"/>
                          </a:solidFill>
                          <a:latin typeface="Cambria Math" panose="02040503050406030204" pitchFamily="18" charset="0"/>
                        </a:rPr>
                        <m:t>+1</m:t>
                      </m:r>
                    </m:oMath>
                  </m:oMathPara>
                </a14:m>
                <a:endParaRPr lang="zh-CN" altLang="en-US" sz="1600" dirty="0">
                  <a:solidFill>
                    <a:srgbClr val="0070C0"/>
                  </a:solidFill>
                </a:endParaRPr>
              </a:p>
            </p:txBody>
          </p:sp>
        </mc:Choice>
        <mc:Fallback xmlns="">
          <p:sp>
            <p:nvSpPr>
              <p:cNvPr id="15" name="TextBox 14">
                <a:extLst>
                  <a:ext uri="{FF2B5EF4-FFF2-40B4-BE49-F238E27FC236}">
                    <a16:creationId xmlns:a16="http://schemas.microsoft.com/office/drawing/2014/main" id="{C0C501B5-32FE-4C05-8D4C-7E75061E4219}"/>
                  </a:ext>
                </a:extLst>
              </p:cNvPr>
              <p:cNvSpPr txBox="1">
                <a:spLocks noRot="1" noChangeAspect="1" noMove="1" noResize="1" noEditPoints="1" noAdjustHandles="1" noChangeArrowheads="1" noChangeShapeType="1" noTextEdit="1"/>
              </p:cNvSpPr>
              <p:nvPr/>
            </p:nvSpPr>
            <p:spPr>
              <a:xfrm>
                <a:off x="4657469" y="5985612"/>
                <a:ext cx="871461" cy="338554"/>
              </a:xfrm>
              <a:prstGeom prst="rect">
                <a:avLst/>
              </a:prstGeom>
              <a:blipFill>
                <a:blip r:embed="rId4"/>
                <a:stretch>
                  <a:fillRect/>
                </a:stretch>
              </a:blipFill>
            </p:spPr>
            <p:txBody>
              <a:bodyPr/>
              <a:lstStyle/>
              <a:p>
                <a:r>
                  <a:rPr lang="zh-CN" altLang="en-US">
                    <a:noFill/>
                  </a:rPr>
                  <a:t> </a:t>
                </a:r>
              </a:p>
            </p:txBody>
          </p:sp>
        </mc:Fallback>
      </mc:AlternateContent>
      <p:sp>
        <p:nvSpPr>
          <p:cNvPr id="16" name="TextBox 15">
            <a:extLst>
              <a:ext uri="{FF2B5EF4-FFF2-40B4-BE49-F238E27FC236}">
                <a16:creationId xmlns:a16="http://schemas.microsoft.com/office/drawing/2014/main" id="{48EC611B-39FE-4846-BAE8-D7B2F737C834}"/>
              </a:ext>
            </a:extLst>
          </p:cNvPr>
          <p:cNvSpPr txBox="1"/>
          <p:nvPr/>
        </p:nvSpPr>
        <p:spPr>
          <a:xfrm>
            <a:off x="4280216" y="6215104"/>
            <a:ext cx="458263" cy="338554"/>
          </a:xfrm>
          <a:prstGeom prst="rect">
            <a:avLst/>
          </a:prstGeom>
          <a:noFill/>
        </p:spPr>
        <p:txBody>
          <a:bodyPr wrap="square" rtlCol="0">
            <a:spAutoFit/>
          </a:bodyPr>
          <a:lstStyle/>
          <a:p>
            <a:r>
              <a:rPr lang="en-US" altLang="zh-CN" sz="1600" dirty="0"/>
              <a:t>hit</a:t>
            </a:r>
            <a:endParaRPr lang="zh-CN" altLang="en-US" sz="1600" dirty="0"/>
          </a:p>
        </p:txBody>
      </p:sp>
      <p:sp>
        <p:nvSpPr>
          <p:cNvPr id="17" name="TextBox 16">
            <a:extLst>
              <a:ext uri="{FF2B5EF4-FFF2-40B4-BE49-F238E27FC236}">
                <a16:creationId xmlns:a16="http://schemas.microsoft.com/office/drawing/2014/main" id="{DC4D372C-96FD-47D2-BF36-BEFE656FA8AC}"/>
              </a:ext>
            </a:extLst>
          </p:cNvPr>
          <p:cNvSpPr txBox="1"/>
          <p:nvPr/>
        </p:nvSpPr>
        <p:spPr>
          <a:xfrm>
            <a:off x="4657469" y="6215104"/>
            <a:ext cx="1155026" cy="338554"/>
          </a:xfrm>
          <a:prstGeom prst="rect">
            <a:avLst/>
          </a:prstGeom>
          <a:noFill/>
        </p:spPr>
        <p:txBody>
          <a:bodyPr wrap="square" rtlCol="0">
            <a:spAutoFit/>
          </a:bodyPr>
          <a:lstStyle/>
          <a:p>
            <a:r>
              <a:rPr lang="en-US" altLang="zh-CN" sz="1600" dirty="0"/>
              <a:t>reconstruct</a:t>
            </a:r>
            <a:endParaRPr lang="zh-CN" altLang="en-US" sz="1600" dirty="0"/>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36642D41-7942-4281-9E20-A0CE1152F9C1}"/>
                  </a:ext>
                </a:extLst>
              </p:cNvPr>
              <p:cNvSpPr txBox="1"/>
              <p:nvPr/>
            </p:nvSpPr>
            <p:spPr>
              <a:xfrm>
                <a:off x="1261636" y="2205880"/>
                <a:ext cx="5589374" cy="369332"/>
              </a:xfrm>
              <a:prstGeom prst="rect">
                <a:avLst/>
              </a:prstGeom>
              <a:noFill/>
            </p:spPr>
            <p:txBody>
              <a:bodyPr wrap="square" rtlCol="0">
                <a:spAutoFit/>
              </a:bodyPr>
              <a:lstStyle/>
              <a:p>
                <a:pPr marL="285750" indent="-285750">
                  <a:buFont typeface="Arial" panose="020B0604020202020204" pitchFamily="34" charset="0"/>
                  <a:buChar char="•"/>
                </a:pPr>
                <a:r>
                  <a:rPr lang="en-US" altLang="zh-CN" dirty="0"/>
                  <a:t>Consider the maximum </a:t>
                </a:r>
                <a14:m>
                  <m:oMath xmlns:m="http://schemas.openxmlformats.org/officeDocument/2006/math">
                    <m:r>
                      <a:rPr lang="en-US" altLang="zh-CN" b="0" i="1" smtClean="0">
                        <a:latin typeface="Cambria Math" panose="02040503050406030204" pitchFamily="18" charset="0"/>
                      </a:rPr>
                      <m:t>𝑚</m:t>
                    </m:r>
                  </m:oMath>
                </a14:m>
                <a:r>
                  <a:rPr lang="zh-CN" altLang="en-US" dirty="0"/>
                  <a:t> </a:t>
                </a:r>
                <a:r>
                  <a:rPr lang="en-US" altLang="zh-CN" dirty="0" err="1"/>
                  <a:t>s.t.</a:t>
                </a:r>
                <a:r>
                  <a:rPr lang="en-US" altLang="zh-CN" dirty="0"/>
                  <a:t> the hitting set can hit</a:t>
                </a:r>
                <a:endParaRPr lang="zh-CN" altLang="en-US" dirty="0"/>
              </a:p>
            </p:txBody>
          </p:sp>
        </mc:Choice>
        <mc:Fallback xmlns="">
          <p:sp>
            <p:nvSpPr>
              <p:cNvPr id="19" name="TextBox 18">
                <a:extLst>
                  <a:ext uri="{FF2B5EF4-FFF2-40B4-BE49-F238E27FC236}">
                    <a16:creationId xmlns:a16="http://schemas.microsoft.com/office/drawing/2014/main" id="{36642D41-7942-4281-9E20-A0CE1152F9C1}"/>
                  </a:ext>
                </a:extLst>
              </p:cNvPr>
              <p:cNvSpPr txBox="1">
                <a:spLocks noRot="1" noChangeAspect="1" noMove="1" noResize="1" noEditPoints="1" noAdjustHandles="1" noChangeArrowheads="1" noChangeShapeType="1" noTextEdit="1"/>
              </p:cNvSpPr>
              <p:nvPr/>
            </p:nvSpPr>
            <p:spPr>
              <a:xfrm>
                <a:off x="1261636" y="2205880"/>
                <a:ext cx="5589374" cy="369332"/>
              </a:xfrm>
              <a:prstGeom prst="rect">
                <a:avLst/>
              </a:prstGeom>
              <a:blipFill>
                <a:blip r:embed="rId5"/>
                <a:stretch>
                  <a:fillRect l="-763" t="-10000" b="-2666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5AF40783-7079-487A-9216-4D906EA81611}"/>
                  </a:ext>
                </a:extLst>
              </p:cNvPr>
              <p:cNvSpPr txBox="1"/>
              <p:nvPr/>
            </p:nvSpPr>
            <p:spPr>
              <a:xfrm>
                <a:off x="1253953" y="2558107"/>
                <a:ext cx="6636093" cy="369332"/>
              </a:xfrm>
              <a:prstGeom prst="rect">
                <a:avLst/>
              </a:prstGeom>
              <a:noFill/>
            </p:spPr>
            <p:txBody>
              <a:bodyPr wrap="square" rtlCol="0">
                <a:spAutoFit/>
              </a:bodyPr>
              <a:lstStyle/>
              <a:p>
                <a:pPr marL="285750" indent="-285750">
                  <a:buFont typeface="Arial" panose="020B0604020202020204" pitchFamily="34" charset="0"/>
                  <a:buChar char="•"/>
                </a:pPr>
                <a:r>
                  <a:rPr lang="en-US" altLang="zh-CN" dirty="0"/>
                  <a:t>Reconstruction algo at </a:t>
                </a:r>
                <a14:m>
                  <m:oMath xmlns:m="http://schemas.openxmlformats.org/officeDocument/2006/math">
                    <m:r>
                      <a:rPr lang="en-US" altLang="zh-CN" b="0" i="1" smtClean="0">
                        <a:latin typeface="Cambria Math" panose="02040503050406030204" pitchFamily="18" charset="0"/>
                      </a:rPr>
                      <m:t>𝑚</m:t>
                    </m:r>
                    <m:r>
                      <a:rPr lang="en-US" altLang="zh-CN" b="0" i="1" smtClean="0">
                        <a:latin typeface="Cambria Math" panose="02040503050406030204" pitchFamily="18" charset="0"/>
                      </a:rPr>
                      <m:t>+1</m:t>
                    </m:r>
                  </m:oMath>
                </a14:m>
                <a:r>
                  <a:rPr lang="zh-CN" altLang="en-US" dirty="0"/>
                  <a:t> </a:t>
                </a:r>
                <a:r>
                  <a:rPr lang="en-US" altLang="zh-CN" dirty="0"/>
                  <a:t>provides computation history at </a:t>
                </a:r>
                <a14:m>
                  <m:oMath xmlns:m="http://schemas.openxmlformats.org/officeDocument/2006/math">
                    <m:r>
                      <a:rPr lang="en-US" altLang="zh-CN" b="0" i="1" smtClean="0">
                        <a:latin typeface="Cambria Math" panose="02040503050406030204" pitchFamily="18" charset="0"/>
                      </a:rPr>
                      <m:t>𝑛</m:t>
                    </m:r>
                  </m:oMath>
                </a14:m>
                <a:endParaRPr lang="zh-CN" altLang="en-US" dirty="0"/>
              </a:p>
            </p:txBody>
          </p:sp>
        </mc:Choice>
        <mc:Fallback xmlns="">
          <p:sp>
            <p:nvSpPr>
              <p:cNvPr id="20" name="TextBox 19">
                <a:extLst>
                  <a:ext uri="{FF2B5EF4-FFF2-40B4-BE49-F238E27FC236}">
                    <a16:creationId xmlns:a16="http://schemas.microsoft.com/office/drawing/2014/main" id="{5AF40783-7079-487A-9216-4D906EA81611}"/>
                  </a:ext>
                </a:extLst>
              </p:cNvPr>
              <p:cNvSpPr txBox="1">
                <a:spLocks noRot="1" noChangeAspect="1" noMove="1" noResize="1" noEditPoints="1" noAdjustHandles="1" noChangeArrowheads="1" noChangeShapeType="1" noTextEdit="1"/>
              </p:cNvSpPr>
              <p:nvPr/>
            </p:nvSpPr>
            <p:spPr>
              <a:xfrm>
                <a:off x="1253953" y="2558107"/>
                <a:ext cx="6636093" cy="369332"/>
              </a:xfrm>
              <a:prstGeom prst="rect">
                <a:avLst/>
              </a:prstGeom>
              <a:blipFill>
                <a:blip r:embed="rId6"/>
                <a:stretch>
                  <a:fillRect l="-643" t="-10000" b="-26667"/>
                </a:stretch>
              </a:blipFill>
            </p:spPr>
            <p:txBody>
              <a:bodyPr/>
              <a:lstStyle/>
              <a:p>
                <a:r>
                  <a:rPr lang="zh-CN" altLang="en-US">
                    <a:noFill/>
                  </a:rPr>
                  <a:t> </a:t>
                </a:r>
              </a:p>
            </p:txBody>
          </p:sp>
        </mc:Fallback>
      </mc:AlternateContent>
      <p:sp>
        <p:nvSpPr>
          <p:cNvPr id="21" name="TextBox 20">
            <a:extLst>
              <a:ext uri="{FF2B5EF4-FFF2-40B4-BE49-F238E27FC236}">
                <a16:creationId xmlns:a16="http://schemas.microsoft.com/office/drawing/2014/main" id="{4400ECE2-283A-4C88-B96E-265421BF61CB}"/>
              </a:ext>
            </a:extLst>
          </p:cNvPr>
          <p:cNvSpPr txBox="1"/>
          <p:nvPr/>
        </p:nvSpPr>
        <p:spPr>
          <a:xfrm>
            <a:off x="5812495" y="1302895"/>
            <a:ext cx="2307265" cy="338554"/>
          </a:xfrm>
          <a:prstGeom prst="rect">
            <a:avLst/>
          </a:prstGeom>
          <a:noFill/>
        </p:spPr>
        <p:txBody>
          <a:bodyPr wrap="square" rtlCol="0">
            <a:spAutoFit/>
          </a:bodyPr>
          <a:lstStyle/>
          <a:p>
            <a:r>
              <a:rPr lang="en-US" altLang="zh-CN" sz="1600" dirty="0">
                <a:solidFill>
                  <a:srgbClr val="660874"/>
                </a:solidFill>
              </a:rPr>
              <a:t>[San09] [LOS21] [HLR23]</a:t>
            </a:r>
            <a:endParaRPr lang="zh-CN" altLang="en-US" sz="1600" dirty="0">
              <a:solidFill>
                <a:srgbClr val="660874"/>
              </a:solidFill>
            </a:endParaRPr>
          </a:p>
        </p:txBody>
      </p:sp>
      <p:sp>
        <p:nvSpPr>
          <p:cNvPr id="23" name="TextBox 22">
            <a:extLst>
              <a:ext uri="{FF2B5EF4-FFF2-40B4-BE49-F238E27FC236}">
                <a16:creationId xmlns:a16="http://schemas.microsoft.com/office/drawing/2014/main" id="{1F74DB6B-98BD-4238-A9A1-1508E34D6D37}"/>
              </a:ext>
            </a:extLst>
          </p:cNvPr>
          <p:cNvSpPr txBox="1"/>
          <p:nvPr/>
        </p:nvSpPr>
        <p:spPr>
          <a:xfrm>
            <a:off x="914399" y="3019382"/>
            <a:ext cx="6453963" cy="400110"/>
          </a:xfrm>
          <a:prstGeom prst="rect">
            <a:avLst/>
          </a:prstGeom>
          <a:noFill/>
        </p:spPr>
        <p:txBody>
          <a:bodyPr wrap="square" rtlCol="0">
            <a:spAutoFit/>
          </a:bodyPr>
          <a:lstStyle/>
          <a:p>
            <a:r>
              <a:rPr lang="en-US" altLang="zh-CN" sz="2000" b="1" dirty="0"/>
              <a:t>Idea 2: </a:t>
            </a:r>
            <a:r>
              <a:rPr lang="en-US" altLang="zh-CN" sz="2000" dirty="0"/>
              <a:t> Locality of HSG</a:t>
            </a:r>
            <a:endParaRPr lang="zh-CN" altLang="en-US" sz="2000" dirty="0"/>
          </a:p>
        </p:txBody>
      </p:sp>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C0F3A3CE-F2EB-487D-B911-DEA809DE7011}"/>
                  </a:ext>
                </a:extLst>
              </p:cNvPr>
              <p:cNvSpPr txBox="1"/>
              <p:nvPr/>
            </p:nvSpPr>
            <p:spPr>
              <a:xfrm>
                <a:off x="1253952" y="3411623"/>
                <a:ext cx="6752364" cy="387927"/>
              </a:xfrm>
              <a:prstGeom prst="rect">
                <a:avLst/>
              </a:prstGeom>
              <a:noFill/>
            </p:spPr>
            <p:txBody>
              <a:bodyPr wrap="square" rtlCol="0">
                <a:spAutoFit/>
              </a:bodyPr>
              <a:lstStyle/>
              <a:p>
                <a:pPr marL="285750" indent="-285750">
                  <a:buFont typeface="Arial" panose="020B0604020202020204" pitchFamily="34" charset="0"/>
                  <a:buChar char="•"/>
                </a:pPr>
                <a:r>
                  <a:rPr lang="en-US" altLang="zh-CN" dirty="0"/>
                  <a:t>Time bottleneck at </a:t>
                </a:r>
                <a14:m>
                  <m:oMath xmlns:m="http://schemas.openxmlformats.org/officeDocument/2006/math">
                    <m:r>
                      <a:rPr lang="en-US" altLang="zh-CN" b="0" i="1" smtClean="0">
                        <a:latin typeface="Cambria Math" panose="02040503050406030204" pitchFamily="18" charset="0"/>
                      </a:rPr>
                      <m:t>𝑚</m:t>
                    </m:r>
                  </m:oMath>
                </a14:m>
                <a:r>
                  <a:rPr lang="en-US" altLang="zh-CN" dirty="0"/>
                  <a:t>: computing HSG from the </a:t>
                </a:r>
                <a14:m>
                  <m:oMath xmlns:m="http://schemas.openxmlformats.org/officeDocument/2006/math">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2</m:t>
                        </m:r>
                      </m:e>
                      <m:sup>
                        <m:r>
                          <a:rPr lang="en-US" altLang="zh-CN" b="0" i="1" smtClean="0">
                            <a:latin typeface="Cambria Math" panose="02040503050406030204" pitchFamily="18" charset="0"/>
                          </a:rPr>
                          <m:t>𝑂</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𝑛</m:t>
                            </m:r>
                          </m:e>
                        </m:d>
                      </m:sup>
                    </m:sSup>
                  </m:oMath>
                </a14:m>
                <a:r>
                  <a:rPr lang="en-US" altLang="zh-CN" dirty="0"/>
                  <a:t> history at </a:t>
                </a:r>
                <a14:m>
                  <m:oMath xmlns:m="http://schemas.openxmlformats.org/officeDocument/2006/math">
                    <m:r>
                      <a:rPr lang="en-US" altLang="zh-CN" b="0" i="1" smtClean="0">
                        <a:latin typeface="Cambria Math" panose="02040503050406030204" pitchFamily="18" charset="0"/>
                      </a:rPr>
                      <m:t>𝑛</m:t>
                    </m:r>
                  </m:oMath>
                </a14:m>
                <a:endParaRPr lang="zh-CN" altLang="en-US" dirty="0"/>
              </a:p>
            </p:txBody>
          </p:sp>
        </mc:Choice>
        <mc:Fallback xmlns="">
          <p:sp>
            <p:nvSpPr>
              <p:cNvPr id="28" name="TextBox 27">
                <a:extLst>
                  <a:ext uri="{FF2B5EF4-FFF2-40B4-BE49-F238E27FC236}">
                    <a16:creationId xmlns:a16="http://schemas.microsoft.com/office/drawing/2014/main" id="{C0F3A3CE-F2EB-487D-B911-DEA809DE7011}"/>
                  </a:ext>
                </a:extLst>
              </p:cNvPr>
              <p:cNvSpPr txBox="1">
                <a:spLocks noRot="1" noChangeAspect="1" noMove="1" noResize="1" noEditPoints="1" noAdjustHandles="1" noChangeArrowheads="1" noChangeShapeType="1" noTextEdit="1"/>
              </p:cNvSpPr>
              <p:nvPr/>
            </p:nvSpPr>
            <p:spPr>
              <a:xfrm>
                <a:off x="1253952" y="3411623"/>
                <a:ext cx="6752364" cy="387927"/>
              </a:xfrm>
              <a:prstGeom prst="rect">
                <a:avLst/>
              </a:prstGeom>
              <a:blipFill>
                <a:blip r:embed="rId7"/>
                <a:stretch>
                  <a:fillRect l="-632" t="-4762" b="-25397"/>
                </a:stretch>
              </a:blipFill>
            </p:spPr>
            <p:txBody>
              <a:bodyPr/>
              <a:lstStyle/>
              <a:p>
                <a:r>
                  <a:rPr lang="zh-CN" altLang="en-US">
                    <a:noFill/>
                  </a:rPr>
                  <a:t> </a:t>
                </a:r>
              </a:p>
            </p:txBody>
          </p:sp>
        </mc:Fallback>
      </mc:AlternateContent>
      <p:sp>
        <p:nvSpPr>
          <p:cNvPr id="29" name="TextBox 28">
            <a:extLst>
              <a:ext uri="{FF2B5EF4-FFF2-40B4-BE49-F238E27FC236}">
                <a16:creationId xmlns:a16="http://schemas.microsoft.com/office/drawing/2014/main" id="{54B02C84-8634-4F07-B209-863E000B253C}"/>
              </a:ext>
            </a:extLst>
          </p:cNvPr>
          <p:cNvSpPr txBox="1"/>
          <p:nvPr/>
        </p:nvSpPr>
        <p:spPr>
          <a:xfrm>
            <a:off x="1253952" y="3802650"/>
            <a:ext cx="6752364" cy="369332"/>
          </a:xfrm>
          <a:prstGeom prst="rect">
            <a:avLst/>
          </a:prstGeom>
          <a:noFill/>
        </p:spPr>
        <p:txBody>
          <a:bodyPr wrap="square" rtlCol="0">
            <a:spAutoFit/>
          </a:bodyPr>
          <a:lstStyle/>
          <a:p>
            <a:pPr marL="285750" indent="-285750">
              <a:buFont typeface="Arial" panose="020B0604020202020204" pitchFamily="34" charset="0"/>
              <a:buChar char="•"/>
            </a:pPr>
            <a:r>
              <a:rPr lang="en-US" altLang="zh-CN" dirty="0" err="1"/>
              <a:t>Obs</a:t>
            </a:r>
            <a:r>
              <a:rPr lang="en-US" altLang="zh-CN" dirty="0"/>
              <a:t>:  HSG allows efficiently compute a single element</a:t>
            </a:r>
            <a:endParaRPr lang="zh-CN" altLang="en-US" dirty="0"/>
          </a:p>
        </p:txBody>
      </p:sp>
      <p:sp>
        <p:nvSpPr>
          <p:cNvPr id="30" name="TextBox 29">
            <a:extLst>
              <a:ext uri="{FF2B5EF4-FFF2-40B4-BE49-F238E27FC236}">
                <a16:creationId xmlns:a16="http://schemas.microsoft.com/office/drawing/2014/main" id="{D5F052D1-2B74-4556-B234-3D7F5B860F27}"/>
              </a:ext>
            </a:extLst>
          </p:cNvPr>
          <p:cNvSpPr txBox="1"/>
          <p:nvPr/>
        </p:nvSpPr>
        <p:spPr>
          <a:xfrm>
            <a:off x="4056322" y="4134879"/>
            <a:ext cx="4537487" cy="369332"/>
          </a:xfrm>
          <a:prstGeom prst="rect">
            <a:avLst/>
          </a:prstGeom>
          <a:noFill/>
        </p:spPr>
        <p:txBody>
          <a:bodyPr wrap="square" rtlCol="0">
            <a:spAutoFit/>
          </a:bodyPr>
          <a:lstStyle/>
          <a:p>
            <a:r>
              <a:rPr lang="en-US" altLang="zh-CN" dirty="0">
                <a:solidFill>
                  <a:srgbClr val="660874"/>
                </a:solidFill>
              </a:rPr>
              <a:t>require oracle access to computation history</a:t>
            </a:r>
            <a:endParaRPr lang="zh-CN" altLang="en-US" dirty="0">
              <a:solidFill>
                <a:srgbClr val="660874"/>
              </a:solidFill>
            </a:endParaRPr>
          </a:p>
        </p:txBody>
      </p:sp>
    </p:spTree>
    <p:extLst>
      <p:ext uri="{BB962C8B-B14F-4D97-AF65-F5344CB8AC3E}">
        <p14:creationId xmlns:p14="http://schemas.microsoft.com/office/powerpoint/2010/main" val="1636033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250"/>
                                        <p:tgtEl>
                                          <p:spTgt spid="19"/>
                                        </p:tgtEl>
                                      </p:cBhvr>
                                    </p:animEffect>
                                  </p:childTnLst>
                                </p:cTn>
                              </p:par>
                            </p:childTnLst>
                          </p:cTn>
                        </p:par>
                        <p:par>
                          <p:cTn id="8" fill="hold">
                            <p:stCondLst>
                              <p:cond delay="25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250"/>
                                        <p:tgtEl>
                                          <p:spTgt spid="9"/>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250"/>
                                        <p:tgtEl>
                                          <p:spTgt spid="13"/>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250"/>
                                        <p:tgtEl>
                                          <p:spTgt spid="14"/>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250"/>
                                        <p:tgtEl>
                                          <p:spTgt spid="15"/>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250"/>
                                        <p:tgtEl>
                                          <p:spTgt spid="1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250"/>
                                        <p:tgtEl>
                                          <p:spTgt spid="17"/>
                                        </p:tgtEl>
                                      </p:cBhvr>
                                    </p:animEffect>
                                  </p:childTnLst>
                                </p:cTn>
                              </p:par>
                            </p:childTnLst>
                          </p:cTn>
                        </p:par>
                        <p:par>
                          <p:cTn id="27" fill="hold">
                            <p:stCondLst>
                              <p:cond delay="500"/>
                            </p:stCondLst>
                            <p:childTnLst>
                              <p:par>
                                <p:cTn id="28" presetID="10" presetClass="entr" presetSubtype="0" fill="hold" grpId="0" nodeType="after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250"/>
                                        <p:tgtEl>
                                          <p:spTgt spid="18"/>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250"/>
                                        <p:tgtEl>
                                          <p:spTgt spid="20"/>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fade">
                                      <p:cBhvr>
                                        <p:cTn id="40" dur="250"/>
                                        <p:tgtEl>
                                          <p:spTgt spid="23"/>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fade">
                                      <p:cBhvr>
                                        <p:cTn id="45" dur="250"/>
                                        <p:tgtEl>
                                          <p:spTgt spid="28"/>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29"/>
                                        </p:tgtEl>
                                        <p:attrNameLst>
                                          <p:attrName>style.visibility</p:attrName>
                                        </p:attrNameLst>
                                      </p:cBhvr>
                                      <p:to>
                                        <p:strVal val="visible"/>
                                      </p:to>
                                    </p:set>
                                    <p:animEffect transition="in" filter="fade">
                                      <p:cBhvr>
                                        <p:cTn id="50" dur="250"/>
                                        <p:tgtEl>
                                          <p:spTgt spid="29"/>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fade">
                                      <p:cBhvr>
                                        <p:cTn id="53" dur="25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9" grpId="0" animBg="1"/>
      <p:bldP spid="13" grpId="0"/>
      <p:bldP spid="14" grpId="0" animBg="1"/>
      <p:bldP spid="15" grpId="0"/>
      <p:bldP spid="16" grpId="0"/>
      <p:bldP spid="17" grpId="0"/>
      <p:bldP spid="19" grpId="0"/>
      <p:bldP spid="20" grpId="0"/>
      <p:bldP spid="23" grpId="0"/>
      <p:bldP spid="28" grpId="0"/>
      <p:bldP spid="29" grpId="0"/>
      <p:bldP spid="30"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Oval 17">
            <a:extLst>
              <a:ext uri="{FF2B5EF4-FFF2-40B4-BE49-F238E27FC236}">
                <a16:creationId xmlns:a16="http://schemas.microsoft.com/office/drawing/2014/main" id="{ED53711B-2839-4FA3-9229-8A5C2D3F4EE5}"/>
              </a:ext>
            </a:extLst>
          </p:cNvPr>
          <p:cNvSpPr/>
          <p:nvPr/>
        </p:nvSpPr>
        <p:spPr>
          <a:xfrm rot="18778623">
            <a:off x="3840894" y="4655245"/>
            <a:ext cx="320602" cy="1755482"/>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itle 1">
            <a:extLst>
              <a:ext uri="{FF2B5EF4-FFF2-40B4-BE49-F238E27FC236}">
                <a16:creationId xmlns:a16="http://schemas.microsoft.com/office/drawing/2014/main" id="{FF0A4509-10C1-4E53-A1BD-A20BDD74066B}"/>
              </a:ext>
            </a:extLst>
          </p:cNvPr>
          <p:cNvSpPr>
            <a:spLocks noGrp="1"/>
          </p:cNvSpPr>
          <p:nvPr>
            <p:ph type="title"/>
          </p:nvPr>
        </p:nvSpPr>
        <p:spPr/>
        <p:txBody>
          <a:bodyPr/>
          <a:lstStyle/>
          <a:p>
            <a:r>
              <a:rPr lang="en-US" altLang="zh-CN" dirty="0"/>
              <a:t>Critical win-win</a:t>
            </a:r>
            <a:endParaRPr lang="zh-CN" altLang="en-US" dirty="0"/>
          </a:p>
        </p:txBody>
      </p:sp>
      <p:cxnSp>
        <p:nvCxnSpPr>
          <p:cNvPr id="4" name="Straight Arrow Connector 3">
            <a:extLst>
              <a:ext uri="{FF2B5EF4-FFF2-40B4-BE49-F238E27FC236}">
                <a16:creationId xmlns:a16="http://schemas.microsoft.com/office/drawing/2014/main" id="{11E3386F-5E57-4918-930C-6AB0F7E74ECD}"/>
              </a:ext>
            </a:extLst>
          </p:cNvPr>
          <p:cNvCxnSpPr>
            <a:cxnSpLocks/>
          </p:cNvCxnSpPr>
          <p:nvPr/>
        </p:nvCxnSpPr>
        <p:spPr>
          <a:xfrm>
            <a:off x="1908544" y="5092998"/>
            <a:ext cx="5507665"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875ECC24-A8E7-4A81-8CE0-432B9753FFEC}"/>
              </a:ext>
            </a:extLst>
          </p:cNvPr>
          <p:cNvSpPr txBox="1"/>
          <p:nvPr/>
        </p:nvSpPr>
        <p:spPr>
          <a:xfrm>
            <a:off x="6693196" y="5097460"/>
            <a:ext cx="1368646" cy="369332"/>
          </a:xfrm>
          <a:prstGeom prst="rect">
            <a:avLst/>
          </a:prstGeom>
          <a:noFill/>
        </p:spPr>
        <p:txBody>
          <a:bodyPr wrap="square" rtlCol="0">
            <a:spAutoFit/>
          </a:bodyPr>
          <a:lstStyle/>
          <a:p>
            <a:r>
              <a:rPr lang="en-US" altLang="zh-CN" dirty="0"/>
              <a:t>input lengths</a:t>
            </a:r>
            <a:endParaRPr lang="zh-CN" altLang="en-US" dirty="0"/>
          </a:p>
        </p:txBody>
      </p:sp>
      <p:cxnSp>
        <p:nvCxnSpPr>
          <p:cNvPr id="6" name="Straight Arrow Connector 5">
            <a:extLst>
              <a:ext uri="{FF2B5EF4-FFF2-40B4-BE49-F238E27FC236}">
                <a16:creationId xmlns:a16="http://schemas.microsoft.com/office/drawing/2014/main" id="{CBBF0E7C-5E38-4B9F-88E4-5CDFECB7806D}"/>
              </a:ext>
            </a:extLst>
          </p:cNvPr>
          <p:cNvCxnSpPr>
            <a:cxnSpLocks/>
          </p:cNvCxnSpPr>
          <p:nvPr/>
        </p:nvCxnSpPr>
        <p:spPr>
          <a:xfrm>
            <a:off x="1908544" y="5993052"/>
            <a:ext cx="5507665"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FF6660E5-9184-4FAE-8FE5-DE4C32FF89E0}"/>
              </a:ext>
            </a:extLst>
          </p:cNvPr>
          <p:cNvSpPr txBox="1"/>
          <p:nvPr/>
        </p:nvSpPr>
        <p:spPr>
          <a:xfrm>
            <a:off x="6693196" y="5997514"/>
            <a:ext cx="1368646" cy="369332"/>
          </a:xfrm>
          <a:prstGeom prst="rect">
            <a:avLst/>
          </a:prstGeom>
          <a:noFill/>
        </p:spPr>
        <p:txBody>
          <a:bodyPr wrap="square" rtlCol="0">
            <a:spAutoFit/>
          </a:bodyPr>
          <a:lstStyle/>
          <a:p>
            <a:r>
              <a:rPr lang="en-US" altLang="zh-CN" dirty="0"/>
              <a:t>input lengths</a:t>
            </a:r>
            <a:endParaRPr lang="zh-CN" altLang="en-US" dirty="0"/>
          </a:p>
        </p:txBody>
      </p:sp>
      <p:sp>
        <p:nvSpPr>
          <p:cNvPr id="8" name="Oval 7">
            <a:extLst>
              <a:ext uri="{FF2B5EF4-FFF2-40B4-BE49-F238E27FC236}">
                <a16:creationId xmlns:a16="http://schemas.microsoft.com/office/drawing/2014/main" id="{F699B890-0763-4BE0-97B6-7779A652BF4D}"/>
              </a:ext>
            </a:extLst>
          </p:cNvPr>
          <p:cNvSpPr/>
          <p:nvPr/>
        </p:nvSpPr>
        <p:spPr>
          <a:xfrm>
            <a:off x="3467393" y="5042968"/>
            <a:ext cx="108983" cy="108983"/>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Oval 8">
            <a:extLst>
              <a:ext uri="{FF2B5EF4-FFF2-40B4-BE49-F238E27FC236}">
                <a16:creationId xmlns:a16="http://schemas.microsoft.com/office/drawing/2014/main" id="{4D394AF8-29EA-4964-BD51-B9F3EAEA45E0}"/>
              </a:ext>
            </a:extLst>
          </p:cNvPr>
          <p:cNvSpPr/>
          <p:nvPr/>
        </p:nvSpPr>
        <p:spPr>
          <a:xfrm>
            <a:off x="4438500" y="5938560"/>
            <a:ext cx="108983" cy="108983"/>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08E2590D-F632-4855-84FB-EDD20209A457}"/>
                  </a:ext>
                </a:extLst>
              </p:cNvPr>
              <p:cNvSpPr txBox="1"/>
              <p:nvPr/>
            </p:nvSpPr>
            <p:spPr>
              <a:xfrm>
                <a:off x="3349585" y="5083190"/>
                <a:ext cx="361507"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sz="1600" b="0" i="1" smtClean="0">
                          <a:solidFill>
                            <a:srgbClr val="C00000"/>
                          </a:solidFill>
                          <a:latin typeface="Cambria Math" panose="02040503050406030204" pitchFamily="18" charset="0"/>
                        </a:rPr>
                        <m:t>𝑛</m:t>
                      </m:r>
                    </m:oMath>
                  </m:oMathPara>
                </a14:m>
                <a:endParaRPr lang="zh-CN" altLang="en-US" sz="1600" dirty="0">
                  <a:solidFill>
                    <a:srgbClr val="C00000"/>
                  </a:solidFill>
                </a:endParaRPr>
              </a:p>
            </p:txBody>
          </p:sp>
        </mc:Choice>
        <mc:Fallback xmlns="">
          <p:sp>
            <p:nvSpPr>
              <p:cNvPr id="12" name="TextBox 11">
                <a:extLst>
                  <a:ext uri="{FF2B5EF4-FFF2-40B4-BE49-F238E27FC236}">
                    <a16:creationId xmlns:a16="http://schemas.microsoft.com/office/drawing/2014/main" id="{08E2590D-F632-4855-84FB-EDD20209A457}"/>
                  </a:ext>
                </a:extLst>
              </p:cNvPr>
              <p:cNvSpPr txBox="1">
                <a:spLocks noRot="1" noChangeAspect="1" noMove="1" noResize="1" noEditPoints="1" noAdjustHandles="1" noChangeArrowheads="1" noChangeShapeType="1" noTextEdit="1"/>
              </p:cNvSpPr>
              <p:nvPr/>
            </p:nvSpPr>
            <p:spPr>
              <a:xfrm>
                <a:off x="3349585" y="5083190"/>
                <a:ext cx="361507" cy="338554"/>
              </a:xfrm>
              <a:prstGeom prst="rect">
                <a:avLst/>
              </a:prstGeom>
              <a:blipFill>
                <a:blip r:embed="rId2"/>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1559B696-FF09-468A-A253-E569A209F2CA}"/>
                  </a:ext>
                </a:extLst>
              </p:cNvPr>
              <p:cNvSpPr txBox="1"/>
              <p:nvPr/>
            </p:nvSpPr>
            <p:spPr>
              <a:xfrm>
                <a:off x="4317882" y="5985612"/>
                <a:ext cx="361507"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sz="1600" b="0" i="1" smtClean="0">
                          <a:solidFill>
                            <a:srgbClr val="0070C0"/>
                          </a:solidFill>
                          <a:latin typeface="Cambria Math" panose="02040503050406030204" pitchFamily="18" charset="0"/>
                        </a:rPr>
                        <m:t>𝑚</m:t>
                      </m:r>
                    </m:oMath>
                  </m:oMathPara>
                </a14:m>
                <a:endParaRPr lang="zh-CN" altLang="en-US" sz="1600" dirty="0">
                  <a:solidFill>
                    <a:srgbClr val="0070C0"/>
                  </a:solidFill>
                </a:endParaRPr>
              </a:p>
            </p:txBody>
          </p:sp>
        </mc:Choice>
        <mc:Fallback xmlns="">
          <p:sp>
            <p:nvSpPr>
              <p:cNvPr id="13" name="TextBox 12">
                <a:extLst>
                  <a:ext uri="{FF2B5EF4-FFF2-40B4-BE49-F238E27FC236}">
                    <a16:creationId xmlns:a16="http://schemas.microsoft.com/office/drawing/2014/main" id="{1559B696-FF09-468A-A253-E569A209F2CA}"/>
                  </a:ext>
                </a:extLst>
              </p:cNvPr>
              <p:cNvSpPr txBox="1">
                <a:spLocks noRot="1" noChangeAspect="1" noMove="1" noResize="1" noEditPoints="1" noAdjustHandles="1" noChangeArrowheads="1" noChangeShapeType="1" noTextEdit="1"/>
              </p:cNvSpPr>
              <p:nvPr/>
            </p:nvSpPr>
            <p:spPr>
              <a:xfrm>
                <a:off x="4317882" y="5985612"/>
                <a:ext cx="361507" cy="338554"/>
              </a:xfrm>
              <a:prstGeom prst="rect">
                <a:avLst/>
              </a:prstGeom>
              <a:blipFill>
                <a:blip r:embed="rId3"/>
                <a:stretch>
                  <a:fillRect/>
                </a:stretch>
              </a:blipFill>
            </p:spPr>
            <p:txBody>
              <a:bodyPr/>
              <a:lstStyle/>
              <a:p>
                <a:r>
                  <a:rPr lang="zh-CN" altLang="en-US">
                    <a:noFill/>
                  </a:rPr>
                  <a:t> </a:t>
                </a:r>
              </a:p>
            </p:txBody>
          </p:sp>
        </mc:Fallback>
      </mc:AlternateContent>
      <p:sp>
        <p:nvSpPr>
          <p:cNvPr id="14" name="Oval 13">
            <a:extLst>
              <a:ext uri="{FF2B5EF4-FFF2-40B4-BE49-F238E27FC236}">
                <a16:creationId xmlns:a16="http://schemas.microsoft.com/office/drawing/2014/main" id="{DDE48EB0-5F50-4016-B6CB-26A992987666}"/>
              </a:ext>
            </a:extLst>
          </p:cNvPr>
          <p:cNvSpPr/>
          <p:nvPr/>
        </p:nvSpPr>
        <p:spPr>
          <a:xfrm>
            <a:off x="5016202" y="5938560"/>
            <a:ext cx="108983" cy="108983"/>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C0C501B5-32FE-4C05-8D4C-7E75061E4219}"/>
                  </a:ext>
                </a:extLst>
              </p:cNvPr>
              <p:cNvSpPr txBox="1"/>
              <p:nvPr/>
            </p:nvSpPr>
            <p:spPr>
              <a:xfrm>
                <a:off x="4657469" y="5985612"/>
                <a:ext cx="871461"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sz="1600" b="0" i="1" smtClean="0">
                          <a:solidFill>
                            <a:srgbClr val="0070C0"/>
                          </a:solidFill>
                          <a:latin typeface="Cambria Math" panose="02040503050406030204" pitchFamily="18" charset="0"/>
                        </a:rPr>
                        <m:t>𝑚</m:t>
                      </m:r>
                      <m:r>
                        <a:rPr lang="en-US" altLang="zh-CN" sz="1600" b="0" i="1" smtClean="0">
                          <a:solidFill>
                            <a:srgbClr val="0070C0"/>
                          </a:solidFill>
                          <a:latin typeface="Cambria Math" panose="02040503050406030204" pitchFamily="18" charset="0"/>
                        </a:rPr>
                        <m:t>+1</m:t>
                      </m:r>
                    </m:oMath>
                  </m:oMathPara>
                </a14:m>
                <a:endParaRPr lang="zh-CN" altLang="en-US" sz="1600" dirty="0">
                  <a:solidFill>
                    <a:srgbClr val="0070C0"/>
                  </a:solidFill>
                </a:endParaRPr>
              </a:p>
            </p:txBody>
          </p:sp>
        </mc:Choice>
        <mc:Fallback xmlns="">
          <p:sp>
            <p:nvSpPr>
              <p:cNvPr id="15" name="TextBox 14">
                <a:extLst>
                  <a:ext uri="{FF2B5EF4-FFF2-40B4-BE49-F238E27FC236}">
                    <a16:creationId xmlns:a16="http://schemas.microsoft.com/office/drawing/2014/main" id="{C0C501B5-32FE-4C05-8D4C-7E75061E4219}"/>
                  </a:ext>
                </a:extLst>
              </p:cNvPr>
              <p:cNvSpPr txBox="1">
                <a:spLocks noRot="1" noChangeAspect="1" noMove="1" noResize="1" noEditPoints="1" noAdjustHandles="1" noChangeArrowheads="1" noChangeShapeType="1" noTextEdit="1"/>
              </p:cNvSpPr>
              <p:nvPr/>
            </p:nvSpPr>
            <p:spPr>
              <a:xfrm>
                <a:off x="4657469" y="5985612"/>
                <a:ext cx="871461" cy="338554"/>
              </a:xfrm>
              <a:prstGeom prst="rect">
                <a:avLst/>
              </a:prstGeom>
              <a:blipFill>
                <a:blip r:embed="rId4"/>
                <a:stretch>
                  <a:fillRect/>
                </a:stretch>
              </a:blipFill>
            </p:spPr>
            <p:txBody>
              <a:bodyPr/>
              <a:lstStyle/>
              <a:p>
                <a:r>
                  <a:rPr lang="zh-CN" altLang="en-US">
                    <a:noFill/>
                  </a:rPr>
                  <a:t> </a:t>
                </a:r>
              </a:p>
            </p:txBody>
          </p:sp>
        </mc:Fallback>
      </mc:AlternateContent>
      <p:sp>
        <p:nvSpPr>
          <p:cNvPr id="16" name="TextBox 15">
            <a:extLst>
              <a:ext uri="{FF2B5EF4-FFF2-40B4-BE49-F238E27FC236}">
                <a16:creationId xmlns:a16="http://schemas.microsoft.com/office/drawing/2014/main" id="{48EC611B-39FE-4846-BAE8-D7B2F737C834}"/>
              </a:ext>
            </a:extLst>
          </p:cNvPr>
          <p:cNvSpPr txBox="1"/>
          <p:nvPr/>
        </p:nvSpPr>
        <p:spPr>
          <a:xfrm>
            <a:off x="4280216" y="6215104"/>
            <a:ext cx="458263" cy="338554"/>
          </a:xfrm>
          <a:prstGeom prst="rect">
            <a:avLst/>
          </a:prstGeom>
          <a:noFill/>
        </p:spPr>
        <p:txBody>
          <a:bodyPr wrap="square" rtlCol="0">
            <a:spAutoFit/>
          </a:bodyPr>
          <a:lstStyle/>
          <a:p>
            <a:r>
              <a:rPr lang="en-US" altLang="zh-CN" sz="1600" dirty="0"/>
              <a:t>hit</a:t>
            </a:r>
            <a:endParaRPr lang="zh-CN" altLang="en-US" sz="1600" dirty="0"/>
          </a:p>
        </p:txBody>
      </p:sp>
      <p:sp>
        <p:nvSpPr>
          <p:cNvPr id="17" name="TextBox 16">
            <a:extLst>
              <a:ext uri="{FF2B5EF4-FFF2-40B4-BE49-F238E27FC236}">
                <a16:creationId xmlns:a16="http://schemas.microsoft.com/office/drawing/2014/main" id="{DC4D372C-96FD-47D2-BF36-BEFE656FA8AC}"/>
              </a:ext>
            </a:extLst>
          </p:cNvPr>
          <p:cNvSpPr txBox="1"/>
          <p:nvPr/>
        </p:nvSpPr>
        <p:spPr>
          <a:xfrm>
            <a:off x="4657469" y="6215104"/>
            <a:ext cx="1155026" cy="338554"/>
          </a:xfrm>
          <a:prstGeom prst="rect">
            <a:avLst/>
          </a:prstGeom>
          <a:noFill/>
        </p:spPr>
        <p:txBody>
          <a:bodyPr wrap="square" rtlCol="0">
            <a:spAutoFit/>
          </a:bodyPr>
          <a:lstStyle/>
          <a:p>
            <a:r>
              <a:rPr lang="en-US" altLang="zh-CN" sz="1600" dirty="0"/>
              <a:t>reconstruct</a:t>
            </a:r>
            <a:endParaRPr lang="zh-CN" altLang="en-US" sz="1600" dirty="0"/>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CAD1DFF0-C169-4184-A1F1-A348295EF8D3}"/>
                  </a:ext>
                </a:extLst>
              </p:cNvPr>
              <p:cNvSpPr txBox="1"/>
              <p:nvPr/>
            </p:nvSpPr>
            <p:spPr>
              <a:xfrm>
                <a:off x="991486" y="1905387"/>
                <a:ext cx="4340742" cy="400110"/>
              </a:xfrm>
              <a:prstGeom prst="rect">
                <a:avLst/>
              </a:prstGeom>
              <a:noFill/>
            </p:spPr>
            <p:txBody>
              <a:bodyPr wrap="square" rtlCol="0">
                <a:spAutoFit/>
              </a:bodyPr>
              <a:lstStyle/>
              <a:p>
                <a:r>
                  <a:rPr lang="en-US" altLang="zh-CN" sz="2000" dirty="0"/>
                  <a:t>Suppose  </a:t>
                </a:r>
                <a14:m>
                  <m:oMath xmlns:m="http://schemas.openxmlformats.org/officeDocument/2006/math">
                    <m:r>
                      <m:rPr>
                        <m:sty m:val="p"/>
                      </m:rPr>
                      <a:rPr lang="en-US" altLang="zh-CN">
                        <a:latin typeface="Cambria Math" panose="02040503050406030204" pitchFamily="18" charset="0"/>
                      </a:rPr>
                      <m:t>q</m:t>
                    </m:r>
                    <m:r>
                      <m:rPr>
                        <m:sty m:val="p"/>
                      </m:rPr>
                      <a:rPr lang="en-US" altLang="zh-CN" b="0" i="0" smtClean="0">
                        <a:latin typeface="Cambria Math" panose="02040503050406030204" pitchFamily="18" charset="0"/>
                      </a:rPr>
                      <m:t>uasipoly</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𝑛</m:t>
                        </m:r>
                      </m:e>
                    </m:d>
                    <m:r>
                      <a:rPr lang="en-US" altLang="zh-CN" b="0" i="0" smtClean="0">
                        <a:latin typeface="Cambria Math" panose="02040503050406030204" pitchFamily="18" charset="0"/>
                      </a:rPr>
                      <m:t>&lt;</m:t>
                    </m:r>
                    <m:r>
                      <a:rPr lang="en-US" altLang="zh-CN" b="0" i="1" smtClean="0">
                        <a:latin typeface="Cambria Math" panose="02040503050406030204" pitchFamily="18" charset="0"/>
                      </a:rPr>
                      <m:t>𝑚</m:t>
                    </m:r>
                    <m:r>
                      <a:rPr lang="en-US" altLang="zh-CN" b="0" i="1" smtClean="0">
                        <a:latin typeface="Cambria Math" panose="02040503050406030204" pitchFamily="18" charset="0"/>
                      </a:rPr>
                      <m:t>&lt;</m:t>
                    </m:r>
                    <m:func>
                      <m:funcPr>
                        <m:ctrlPr>
                          <a:rPr lang="en-US" altLang="zh-CN" b="0" i="1" smtClean="0">
                            <a:latin typeface="Cambria Math" panose="02040503050406030204" pitchFamily="18" charset="0"/>
                          </a:rPr>
                        </m:ctrlPr>
                      </m:funcPr>
                      <m:fName>
                        <m:r>
                          <m:rPr>
                            <m:sty m:val="p"/>
                          </m:rPr>
                          <a:rPr lang="en-US" altLang="zh-CN" b="0" i="0" smtClean="0">
                            <a:latin typeface="Cambria Math" panose="02040503050406030204" pitchFamily="18" charset="0"/>
                          </a:rPr>
                          <m:t>exp</m:t>
                        </m:r>
                      </m:fName>
                      <m:e>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𝑛</m:t>
                            </m:r>
                          </m:e>
                        </m:d>
                      </m:e>
                    </m:func>
                  </m:oMath>
                </a14:m>
                <a:endParaRPr lang="zh-CN" altLang="en-US" sz="2000" dirty="0"/>
              </a:p>
            </p:txBody>
          </p:sp>
        </mc:Choice>
        <mc:Fallback xmlns="">
          <p:sp>
            <p:nvSpPr>
              <p:cNvPr id="10" name="TextBox 9">
                <a:extLst>
                  <a:ext uri="{FF2B5EF4-FFF2-40B4-BE49-F238E27FC236}">
                    <a16:creationId xmlns:a16="http://schemas.microsoft.com/office/drawing/2014/main" id="{CAD1DFF0-C169-4184-A1F1-A348295EF8D3}"/>
                  </a:ext>
                </a:extLst>
              </p:cNvPr>
              <p:cNvSpPr txBox="1">
                <a:spLocks noRot="1" noChangeAspect="1" noMove="1" noResize="1" noEditPoints="1" noAdjustHandles="1" noChangeArrowheads="1" noChangeShapeType="1" noTextEdit="1"/>
              </p:cNvSpPr>
              <p:nvPr/>
            </p:nvSpPr>
            <p:spPr>
              <a:xfrm>
                <a:off x="991486" y="1905387"/>
                <a:ext cx="4340742" cy="400110"/>
              </a:xfrm>
              <a:prstGeom prst="rect">
                <a:avLst/>
              </a:prstGeom>
              <a:blipFill>
                <a:blip r:embed="rId5"/>
                <a:stretch>
                  <a:fillRect l="-1545" t="-9231" b="-2769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D49D2B08-4C73-41AA-A926-D49AE9B8C237}"/>
                  </a:ext>
                </a:extLst>
              </p:cNvPr>
              <p:cNvSpPr txBox="1"/>
              <p:nvPr/>
            </p:nvSpPr>
            <p:spPr>
              <a:xfrm>
                <a:off x="1290340" y="2732371"/>
                <a:ext cx="6438014" cy="369332"/>
              </a:xfrm>
              <a:prstGeom prst="rect">
                <a:avLst/>
              </a:prstGeom>
              <a:noFill/>
            </p:spPr>
            <p:txBody>
              <a:bodyPr wrap="square" rtlCol="0">
                <a:spAutoFit/>
              </a:bodyPr>
              <a:lstStyle/>
              <a:p>
                <a:pPr marL="285750" indent="-285750">
                  <a:buFont typeface="Arial" panose="020B0604020202020204" pitchFamily="34" charset="0"/>
                  <a:buChar char="•"/>
                </a:pPr>
                <a:r>
                  <a:rPr lang="en-US" altLang="zh-CN" dirty="0"/>
                  <a:t>Obtain oracle access </a:t>
                </a:r>
                <a14:m>
                  <m:oMath xmlns:m="http://schemas.openxmlformats.org/officeDocument/2006/math">
                    <m:r>
                      <a:rPr lang="en-US" altLang="zh-CN" b="0" i="1" smtClean="0">
                        <a:latin typeface="Cambria Math" panose="02040503050406030204" pitchFamily="18" charset="0"/>
                      </a:rPr>
                      <m:t>𝑂</m:t>
                    </m:r>
                  </m:oMath>
                </a14:m>
                <a:r>
                  <a:rPr lang="en-US" altLang="zh-CN" dirty="0"/>
                  <a:t> to history at </a:t>
                </a:r>
                <a14:m>
                  <m:oMath xmlns:m="http://schemas.openxmlformats.org/officeDocument/2006/math">
                    <m:r>
                      <a:rPr lang="en-US" altLang="zh-CN" b="0" i="1" smtClean="0">
                        <a:latin typeface="Cambria Math" panose="02040503050406030204" pitchFamily="18" charset="0"/>
                      </a:rPr>
                      <m:t>𝑛</m:t>
                    </m:r>
                  </m:oMath>
                </a14:m>
                <a:r>
                  <a:rPr lang="zh-CN" altLang="en-US" dirty="0"/>
                  <a:t> </a:t>
                </a:r>
                <a:r>
                  <a:rPr lang="en-US" altLang="zh-CN" dirty="0"/>
                  <a:t>by </a:t>
                </a:r>
                <a14:m>
                  <m:oMath xmlns:m="http://schemas.openxmlformats.org/officeDocument/2006/math">
                    <m:r>
                      <m:rPr>
                        <m:nor/>
                      </m:rPr>
                      <a:rPr lang="en-US" altLang="zh-CN" b="0" i="0" smtClean="0">
                        <a:latin typeface="Cambria Math" panose="02040503050406030204" pitchFamily="18" charset="0"/>
                      </a:rPr>
                      <m:t>Reconstruct</m:t>
                    </m:r>
                    <m:r>
                      <a:rPr lang="en-US" altLang="zh-CN" b="0" i="1" smtClean="0">
                        <a:latin typeface="Cambria Math" panose="02040503050406030204" pitchFamily="18" charset="0"/>
                      </a:rPr>
                      <m:t>(</m:t>
                    </m:r>
                    <m:r>
                      <a:rPr lang="en-US" altLang="zh-CN" b="0" i="1" smtClean="0">
                        <a:latin typeface="Cambria Math" panose="02040503050406030204" pitchFamily="18" charset="0"/>
                      </a:rPr>
                      <m:t>𝑚</m:t>
                    </m:r>
                    <m:r>
                      <a:rPr lang="en-US" altLang="zh-CN" b="0" i="1" smtClean="0">
                        <a:latin typeface="Cambria Math" panose="02040503050406030204" pitchFamily="18" charset="0"/>
                      </a:rPr>
                      <m:t>+1)</m:t>
                    </m:r>
                  </m:oMath>
                </a14:m>
                <a:endParaRPr lang="zh-CN" altLang="en-US" dirty="0"/>
              </a:p>
            </p:txBody>
          </p:sp>
        </mc:Choice>
        <mc:Fallback xmlns="">
          <p:sp>
            <p:nvSpPr>
              <p:cNvPr id="11" name="TextBox 10">
                <a:extLst>
                  <a:ext uri="{FF2B5EF4-FFF2-40B4-BE49-F238E27FC236}">
                    <a16:creationId xmlns:a16="http://schemas.microsoft.com/office/drawing/2014/main" id="{D49D2B08-4C73-41AA-A926-D49AE9B8C237}"/>
                  </a:ext>
                </a:extLst>
              </p:cNvPr>
              <p:cNvSpPr txBox="1">
                <a:spLocks noRot="1" noChangeAspect="1" noMove="1" noResize="1" noEditPoints="1" noAdjustHandles="1" noChangeArrowheads="1" noChangeShapeType="1" noTextEdit="1"/>
              </p:cNvSpPr>
              <p:nvPr/>
            </p:nvSpPr>
            <p:spPr>
              <a:xfrm>
                <a:off x="1290340" y="2732371"/>
                <a:ext cx="6438014" cy="369332"/>
              </a:xfrm>
              <a:prstGeom prst="rect">
                <a:avLst/>
              </a:prstGeom>
              <a:blipFill>
                <a:blip r:embed="rId6"/>
                <a:stretch>
                  <a:fillRect l="-663" t="-8197" b="-2459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70AE8981-5DD8-4C30-99FC-BB84D0916C43}"/>
                  </a:ext>
                </a:extLst>
              </p:cNvPr>
              <p:cNvSpPr txBox="1"/>
              <p:nvPr/>
            </p:nvSpPr>
            <p:spPr>
              <a:xfrm>
                <a:off x="1290340" y="3877358"/>
                <a:ext cx="6438014" cy="369332"/>
              </a:xfrm>
              <a:prstGeom prst="rect">
                <a:avLst/>
              </a:prstGeom>
              <a:noFill/>
            </p:spPr>
            <p:txBody>
              <a:bodyPr wrap="square" rtlCol="0">
                <a:spAutoFit/>
              </a:bodyPr>
              <a:lstStyle/>
              <a:p>
                <a:pPr marL="285750" indent="-285750">
                  <a:buFont typeface="Arial" panose="020B0604020202020204" pitchFamily="34" charset="0"/>
                  <a:buChar char="•"/>
                </a:pPr>
                <a:r>
                  <a:rPr lang="en-US" altLang="zh-CN" dirty="0"/>
                  <a:t>Compute an element in </a:t>
                </a:r>
                <a14:m>
                  <m:oMath xmlns:m="http://schemas.openxmlformats.org/officeDocument/2006/math">
                    <m:r>
                      <a:rPr lang="en-US" altLang="zh-CN" b="0" i="1" smtClean="0">
                        <a:latin typeface="Cambria Math" panose="02040503050406030204" pitchFamily="18" charset="0"/>
                      </a:rPr>
                      <m:t>𝑚</m:t>
                    </m:r>
                  </m:oMath>
                </a14:m>
                <a:r>
                  <a:rPr lang="en-US" altLang="zh-CN" dirty="0"/>
                  <a:t>’s hitting set via oracle </a:t>
                </a:r>
                <a14:m>
                  <m:oMath xmlns:m="http://schemas.openxmlformats.org/officeDocument/2006/math">
                    <m:r>
                      <a:rPr lang="en-US" altLang="zh-CN" b="0" i="1" smtClean="0">
                        <a:latin typeface="Cambria Math" panose="02040503050406030204" pitchFamily="18" charset="0"/>
                      </a:rPr>
                      <m:t>𝑂</m:t>
                    </m:r>
                  </m:oMath>
                </a14:m>
                <a:endParaRPr lang="zh-CN" altLang="en-US" dirty="0"/>
              </a:p>
            </p:txBody>
          </p:sp>
        </mc:Choice>
        <mc:Fallback xmlns="">
          <p:sp>
            <p:nvSpPr>
              <p:cNvPr id="26" name="TextBox 25">
                <a:extLst>
                  <a:ext uri="{FF2B5EF4-FFF2-40B4-BE49-F238E27FC236}">
                    <a16:creationId xmlns:a16="http://schemas.microsoft.com/office/drawing/2014/main" id="{70AE8981-5DD8-4C30-99FC-BB84D0916C43}"/>
                  </a:ext>
                </a:extLst>
              </p:cNvPr>
              <p:cNvSpPr txBox="1">
                <a:spLocks noRot="1" noChangeAspect="1" noMove="1" noResize="1" noEditPoints="1" noAdjustHandles="1" noChangeArrowheads="1" noChangeShapeType="1" noTextEdit="1"/>
              </p:cNvSpPr>
              <p:nvPr/>
            </p:nvSpPr>
            <p:spPr>
              <a:xfrm>
                <a:off x="1290340" y="3877358"/>
                <a:ext cx="6438014" cy="369332"/>
              </a:xfrm>
              <a:prstGeom prst="rect">
                <a:avLst/>
              </a:prstGeom>
              <a:blipFill>
                <a:blip r:embed="rId7"/>
                <a:stretch>
                  <a:fillRect l="-663" t="-8197" b="-2459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2" name="Speech Bubble: Rectangle with Corners Rounded 21">
                <a:extLst>
                  <a:ext uri="{FF2B5EF4-FFF2-40B4-BE49-F238E27FC236}">
                    <a16:creationId xmlns:a16="http://schemas.microsoft.com/office/drawing/2014/main" id="{F1BC777D-486C-4A65-9150-956D9A3E040F}"/>
                  </a:ext>
                </a:extLst>
              </p:cNvPr>
              <p:cNvSpPr/>
              <p:nvPr/>
            </p:nvSpPr>
            <p:spPr>
              <a:xfrm>
                <a:off x="4438500" y="2413947"/>
                <a:ext cx="1675221" cy="344469"/>
              </a:xfrm>
              <a:prstGeom prst="wedgeRoundRectCallout">
                <a:avLst>
                  <a:gd name="adj1" fmla="val -25514"/>
                  <a:gd name="adj2" fmla="val 76390"/>
                  <a:gd name="adj3" fmla="val 16667"/>
                </a:avLst>
              </a:prstGeom>
              <a:solidFill>
                <a:srgbClr val="E1DFE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660874"/>
                    </a:solidFill>
                  </a:rPr>
                  <a:t>PCP of </a:t>
                </a:r>
                <a14:m>
                  <m:oMath xmlns:m="http://schemas.openxmlformats.org/officeDocument/2006/math">
                    <m:r>
                      <m:rPr>
                        <m:nor/>
                      </m:rPr>
                      <a:rPr lang="en-US" altLang="zh-CN" b="0" i="0" smtClean="0">
                        <a:solidFill>
                          <a:srgbClr val="660874"/>
                        </a:solidFill>
                        <a:latin typeface="Cambria Math" panose="02040503050406030204" pitchFamily="18" charset="0"/>
                      </a:rPr>
                      <m:t>BF</m:t>
                    </m:r>
                    <m:d>
                      <m:dPr>
                        <m:ctrlPr>
                          <a:rPr lang="en-US" altLang="zh-CN" b="0" i="1" smtClean="0">
                            <a:solidFill>
                              <a:srgbClr val="660874"/>
                            </a:solidFill>
                            <a:latin typeface="Cambria Math" panose="02040503050406030204" pitchFamily="18" charset="0"/>
                          </a:rPr>
                        </m:ctrlPr>
                      </m:dPr>
                      <m:e>
                        <m:sSup>
                          <m:sSupPr>
                            <m:ctrlPr>
                              <a:rPr lang="en-US" altLang="zh-CN" b="0" i="1" smtClean="0">
                                <a:solidFill>
                                  <a:srgbClr val="660874"/>
                                </a:solidFill>
                                <a:latin typeface="Cambria Math" panose="02040503050406030204" pitchFamily="18" charset="0"/>
                              </a:rPr>
                            </m:ctrlPr>
                          </m:sSupPr>
                          <m:e>
                            <m:r>
                              <a:rPr lang="en-US" altLang="zh-CN" b="0" i="1" smtClean="0">
                                <a:solidFill>
                                  <a:srgbClr val="660874"/>
                                </a:solidFill>
                                <a:latin typeface="Cambria Math" panose="02040503050406030204" pitchFamily="18" charset="0"/>
                              </a:rPr>
                              <m:t>1</m:t>
                            </m:r>
                          </m:e>
                          <m:sup>
                            <m:r>
                              <a:rPr lang="en-US" altLang="zh-CN" b="0" i="1" smtClean="0">
                                <a:solidFill>
                                  <a:srgbClr val="660874"/>
                                </a:solidFill>
                                <a:latin typeface="Cambria Math" panose="02040503050406030204" pitchFamily="18" charset="0"/>
                              </a:rPr>
                              <m:t>𝑛</m:t>
                            </m:r>
                          </m:sup>
                        </m:sSup>
                      </m:e>
                    </m:d>
                  </m:oMath>
                </a14:m>
                <a:endParaRPr lang="zh-CN" altLang="en-US" dirty="0">
                  <a:solidFill>
                    <a:srgbClr val="660874"/>
                  </a:solidFill>
                </a:endParaRPr>
              </a:p>
            </p:txBody>
          </p:sp>
        </mc:Choice>
        <mc:Fallback xmlns="">
          <p:sp>
            <p:nvSpPr>
              <p:cNvPr id="22" name="Speech Bubble: Rectangle with Corners Rounded 21">
                <a:extLst>
                  <a:ext uri="{FF2B5EF4-FFF2-40B4-BE49-F238E27FC236}">
                    <a16:creationId xmlns:a16="http://schemas.microsoft.com/office/drawing/2014/main" id="{F1BC777D-486C-4A65-9150-956D9A3E040F}"/>
                  </a:ext>
                </a:extLst>
              </p:cNvPr>
              <p:cNvSpPr>
                <a:spLocks noRot="1" noChangeAspect="1" noMove="1" noResize="1" noEditPoints="1" noAdjustHandles="1" noChangeArrowheads="1" noChangeShapeType="1" noTextEdit="1"/>
              </p:cNvSpPr>
              <p:nvPr/>
            </p:nvSpPr>
            <p:spPr>
              <a:xfrm>
                <a:off x="4438500" y="2413947"/>
                <a:ext cx="1675221" cy="344469"/>
              </a:xfrm>
              <a:prstGeom prst="wedgeRoundRectCallout">
                <a:avLst>
                  <a:gd name="adj1" fmla="val -25514"/>
                  <a:gd name="adj2" fmla="val 76390"/>
                  <a:gd name="adj3" fmla="val 16667"/>
                </a:avLst>
              </a:prstGeom>
              <a:blipFill>
                <a:blip r:embed="rId8"/>
                <a:stretch>
                  <a:fillRect t="-6667" b="-1333"/>
                </a:stretch>
              </a:blipFill>
            </p:spPr>
            <p:txBody>
              <a:bodyPr/>
              <a:lstStyle/>
              <a:p>
                <a:r>
                  <a:rPr lang="zh-CN" altLang="en-US">
                    <a:noFill/>
                  </a:rPr>
                  <a:t> </a:t>
                </a:r>
              </a:p>
            </p:txBody>
          </p:sp>
        </mc:Fallback>
      </mc:AlternateContent>
      <p:sp>
        <p:nvSpPr>
          <p:cNvPr id="24" name="Speech Bubble: Rectangle with Corners Rounded 23">
            <a:extLst>
              <a:ext uri="{FF2B5EF4-FFF2-40B4-BE49-F238E27FC236}">
                <a16:creationId xmlns:a16="http://schemas.microsoft.com/office/drawing/2014/main" id="{5FFBBBF6-9B36-4B58-AFAD-EB7DBFDFAF0A}"/>
              </a:ext>
            </a:extLst>
          </p:cNvPr>
          <p:cNvSpPr/>
          <p:nvPr/>
        </p:nvSpPr>
        <p:spPr>
          <a:xfrm>
            <a:off x="4572001" y="3280144"/>
            <a:ext cx="4029558" cy="667119"/>
          </a:xfrm>
          <a:prstGeom prst="wedgeRoundRectCallout">
            <a:avLst>
              <a:gd name="adj1" fmla="val -6863"/>
              <a:gd name="adj2" fmla="val -101500"/>
              <a:gd name="adj3" fmla="val 16667"/>
            </a:avLst>
          </a:prstGeom>
          <a:solidFill>
            <a:srgbClr val="E1DFE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660874"/>
                </a:solidFill>
              </a:rPr>
              <a:t>commit-and-evaluation protocol</a:t>
            </a:r>
          </a:p>
          <a:p>
            <a:pPr algn="ctr"/>
            <a:r>
              <a:rPr lang="en-US" altLang="zh-CN" dirty="0">
                <a:solidFill>
                  <a:srgbClr val="660874"/>
                </a:solidFill>
              </a:rPr>
              <a:t>(commitment with </a:t>
            </a:r>
            <a:r>
              <a:rPr lang="en-US" altLang="zh-CN" dirty="0" err="1">
                <a:solidFill>
                  <a:srgbClr val="660874"/>
                </a:solidFill>
              </a:rPr>
              <a:t>locol</a:t>
            </a:r>
            <a:r>
              <a:rPr lang="en-US" altLang="zh-CN" dirty="0">
                <a:solidFill>
                  <a:srgbClr val="660874"/>
                </a:solidFill>
              </a:rPr>
              <a:t> opening)</a:t>
            </a:r>
            <a:endParaRPr lang="zh-CN" altLang="en-US" dirty="0">
              <a:solidFill>
                <a:srgbClr val="660874"/>
              </a:solidFill>
            </a:endParaRPr>
          </a:p>
        </p:txBody>
      </p:sp>
      <p:sp>
        <p:nvSpPr>
          <p:cNvPr id="27" name="Left Brace 26">
            <a:extLst>
              <a:ext uri="{FF2B5EF4-FFF2-40B4-BE49-F238E27FC236}">
                <a16:creationId xmlns:a16="http://schemas.microsoft.com/office/drawing/2014/main" id="{74017189-132E-4891-A98A-7408A6884E8A}"/>
              </a:ext>
            </a:extLst>
          </p:cNvPr>
          <p:cNvSpPr/>
          <p:nvPr/>
        </p:nvSpPr>
        <p:spPr>
          <a:xfrm>
            <a:off x="6269074" y="2130996"/>
            <a:ext cx="180754" cy="504471"/>
          </a:xfrm>
          <a:prstGeom prst="leftBrace">
            <a:avLst>
              <a:gd name="adj1" fmla="val 8333"/>
              <a:gd name="adj2" fmla="val 54634"/>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1" name="TextBox 30">
            <a:extLst>
              <a:ext uri="{FF2B5EF4-FFF2-40B4-BE49-F238E27FC236}">
                <a16:creationId xmlns:a16="http://schemas.microsoft.com/office/drawing/2014/main" id="{A7414377-CFE2-4498-995B-57CEAED01943}"/>
              </a:ext>
            </a:extLst>
          </p:cNvPr>
          <p:cNvSpPr txBox="1"/>
          <p:nvPr/>
        </p:nvSpPr>
        <p:spPr>
          <a:xfrm>
            <a:off x="6463250" y="1975212"/>
            <a:ext cx="1362483" cy="369332"/>
          </a:xfrm>
          <a:prstGeom prst="rect">
            <a:avLst/>
          </a:prstGeom>
          <a:noFill/>
        </p:spPr>
        <p:txBody>
          <a:bodyPr wrap="square" rtlCol="0">
            <a:spAutoFit/>
          </a:bodyPr>
          <a:lstStyle/>
          <a:p>
            <a:r>
              <a:rPr lang="en-US" altLang="zh-CN" dirty="0">
                <a:solidFill>
                  <a:srgbClr val="660874"/>
                </a:solidFill>
              </a:rPr>
              <a:t>uniqueness</a:t>
            </a:r>
            <a:endParaRPr lang="zh-CN" altLang="en-US" dirty="0">
              <a:solidFill>
                <a:srgbClr val="660874"/>
              </a:solidFill>
            </a:endParaRPr>
          </a:p>
        </p:txBody>
      </p:sp>
      <p:sp>
        <p:nvSpPr>
          <p:cNvPr id="32" name="TextBox 31">
            <a:extLst>
              <a:ext uri="{FF2B5EF4-FFF2-40B4-BE49-F238E27FC236}">
                <a16:creationId xmlns:a16="http://schemas.microsoft.com/office/drawing/2014/main" id="{A1092C59-ABD7-49DE-86E5-5796C574A39E}"/>
              </a:ext>
            </a:extLst>
          </p:cNvPr>
          <p:cNvSpPr txBox="1"/>
          <p:nvPr/>
        </p:nvSpPr>
        <p:spPr>
          <a:xfrm>
            <a:off x="6401980" y="2368678"/>
            <a:ext cx="1675221" cy="369332"/>
          </a:xfrm>
          <a:prstGeom prst="rect">
            <a:avLst/>
          </a:prstGeom>
          <a:noFill/>
        </p:spPr>
        <p:txBody>
          <a:bodyPr wrap="square" rtlCol="0">
            <a:spAutoFit/>
          </a:bodyPr>
          <a:lstStyle/>
          <a:p>
            <a:r>
              <a:rPr lang="en-US" altLang="zh-CN" dirty="0">
                <a:solidFill>
                  <a:srgbClr val="660874"/>
                </a:solidFill>
              </a:rPr>
              <a:t>“format match”</a:t>
            </a:r>
            <a:endParaRPr lang="zh-CN" altLang="en-US" dirty="0">
              <a:solidFill>
                <a:srgbClr val="660874"/>
              </a:solidFill>
            </a:endParaRPr>
          </a:p>
        </p:txBody>
      </p:sp>
    </p:spTree>
    <p:extLst>
      <p:ext uri="{BB962C8B-B14F-4D97-AF65-F5344CB8AC3E}">
        <p14:creationId xmlns:p14="http://schemas.microsoft.com/office/powerpoint/2010/main" val="3423828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25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25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250"/>
                                        <p:tgtEl>
                                          <p:spTgt spid="31"/>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fade">
                                      <p:cBhvr>
                                        <p:cTn id="20" dur="250"/>
                                        <p:tgtEl>
                                          <p:spTgt spid="32"/>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fade">
                                      <p:cBhvr>
                                        <p:cTn id="23" dur="2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4" grpId="0" animBg="1"/>
      <p:bldP spid="27" grpId="0" animBg="1"/>
      <p:bldP spid="31" grpId="0"/>
      <p:bldP spid="3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B3B5C-168E-7EDD-09C7-6ABCDB0A4BD0}"/>
              </a:ext>
            </a:extLst>
          </p:cNvPr>
          <p:cNvSpPr>
            <a:spLocks noGrp="1"/>
          </p:cNvSpPr>
          <p:nvPr>
            <p:ph type="title"/>
          </p:nvPr>
        </p:nvSpPr>
        <p:spPr/>
        <p:txBody>
          <a:bodyPr/>
          <a:lstStyle/>
          <a:p>
            <a:r>
              <a:rPr lang="en-US" dirty="0"/>
              <a:t>meme time!</a:t>
            </a:r>
          </a:p>
        </p:txBody>
      </p:sp>
      <p:pic>
        <p:nvPicPr>
          <p:cNvPr id="1026" name="Picture 2" descr="农夫山泉的巨大成功是什么！只是大自然的搬运工吗?_消费者">
            <a:extLst>
              <a:ext uri="{FF2B5EF4-FFF2-40B4-BE49-F238E27FC236}">
                <a16:creationId xmlns:a16="http://schemas.microsoft.com/office/drawing/2014/main" id="{6AB2F95D-E492-CD96-689B-E4F6B31F9A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53" y="1983767"/>
            <a:ext cx="9144000" cy="4156075"/>
          </a:xfrm>
          <a:prstGeom prst="rect">
            <a:avLst/>
          </a:prstGeom>
          <a:noFill/>
          <a:extLst>
            <a:ext uri="{909E8E84-426E-40DD-AFC4-6F175D3DCCD1}">
              <a14:hiddenFill xmlns:a14="http://schemas.microsoft.com/office/drawing/2010/main">
                <a:solidFill>
                  <a:srgbClr val="FFFFFF"/>
                </a:solidFill>
              </a14:hiddenFill>
            </a:ext>
          </a:extLst>
        </p:spPr>
      </p:pic>
      <p:pic>
        <p:nvPicPr>
          <p:cNvPr id="3" name="图片 7" descr="穿着蓝色衣服的小孩在微笑&#10;&#10;描述已自动生成">
            <a:extLst>
              <a:ext uri="{FF2B5EF4-FFF2-40B4-BE49-F238E27FC236}">
                <a16:creationId xmlns:a16="http://schemas.microsoft.com/office/drawing/2014/main" id="{BB8A8DBE-36B4-3CF0-3F8F-16F7382FA8D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32758" y="3474661"/>
            <a:ext cx="1907495" cy="2512005"/>
          </a:xfrm>
          <a:prstGeom prst="rect">
            <a:avLst/>
          </a:prstGeom>
          <a:effectLst>
            <a:softEdge rad="31750"/>
          </a:effectLst>
        </p:spPr>
      </p:pic>
      <p:pic>
        <p:nvPicPr>
          <p:cNvPr id="4" name="Picture 2">
            <a:extLst>
              <a:ext uri="{FF2B5EF4-FFF2-40B4-BE49-F238E27FC236}">
                <a16:creationId xmlns:a16="http://schemas.microsoft.com/office/drawing/2014/main" id="{3B1C0F9A-5B1F-8B97-3848-1544EE8E53AA}"/>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8848" t="23860" r="8868"/>
          <a:stretch/>
        </p:blipFill>
        <p:spPr bwMode="auto">
          <a:xfrm>
            <a:off x="2820693" y="3535100"/>
            <a:ext cx="2584068" cy="239112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7C9EE3AB-4E3E-C463-43AB-FAEEBC4C4CD9}"/>
              </a:ext>
            </a:extLst>
          </p:cNvPr>
          <p:cNvPicPr>
            <a:picLocks noChangeAspect="1"/>
          </p:cNvPicPr>
          <p:nvPr/>
        </p:nvPicPr>
        <p:blipFill rotWithShape="1">
          <a:blip r:embed="rId6"/>
          <a:srcRect l="12427" t="16648" r="12185" b="-1"/>
          <a:stretch/>
        </p:blipFill>
        <p:spPr>
          <a:xfrm>
            <a:off x="5253719" y="3535103"/>
            <a:ext cx="2179526" cy="2391130"/>
          </a:xfrm>
          <a:prstGeom prst="rect">
            <a:avLst/>
          </a:prstGeom>
        </p:spPr>
      </p:pic>
      <p:sp>
        <p:nvSpPr>
          <p:cNvPr id="6" name="TextBox 5">
            <a:extLst>
              <a:ext uri="{FF2B5EF4-FFF2-40B4-BE49-F238E27FC236}">
                <a16:creationId xmlns:a16="http://schemas.microsoft.com/office/drawing/2014/main" id="{A993435D-98C3-3F63-62A8-DB31BF1CAA84}"/>
              </a:ext>
            </a:extLst>
          </p:cNvPr>
          <p:cNvSpPr txBox="1"/>
          <p:nvPr/>
        </p:nvSpPr>
        <p:spPr>
          <a:xfrm>
            <a:off x="1740553" y="2790629"/>
            <a:ext cx="6465168" cy="369332"/>
          </a:xfrm>
          <a:prstGeom prst="rect">
            <a:avLst/>
          </a:prstGeom>
          <a:noFill/>
        </p:spPr>
        <p:txBody>
          <a:bodyPr wrap="none" rtlCol="0">
            <a:spAutoFit/>
          </a:bodyPr>
          <a:lstStyle/>
          <a:p>
            <a:r>
              <a:rPr lang="en-US" altLang="zh-CN" dirty="0"/>
              <a:t>We don’t produce hardness. We are porters of the complexity zoo.</a:t>
            </a:r>
            <a:endParaRPr lang="en-US" dirty="0"/>
          </a:p>
        </p:txBody>
      </p:sp>
      <p:pic>
        <p:nvPicPr>
          <p:cNvPr id="1028" name="Picture 4" descr="CS 332: Intro Theory of Computation (Fall 2019)">
            <a:extLst>
              <a:ext uri="{FF2B5EF4-FFF2-40B4-BE49-F238E27FC236}">
                <a16:creationId xmlns:a16="http://schemas.microsoft.com/office/drawing/2014/main" id="{249C7565-B402-BBC3-A1C5-B0AFA863EA7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7597" y="3304137"/>
            <a:ext cx="2982223" cy="2763449"/>
          </a:xfrm>
          <a:prstGeom prst="rect">
            <a:avLst/>
          </a:prstGeom>
          <a:noFill/>
          <a:extLst>
            <a:ext uri="{909E8E84-426E-40DD-AFC4-6F175D3DCCD1}">
              <a14:hiddenFill xmlns:a14="http://schemas.microsoft.com/office/drawing/2010/main">
                <a:solidFill>
                  <a:srgbClr val="FFFFFF"/>
                </a:solidFill>
              </a14:hiddenFill>
            </a:ext>
          </a:extLst>
        </p:spPr>
      </p:pic>
      <p:sp>
        <p:nvSpPr>
          <p:cNvPr id="10" name="Flowchart: Process 9">
            <a:extLst>
              <a:ext uri="{FF2B5EF4-FFF2-40B4-BE49-F238E27FC236}">
                <a16:creationId xmlns:a16="http://schemas.microsoft.com/office/drawing/2014/main" id="{099DA803-16B5-2568-2A18-173AAE8E2729}"/>
              </a:ext>
            </a:extLst>
          </p:cNvPr>
          <p:cNvSpPr/>
          <p:nvPr/>
        </p:nvSpPr>
        <p:spPr>
          <a:xfrm>
            <a:off x="3781586" y="1962202"/>
            <a:ext cx="433953" cy="814135"/>
          </a:xfrm>
          <a:prstGeom prst="flowChartProcess">
            <a:avLst/>
          </a:prstGeom>
        </p:spPr>
        <p:style>
          <a:lnRef idx="2">
            <a:schemeClr val="dk1"/>
          </a:lnRef>
          <a:fillRef idx="1">
            <a:schemeClr val="lt1"/>
          </a:fillRef>
          <a:effectRef idx="0">
            <a:schemeClr val="dk1"/>
          </a:effectRef>
          <a:fontRef idx="minor">
            <a:schemeClr val="dk1"/>
          </a:fontRef>
        </p:style>
        <p:txBody>
          <a:bodyPr rtlCol="0" anchor="ctr"/>
          <a:lstStyle/>
          <a:p>
            <a:pPr algn="ctr"/>
            <a:r>
              <a:rPr lang="zh-CN" altLang="en-US" dirty="0"/>
              <a:t>复杂性</a:t>
            </a:r>
            <a:endParaRPr lang="en-US" dirty="0"/>
          </a:p>
        </p:txBody>
      </p:sp>
      <p:sp>
        <p:nvSpPr>
          <p:cNvPr id="11" name="Flowchart: Process 10">
            <a:extLst>
              <a:ext uri="{FF2B5EF4-FFF2-40B4-BE49-F238E27FC236}">
                <a16:creationId xmlns:a16="http://schemas.microsoft.com/office/drawing/2014/main" id="{5672AFFC-2117-F191-31FC-BC993AE841DD}"/>
              </a:ext>
            </a:extLst>
          </p:cNvPr>
          <p:cNvSpPr/>
          <p:nvPr/>
        </p:nvSpPr>
        <p:spPr>
          <a:xfrm>
            <a:off x="5932776" y="2231565"/>
            <a:ext cx="1312682" cy="560270"/>
          </a:xfrm>
          <a:prstGeom prst="flowChartProcess">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zh-CN" altLang="en-US" dirty="0"/>
              <a:t>复杂度</a:t>
            </a:r>
            <a:endParaRPr lang="en-US" altLang="zh-CN" dirty="0"/>
          </a:p>
          <a:p>
            <a:pPr algn="ctr"/>
            <a:r>
              <a:rPr lang="zh-CN" altLang="en-US" dirty="0"/>
              <a:t>动物园</a:t>
            </a:r>
            <a:endParaRPr lang="en-US" dirty="0"/>
          </a:p>
        </p:txBody>
      </p:sp>
      <p:pic>
        <p:nvPicPr>
          <p:cNvPr id="1030" name="Picture 6" descr="Thumbnail for version as of 04:25, 18 November 2012">
            <a:extLst>
              <a:ext uri="{FF2B5EF4-FFF2-40B4-BE49-F238E27FC236}">
                <a16:creationId xmlns:a16="http://schemas.microsoft.com/office/drawing/2014/main" id="{A9910E39-3A4D-5949-A712-D88182C2982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2283" y="2029983"/>
            <a:ext cx="1628270" cy="8141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1466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animBg="1"/>
      <p:bldP spid="11"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E96A9B-8AE3-4B47-8587-F7ED49D12533}"/>
              </a:ext>
            </a:extLst>
          </p:cNvPr>
          <p:cNvSpPr>
            <a:spLocks noGrp="1"/>
          </p:cNvSpPr>
          <p:nvPr>
            <p:ph type="title"/>
          </p:nvPr>
        </p:nvSpPr>
        <p:spPr/>
        <p:txBody>
          <a:bodyPr/>
          <a:lstStyle/>
          <a:p>
            <a:r>
              <a:rPr lang="en-US" altLang="zh-CN" dirty="0"/>
              <a:t>Open Problems</a:t>
            </a:r>
            <a:endParaRPr lang="zh-CN" altLang="en-US" dirty="0"/>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137D9FCB-2657-4363-BD2A-6CC33ACC8C49}"/>
                  </a:ext>
                </a:extLst>
              </p:cNvPr>
              <p:cNvSpPr txBox="1"/>
              <p:nvPr/>
            </p:nvSpPr>
            <p:spPr>
              <a:xfrm>
                <a:off x="1073888" y="1956391"/>
                <a:ext cx="5784111" cy="807529"/>
              </a:xfrm>
              <a:prstGeom prst="rect">
                <a:avLst/>
              </a:prstGeom>
              <a:noFill/>
            </p:spPr>
            <p:txBody>
              <a:bodyPr wrap="square" rtlCol="0">
                <a:spAutoFit/>
              </a:bodyPr>
              <a:lstStyle/>
              <a:p>
                <a:pPr marL="285750" indent="-285750">
                  <a:buFont typeface="Arial" panose="020B0604020202020204" pitchFamily="34" charset="0"/>
                  <a:buChar char="•"/>
                </a:pPr>
                <a:r>
                  <a:rPr lang="en-US" altLang="zh-CN" sz="2000" dirty="0">
                    <a:solidFill>
                      <a:srgbClr val="660874"/>
                    </a:solidFill>
                  </a:rPr>
                  <a:t>Removing advice:</a:t>
                </a:r>
                <a:r>
                  <a:rPr lang="en-US" altLang="zh-CN" sz="2000" dirty="0"/>
                  <a:t> </a:t>
                </a:r>
              </a:p>
              <a:p>
                <a:pPr lvl="1">
                  <a:lnSpc>
                    <a:spcPct val="150000"/>
                  </a:lnSpc>
                </a:pPr>
                <a:r>
                  <a:rPr lang="en-US" altLang="zh-CN" sz="2000" dirty="0"/>
                  <a:t>	Maximum circuit lower bound for </a:t>
                </a:r>
                <a14:m>
                  <m:oMath xmlns:m="http://schemas.openxmlformats.org/officeDocument/2006/math">
                    <m:r>
                      <m:rPr>
                        <m:nor/>
                      </m:rPr>
                      <a:rPr lang="en-US" altLang="zh-CN" sz="2000" b="0" i="0" smtClean="0">
                        <a:latin typeface="Cambria Math" panose="02040503050406030204" pitchFamily="18" charset="0"/>
                      </a:rPr>
                      <m:t>AMEXP</m:t>
                    </m:r>
                  </m:oMath>
                </a14:m>
                <a:r>
                  <a:rPr lang="en-US" altLang="zh-CN" sz="2000" dirty="0"/>
                  <a:t> </a:t>
                </a:r>
                <a:endParaRPr lang="zh-CN" altLang="en-US" sz="2000" dirty="0"/>
              </a:p>
            </p:txBody>
          </p:sp>
        </mc:Choice>
        <mc:Fallback xmlns="">
          <p:sp>
            <p:nvSpPr>
              <p:cNvPr id="3" name="TextBox 2">
                <a:extLst>
                  <a:ext uri="{FF2B5EF4-FFF2-40B4-BE49-F238E27FC236}">
                    <a16:creationId xmlns:a16="http://schemas.microsoft.com/office/drawing/2014/main" id="{137D9FCB-2657-4363-BD2A-6CC33ACC8C49}"/>
                  </a:ext>
                </a:extLst>
              </p:cNvPr>
              <p:cNvSpPr txBox="1">
                <a:spLocks noRot="1" noChangeAspect="1" noMove="1" noResize="1" noEditPoints="1" noAdjustHandles="1" noChangeArrowheads="1" noChangeShapeType="1" noTextEdit="1"/>
              </p:cNvSpPr>
              <p:nvPr/>
            </p:nvSpPr>
            <p:spPr>
              <a:xfrm>
                <a:off x="1073888" y="1956391"/>
                <a:ext cx="5784111" cy="807529"/>
              </a:xfrm>
              <a:prstGeom prst="rect">
                <a:avLst/>
              </a:prstGeom>
              <a:blipFill>
                <a:blip r:embed="rId2"/>
                <a:stretch>
                  <a:fillRect l="-948" t="-4545" b="-12879"/>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32D35954-8D20-4D1E-948A-8FBCA35C0B7D}"/>
                  </a:ext>
                </a:extLst>
              </p:cNvPr>
              <p:cNvSpPr txBox="1"/>
              <p:nvPr/>
            </p:nvSpPr>
            <p:spPr>
              <a:xfrm>
                <a:off x="1073888" y="3209261"/>
                <a:ext cx="6581554" cy="1014124"/>
              </a:xfrm>
              <a:prstGeom prst="rect">
                <a:avLst/>
              </a:prstGeom>
              <a:noFill/>
            </p:spPr>
            <p:txBody>
              <a:bodyPr wrap="square" rtlCol="0">
                <a:spAutoFit/>
              </a:bodyPr>
              <a:lstStyle/>
              <a:p>
                <a:pPr marL="285750" indent="-285750">
                  <a:buFont typeface="Arial" panose="020B0604020202020204" pitchFamily="34" charset="0"/>
                  <a:buChar char="•"/>
                </a:pPr>
                <a:r>
                  <a:rPr lang="en-US" altLang="zh-CN" sz="2000" dirty="0">
                    <a:solidFill>
                      <a:srgbClr val="660874"/>
                    </a:solidFill>
                  </a:rPr>
                  <a:t>Reducing to AME = AMTIME[</a:t>
                </a:r>
                <a14:m>
                  <m:oMath xmlns:m="http://schemas.openxmlformats.org/officeDocument/2006/math">
                    <m:sSup>
                      <m:sSupPr>
                        <m:ctrlPr>
                          <a:rPr lang="en-US" altLang="zh-CN" sz="2000" b="0" i="1" smtClean="0">
                            <a:solidFill>
                              <a:srgbClr val="660874"/>
                            </a:solidFill>
                            <a:latin typeface="Cambria Math" panose="02040503050406030204" pitchFamily="18" charset="0"/>
                          </a:rPr>
                        </m:ctrlPr>
                      </m:sSupPr>
                      <m:e>
                        <m:r>
                          <a:rPr lang="en-US" altLang="zh-CN" sz="2000" b="0" i="1" smtClean="0">
                            <a:solidFill>
                              <a:srgbClr val="660874"/>
                            </a:solidFill>
                            <a:latin typeface="Cambria Math" panose="02040503050406030204" pitchFamily="18" charset="0"/>
                          </a:rPr>
                          <m:t>2</m:t>
                        </m:r>
                      </m:e>
                      <m:sup>
                        <m:r>
                          <a:rPr lang="en-US" altLang="zh-CN" sz="2000" b="0" i="1" smtClean="0">
                            <a:solidFill>
                              <a:srgbClr val="660874"/>
                            </a:solidFill>
                            <a:latin typeface="Cambria Math" panose="02040503050406030204" pitchFamily="18" charset="0"/>
                          </a:rPr>
                          <m:t>𝑂</m:t>
                        </m:r>
                        <m:r>
                          <a:rPr lang="en-US" altLang="zh-CN" sz="2000" b="0" i="1" smtClean="0">
                            <a:solidFill>
                              <a:srgbClr val="660874"/>
                            </a:solidFill>
                            <a:latin typeface="Cambria Math" panose="02040503050406030204" pitchFamily="18" charset="0"/>
                          </a:rPr>
                          <m:t>(</m:t>
                        </m:r>
                        <m:r>
                          <a:rPr lang="en-US" altLang="zh-CN" sz="2000" b="0" i="1" smtClean="0">
                            <a:solidFill>
                              <a:srgbClr val="660874"/>
                            </a:solidFill>
                            <a:latin typeface="Cambria Math" panose="02040503050406030204" pitchFamily="18" charset="0"/>
                          </a:rPr>
                          <m:t>𝑛</m:t>
                        </m:r>
                        <m:r>
                          <a:rPr lang="en-US" altLang="zh-CN" sz="2000" b="0" i="1" smtClean="0">
                            <a:solidFill>
                              <a:srgbClr val="660874"/>
                            </a:solidFill>
                            <a:latin typeface="Cambria Math" panose="02040503050406030204" pitchFamily="18" charset="0"/>
                          </a:rPr>
                          <m:t>)</m:t>
                        </m:r>
                      </m:sup>
                    </m:sSup>
                  </m:oMath>
                </a14:m>
                <a:r>
                  <a:rPr lang="en-US" altLang="zh-CN" sz="2000" dirty="0">
                    <a:solidFill>
                      <a:srgbClr val="660874"/>
                    </a:solidFill>
                  </a:rPr>
                  <a:t>]:</a:t>
                </a:r>
                <a:r>
                  <a:rPr lang="en-US" altLang="zh-CN" sz="2000" dirty="0"/>
                  <a:t> </a:t>
                </a:r>
              </a:p>
              <a:p>
                <a:pPr lvl="2">
                  <a:lnSpc>
                    <a:spcPct val="150000"/>
                  </a:lnSpc>
                </a:pPr>
                <a:r>
                  <a:rPr lang="en-US" altLang="zh-CN" sz="2000" dirty="0"/>
                  <a:t>Maximum circuit lower bound for </a:t>
                </a:r>
                <a14:m>
                  <m:oMath xmlns:m="http://schemas.openxmlformats.org/officeDocument/2006/math">
                    <m:sSub>
                      <m:sSubPr>
                        <m:ctrlPr>
                          <a:rPr lang="en-US" altLang="zh-CN" sz="2000" b="0" i="1" smtClean="0">
                            <a:latin typeface="Cambria Math" panose="02040503050406030204" pitchFamily="18" charset="0"/>
                          </a:rPr>
                        </m:ctrlPr>
                      </m:sSubPr>
                      <m:e>
                        <m:r>
                          <m:rPr>
                            <m:nor/>
                          </m:rPr>
                          <a:rPr lang="en-US" altLang="zh-CN" sz="2000" b="0" i="0" smtClean="0">
                            <a:latin typeface="Cambria Math" panose="02040503050406030204" pitchFamily="18" charset="0"/>
                          </a:rPr>
                          <m:t>AME</m:t>
                        </m:r>
                      </m:e>
                      <m:sub>
                        <m:r>
                          <a:rPr lang="en-US" altLang="zh-CN" sz="2000" b="0" i="1" smtClean="0">
                            <a:latin typeface="Cambria Math" panose="02040503050406030204" pitchFamily="18" charset="0"/>
                          </a:rPr>
                          <m:t>/</m:t>
                        </m:r>
                        <m:sSup>
                          <m:sSupPr>
                            <m:ctrlPr>
                              <a:rPr lang="en-US" altLang="zh-CN" sz="2000" b="0" i="1" smtClean="0">
                                <a:latin typeface="Cambria Math" panose="02040503050406030204" pitchFamily="18" charset="0"/>
                              </a:rPr>
                            </m:ctrlPr>
                          </m:sSupPr>
                          <m:e>
                            <m:r>
                              <a:rPr lang="en-US" altLang="zh-CN" sz="2000" b="0" i="1" smtClean="0">
                                <a:latin typeface="Cambria Math" panose="02040503050406030204" pitchFamily="18" charset="0"/>
                              </a:rPr>
                              <m:t>2</m:t>
                            </m:r>
                          </m:e>
                          <m:sup>
                            <m:sSup>
                              <m:sSupPr>
                                <m:ctrlPr>
                                  <a:rPr lang="en-US" altLang="zh-CN" sz="2000" b="0" i="1" smtClean="0">
                                    <a:latin typeface="Cambria Math" panose="02040503050406030204" pitchFamily="18" charset="0"/>
                                  </a:rPr>
                                </m:ctrlPr>
                              </m:sSupPr>
                              <m:e>
                                <m:r>
                                  <a:rPr lang="en-US" altLang="zh-CN" sz="2000" b="0" i="1" smtClean="0">
                                    <a:latin typeface="Cambria Math" panose="02040503050406030204" pitchFamily="18" charset="0"/>
                                  </a:rPr>
                                  <m:t>𝑛</m:t>
                                </m:r>
                              </m:e>
                              <m:sup>
                                <m:r>
                                  <a:rPr lang="en-US" altLang="zh-CN" sz="2000" b="0" i="1" smtClean="0">
                                    <a:latin typeface="Cambria Math" panose="02040503050406030204" pitchFamily="18" charset="0"/>
                                  </a:rPr>
                                  <m:t>𝜖</m:t>
                                </m:r>
                              </m:sup>
                            </m:sSup>
                          </m:sup>
                        </m:sSup>
                      </m:sub>
                    </m:sSub>
                  </m:oMath>
                </a14:m>
                <a:endParaRPr lang="zh-CN" altLang="en-US" sz="2000" dirty="0"/>
              </a:p>
            </p:txBody>
          </p:sp>
        </mc:Choice>
        <mc:Fallback xmlns="">
          <p:sp>
            <p:nvSpPr>
              <p:cNvPr id="4" name="TextBox 3">
                <a:extLst>
                  <a:ext uri="{FF2B5EF4-FFF2-40B4-BE49-F238E27FC236}">
                    <a16:creationId xmlns:a16="http://schemas.microsoft.com/office/drawing/2014/main" id="{32D35954-8D20-4D1E-948A-8FBCA35C0B7D}"/>
                  </a:ext>
                </a:extLst>
              </p:cNvPr>
              <p:cNvSpPr txBox="1">
                <a:spLocks noRot="1" noChangeAspect="1" noMove="1" noResize="1" noEditPoints="1" noAdjustHandles="1" noChangeArrowheads="1" noChangeShapeType="1" noTextEdit="1"/>
              </p:cNvSpPr>
              <p:nvPr/>
            </p:nvSpPr>
            <p:spPr>
              <a:xfrm>
                <a:off x="1073888" y="3209261"/>
                <a:ext cx="6581554" cy="1014124"/>
              </a:xfrm>
              <a:prstGeom prst="rect">
                <a:avLst/>
              </a:prstGeom>
              <a:blipFill>
                <a:blip r:embed="rId3"/>
                <a:stretch>
                  <a:fillRect l="-833" t="-1796" b="-2395"/>
                </a:stretch>
              </a:blipFill>
            </p:spPr>
            <p:txBody>
              <a:bodyPr/>
              <a:lstStyle/>
              <a:p>
                <a:r>
                  <a:rPr lang="en-US">
                    <a:noFill/>
                  </a:rPr>
                  <a:t> </a:t>
                </a:r>
              </a:p>
            </p:txBody>
          </p:sp>
        </mc:Fallback>
      </mc:AlternateContent>
      <p:sp>
        <p:nvSpPr>
          <p:cNvPr id="5" name="TextBox 4">
            <a:extLst>
              <a:ext uri="{FF2B5EF4-FFF2-40B4-BE49-F238E27FC236}">
                <a16:creationId xmlns:a16="http://schemas.microsoft.com/office/drawing/2014/main" id="{8AED4F04-C912-46CC-8B4D-BDD599BD418E}"/>
              </a:ext>
            </a:extLst>
          </p:cNvPr>
          <p:cNvSpPr txBox="1"/>
          <p:nvPr/>
        </p:nvSpPr>
        <p:spPr>
          <a:xfrm>
            <a:off x="1073887" y="4672629"/>
            <a:ext cx="6751675" cy="400110"/>
          </a:xfrm>
          <a:prstGeom prst="rect">
            <a:avLst/>
          </a:prstGeom>
          <a:noFill/>
        </p:spPr>
        <p:txBody>
          <a:bodyPr wrap="square" rtlCol="0">
            <a:spAutoFit/>
          </a:bodyPr>
          <a:lstStyle/>
          <a:p>
            <a:pPr marL="285750" indent="-285750">
              <a:buFont typeface="Arial" panose="020B0604020202020204" pitchFamily="34" charset="0"/>
              <a:buChar char="•"/>
            </a:pPr>
            <a:r>
              <a:rPr lang="en-US" altLang="zh-CN" sz="2000" dirty="0"/>
              <a:t>More applications for </a:t>
            </a:r>
            <a:r>
              <a:rPr lang="en-US" altLang="zh-CN" sz="2000" dirty="0">
                <a:solidFill>
                  <a:srgbClr val="660874"/>
                </a:solidFill>
              </a:rPr>
              <a:t>Iterative win-win </a:t>
            </a:r>
            <a:r>
              <a:rPr lang="en-US" altLang="zh-CN" sz="2000" dirty="0"/>
              <a:t>and </a:t>
            </a:r>
            <a:r>
              <a:rPr lang="en-US" altLang="zh-CN" sz="2000" dirty="0">
                <a:solidFill>
                  <a:srgbClr val="660874"/>
                </a:solidFill>
              </a:rPr>
              <a:t>Critical win-win</a:t>
            </a:r>
            <a:endParaRPr lang="zh-CN" altLang="en-US" sz="2000" dirty="0">
              <a:solidFill>
                <a:srgbClr val="660874"/>
              </a:solidFill>
            </a:endParaRPr>
          </a:p>
        </p:txBody>
      </p:sp>
      <p:sp>
        <p:nvSpPr>
          <p:cNvPr id="6" name="TextBox 5">
            <a:extLst>
              <a:ext uri="{FF2B5EF4-FFF2-40B4-BE49-F238E27FC236}">
                <a16:creationId xmlns:a16="http://schemas.microsoft.com/office/drawing/2014/main" id="{3F159B42-5AEA-4397-9C0A-7890F78ADDF2}"/>
              </a:ext>
            </a:extLst>
          </p:cNvPr>
          <p:cNvSpPr txBox="1"/>
          <p:nvPr/>
        </p:nvSpPr>
        <p:spPr>
          <a:xfrm>
            <a:off x="5895753" y="5548336"/>
            <a:ext cx="2355112" cy="584775"/>
          </a:xfrm>
          <a:prstGeom prst="rect">
            <a:avLst/>
          </a:prstGeom>
          <a:noFill/>
        </p:spPr>
        <p:txBody>
          <a:bodyPr wrap="square" rtlCol="0">
            <a:spAutoFit/>
          </a:bodyPr>
          <a:lstStyle/>
          <a:p>
            <a:r>
              <a:rPr lang="en-US" altLang="zh-CN" sz="3200" b="1" i="1" dirty="0"/>
              <a:t>Thank you!</a:t>
            </a:r>
            <a:endParaRPr lang="zh-CN" altLang="en-US" sz="3200" b="1" i="1" dirty="0"/>
          </a:p>
        </p:txBody>
      </p:sp>
    </p:spTree>
    <p:extLst>
      <p:ext uri="{BB962C8B-B14F-4D97-AF65-F5344CB8AC3E}">
        <p14:creationId xmlns:p14="http://schemas.microsoft.com/office/powerpoint/2010/main" val="2610839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FB3C6B5A-56CF-4C58-B298-ECB90A95C91E}"/>
              </a:ext>
            </a:extLst>
          </p:cNvPr>
          <p:cNvSpPr/>
          <p:nvPr/>
        </p:nvSpPr>
        <p:spPr>
          <a:xfrm>
            <a:off x="1354639" y="4711508"/>
            <a:ext cx="6428394" cy="574247"/>
          </a:xfrm>
          <a:prstGeom prst="roundRect">
            <a:avLst/>
          </a:prstGeom>
          <a:solidFill>
            <a:srgbClr val="F6F4F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Title 2">
            <a:extLst>
              <a:ext uri="{FF2B5EF4-FFF2-40B4-BE49-F238E27FC236}">
                <a16:creationId xmlns:a16="http://schemas.microsoft.com/office/drawing/2014/main" id="{41C9AD9A-8714-47C9-B71A-8979956DEB0C}"/>
              </a:ext>
            </a:extLst>
          </p:cNvPr>
          <p:cNvSpPr>
            <a:spLocks noGrp="1"/>
          </p:cNvSpPr>
          <p:nvPr>
            <p:ph type="title"/>
          </p:nvPr>
        </p:nvSpPr>
        <p:spPr/>
        <p:txBody>
          <a:bodyPr/>
          <a:lstStyle/>
          <a:p>
            <a:r>
              <a:rPr lang="en-US" altLang="zh-CN" dirty="0"/>
              <a:t>Maximum Circuit Lower Bounds</a:t>
            </a:r>
            <a:endParaRPr lang="zh-CN" altLang="en-US" dirty="0"/>
          </a:p>
        </p:txBody>
      </p:sp>
      <p:sp>
        <p:nvSpPr>
          <p:cNvPr id="4" name="TextBox 3">
            <a:extLst>
              <a:ext uri="{FF2B5EF4-FFF2-40B4-BE49-F238E27FC236}">
                <a16:creationId xmlns:a16="http://schemas.microsoft.com/office/drawing/2014/main" id="{817F5675-58A1-40EF-9D03-5AED54D0A522}"/>
              </a:ext>
            </a:extLst>
          </p:cNvPr>
          <p:cNvSpPr txBox="1"/>
          <p:nvPr/>
        </p:nvSpPr>
        <p:spPr>
          <a:xfrm>
            <a:off x="626480" y="1818165"/>
            <a:ext cx="4450567" cy="400110"/>
          </a:xfrm>
          <a:prstGeom prst="rect">
            <a:avLst/>
          </a:prstGeom>
          <a:noFill/>
        </p:spPr>
        <p:txBody>
          <a:bodyPr wrap="square" rtlCol="0">
            <a:spAutoFit/>
          </a:bodyPr>
          <a:lstStyle/>
          <a:p>
            <a:r>
              <a:rPr lang="en-US" altLang="zh-CN" sz="2000" b="1" dirty="0">
                <a:solidFill>
                  <a:srgbClr val="660874"/>
                </a:solidFill>
              </a:rPr>
              <a:t>Maximum</a:t>
            </a:r>
            <a:r>
              <a:rPr lang="en-US" altLang="zh-CN" sz="2000" b="1" dirty="0"/>
              <a:t> Circuit lower bound</a:t>
            </a:r>
            <a:endParaRPr lang="zh-CN" altLang="en-US" sz="2000" b="1" dirty="0"/>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6CA1F326-276D-4333-8060-89DEE4A926F3}"/>
                  </a:ext>
                </a:extLst>
              </p:cNvPr>
              <p:cNvSpPr txBox="1"/>
              <p:nvPr/>
            </p:nvSpPr>
            <p:spPr>
              <a:xfrm>
                <a:off x="1036674" y="2293827"/>
                <a:ext cx="7384312" cy="1326004"/>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altLang="zh-CN" sz="1800" dirty="0">
                    <a:solidFill>
                      <a:srgbClr val="660874"/>
                    </a:solidFill>
                  </a:rPr>
                  <a:t>[Shannon 49] </a:t>
                </a:r>
                <a:endParaRPr lang="en-US" altLang="zh-CN" dirty="0"/>
              </a:p>
              <a:p>
                <a:pPr marL="742950" lvl="1" indent="-285750">
                  <a:lnSpc>
                    <a:spcPct val="150000"/>
                  </a:lnSpc>
                  <a:buFont typeface="Arial" panose="020B0604020202020204" pitchFamily="34" charset="0"/>
                  <a:buChar char="•"/>
                </a:pPr>
                <a:r>
                  <a:rPr lang="en-US" altLang="zh-CN" dirty="0"/>
                  <a:t>Any function </a:t>
                </a:r>
                <a14:m>
                  <m:oMath xmlns:m="http://schemas.openxmlformats.org/officeDocument/2006/math">
                    <m:r>
                      <a:rPr lang="en-US" altLang="zh-CN" b="0" i="1" smtClean="0">
                        <a:latin typeface="Cambria Math" panose="02040503050406030204" pitchFamily="18" charset="0"/>
                      </a:rPr>
                      <m:t>𝑓</m:t>
                    </m:r>
                    <m:r>
                      <a:rPr lang="en-US" altLang="zh-CN" b="0" i="1" smtClean="0">
                        <a:latin typeface="Cambria Math" panose="02040503050406030204" pitchFamily="18" charset="0"/>
                      </a:rPr>
                      <m:t>:</m:t>
                    </m:r>
                    <m:sSup>
                      <m:sSupPr>
                        <m:ctrlPr>
                          <a:rPr lang="en-US" altLang="zh-CN" b="0" i="1" smtClean="0">
                            <a:latin typeface="Cambria Math" panose="02040503050406030204" pitchFamily="18" charset="0"/>
                          </a:rPr>
                        </m:ctrlPr>
                      </m:sSupPr>
                      <m:e>
                        <m:d>
                          <m:dPr>
                            <m:begChr m:val="{"/>
                            <m:endChr m:val="}"/>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0,1</m:t>
                            </m:r>
                          </m:e>
                        </m:d>
                      </m:e>
                      <m:sup>
                        <m:r>
                          <a:rPr lang="en-US" altLang="zh-CN" b="0" i="1" smtClean="0">
                            <a:latin typeface="Cambria Math" panose="02040503050406030204" pitchFamily="18" charset="0"/>
                          </a:rPr>
                          <m:t>𝑛</m:t>
                        </m:r>
                      </m:sup>
                    </m:sSup>
                    <m:r>
                      <a:rPr lang="en-US" altLang="zh-CN" b="0" i="1" smtClean="0">
                        <a:latin typeface="Cambria Math" panose="02040503050406030204" pitchFamily="18" charset="0"/>
                      </a:rPr>
                      <m:t>→</m:t>
                    </m:r>
                    <m:d>
                      <m:dPr>
                        <m:begChr m:val="{"/>
                        <m:endChr m:val="}"/>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0,1</m:t>
                        </m:r>
                      </m:e>
                    </m:d>
                  </m:oMath>
                </a14:m>
                <a:r>
                  <a:rPr lang="zh-CN" altLang="en-US" dirty="0"/>
                  <a:t> </a:t>
                </a:r>
                <a:r>
                  <a:rPr lang="en-US" altLang="zh-CN" dirty="0"/>
                  <a:t>can be computed in </a:t>
                </a:r>
                <a14:m>
                  <m:oMath xmlns:m="http://schemas.openxmlformats.org/officeDocument/2006/math">
                    <m:r>
                      <a:rPr lang="en-US" altLang="zh-CN" b="0" i="0" smtClean="0">
                        <a:latin typeface="Cambria Math" panose="02040503050406030204" pitchFamily="18" charset="0"/>
                      </a:rPr>
                      <m:t>~</m:t>
                    </m:r>
                    <m:r>
                      <m:rPr>
                        <m:nor/>
                      </m:rPr>
                      <a:rPr lang="en-US" altLang="zh-CN" b="0" i="0" smtClean="0">
                        <a:latin typeface="Cambria Math" panose="02040503050406030204" pitchFamily="18" charset="0"/>
                      </a:rPr>
                      <m:t>SIZE</m:t>
                    </m:r>
                    <m:r>
                      <a:rPr lang="en-US" altLang="zh-CN" b="0" i="1" smtClean="0">
                        <a:latin typeface="Cambria Math" panose="02040503050406030204" pitchFamily="18" charset="0"/>
                      </a:rPr>
                      <m:t>[</m:t>
                    </m:r>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2</m:t>
                        </m:r>
                      </m:e>
                      <m:sup>
                        <m:r>
                          <a:rPr lang="en-US" altLang="zh-CN" b="0" i="1" smtClean="0">
                            <a:latin typeface="Cambria Math" panose="02040503050406030204" pitchFamily="18" charset="0"/>
                          </a:rPr>
                          <m:t>𝑛</m:t>
                        </m:r>
                      </m:sup>
                    </m:sSup>
                    <m:r>
                      <a:rPr lang="en-US" altLang="zh-CN" b="0" i="1" smtClean="0">
                        <a:latin typeface="Cambria Math" panose="02040503050406030204" pitchFamily="18" charset="0"/>
                      </a:rPr>
                      <m:t>/</m:t>
                    </m:r>
                    <m:r>
                      <a:rPr lang="en-US" altLang="zh-CN" b="0" i="1" smtClean="0">
                        <a:latin typeface="Cambria Math" panose="02040503050406030204" pitchFamily="18" charset="0"/>
                      </a:rPr>
                      <m:t>𝑛</m:t>
                    </m:r>
                    <m:r>
                      <a:rPr lang="en-US" altLang="zh-CN" b="0" i="1" smtClean="0">
                        <a:latin typeface="Cambria Math" panose="02040503050406030204" pitchFamily="18" charset="0"/>
                      </a:rPr>
                      <m:t>]</m:t>
                    </m:r>
                  </m:oMath>
                </a14:m>
                <a:endParaRPr lang="en-US" altLang="zh-CN" dirty="0"/>
              </a:p>
              <a:p>
                <a:pPr marL="742950" lvl="1" indent="-285750">
                  <a:lnSpc>
                    <a:spcPct val="150000"/>
                  </a:lnSpc>
                  <a:buFont typeface="Arial" panose="020B0604020202020204" pitchFamily="34" charset="0"/>
                  <a:buChar char="•"/>
                </a:pPr>
                <a:r>
                  <a:rPr lang="en-US" altLang="zh-CN" dirty="0"/>
                  <a:t>Random Boolean function </a:t>
                </a:r>
                <a14:m>
                  <m:oMath xmlns:m="http://schemas.openxmlformats.org/officeDocument/2006/math">
                    <m:r>
                      <a:rPr lang="en-US" altLang="zh-CN" b="0" i="1" smtClean="0">
                        <a:latin typeface="Cambria Math" panose="02040503050406030204" pitchFamily="18" charset="0"/>
                      </a:rPr>
                      <m:t>𝑓</m:t>
                    </m:r>
                  </m:oMath>
                </a14:m>
                <a:r>
                  <a:rPr lang="zh-CN" altLang="en-US" dirty="0"/>
                  <a:t> </a:t>
                </a:r>
                <a:r>
                  <a:rPr lang="en-US" altLang="zh-CN" dirty="0"/>
                  <a:t>requires </a:t>
                </a:r>
                <a14:m>
                  <m:oMath xmlns:m="http://schemas.openxmlformats.org/officeDocument/2006/math">
                    <m:r>
                      <m:rPr>
                        <m:nor/>
                      </m:rPr>
                      <a:rPr lang="en-US" altLang="zh-CN">
                        <a:latin typeface="Cambria Math" panose="02040503050406030204" pitchFamily="18" charset="0"/>
                      </a:rPr>
                      <m:t>SIZE</m:t>
                    </m:r>
                    <m:r>
                      <a:rPr lang="en-US" altLang="zh-CN" i="1">
                        <a:latin typeface="Cambria Math" panose="02040503050406030204" pitchFamily="18" charset="0"/>
                      </a:rPr>
                      <m:t>[</m:t>
                    </m:r>
                    <m:sSup>
                      <m:sSupPr>
                        <m:ctrlPr>
                          <a:rPr lang="en-US" altLang="zh-CN" i="1">
                            <a:latin typeface="Cambria Math" panose="02040503050406030204" pitchFamily="18" charset="0"/>
                          </a:rPr>
                        </m:ctrlPr>
                      </m:sSupPr>
                      <m:e>
                        <m:r>
                          <a:rPr lang="en-US" altLang="zh-CN" i="1">
                            <a:latin typeface="Cambria Math" panose="02040503050406030204" pitchFamily="18" charset="0"/>
                          </a:rPr>
                          <m:t>2</m:t>
                        </m:r>
                      </m:e>
                      <m:sup>
                        <m:r>
                          <a:rPr lang="en-US" altLang="zh-CN" i="1">
                            <a:latin typeface="Cambria Math" panose="02040503050406030204" pitchFamily="18" charset="0"/>
                          </a:rPr>
                          <m:t>𝑛</m:t>
                        </m:r>
                      </m:sup>
                    </m:sSup>
                    <m:r>
                      <a:rPr lang="en-US" altLang="zh-CN" i="1">
                        <a:latin typeface="Cambria Math" panose="02040503050406030204" pitchFamily="18" charset="0"/>
                      </a:rPr>
                      <m:t>/</m:t>
                    </m:r>
                    <m:r>
                      <a:rPr lang="en-US" altLang="zh-CN" i="1">
                        <a:latin typeface="Cambria Math" panose="02040503050406030204" pitchFamily="18" charset="0"/>
                      </a:rPr>
                      <m:t>𝑛</m:t>
                    </m:r>
                    <m:r>
                      <a:rPr lang="en-US" altLang="zh-CN" i="1">
                        <a:latin typeface="Cambria Math" panose="02040503050406030204" pitchFamily="18" charset="0"/>
                      </a:rPr>
                      <m:t>]</m:t>
                    </m:r>
                  </m:oMath>
                </a14:m>
                <a:endParaRPr lang="en-US" altLang="zh-CN" dirty="0"/>
              </a:p>
            </p:txBody>
          </p:sp>
        </mc:Choice>
        <mc:Fallback xmlns="">
          <p:sp>
            <p:nvSpPr>
              <p:cNvPr id="9" name="TextBox 8">
                <a:extLst>
                  <a:ext uri="{FF2B5EF4-FFF2-40B4-BE49-F238E27FC236}">
                    <a16:creationId xmlns:a16="http://schemas.microsoft.com/office/drawing/2014/main" id="{6CA1F326-276D-4333-8060-89DEE4A926F3}"/>
                  </a:ext>
                </a:extLst>
              </p:cNvPr>
              <p:cNvSpPr txBox="1">
                <a:spLocks noRot="1" noChangeAspect="1" noMove="1" noResize="1" noEditPoints="1" noAdjustHandles="1" noChangeArrowheads="1" noChangeShapeType="1" noTextEdit="1"/>
              </p:cNvSpPr>
              <p:nvPr/>
            </p:nvSpPr>
            <p:spPr>
              <a:xfrm>
                <a:off x="1036674" y="2293827"/>
                <a:ext cx="7384312" cy="1326004"/>
              </a:xfrm>
              <a:prstGeom prst="rect">
                <a:avLst/>
              </a:prstGeom>
              <a:blipFill>
                <a:blip r:embed="rId3"/>
                <a:stretch>
                  <a:fillRect l="-495" b="-367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41F49B92-EA59-4BD7-8BD4-B629D723B675}"/>
                  </a:ext>
                </a:extLst>
              </p:cNvPr>
              <p:cNvSpPr txBox="1"/>
              <p:nvPr/>
            </p:nvSpPr>
            <p:spPr>
              <a:xfrm>
                <a:off x="1752035" y="4835504"/>
                <a:ext cx="35426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altLang="zh-CN" b="0" i="1" smtClean="0">
                          <a:latin typeface="Cambria Math" panose="02040503050406030204" pitchFamily="18" charset="0"/>
                        </a:rPr>
                        <m:t>NE</m:t>
                      </m:r>
                    </m:oMath>
                  </m:oMathPara>
                </a14:m>
                <a:endParaRPr lang="zh-CN" altLang="en-US" dirty="0"/>
              </a:p>
            </p:txBody>
          </p:sp>
        </mc:Choice>
        <mc:Fallback xmlns="">
          <p:sp>
            <p:nvSpPr>
              <p:cNvPr id="2" name="TextBox 1">
                <a:extLst>
                  <a:ext uri="{FF2B5EF4-FFF2-40B4-BE49-F238E27FC236}">
                    <a16:creationId xmlns:a16="http://schemas.microsoft.com/office/drawing/2014/main" id="{41F49B92-EA59-4BD7-8BD4-B629D723B675}"/>
                  </a:ext>
                </a:extLst>
              </p:cNvPr>
              <p:cNvSpPr txBox="1">
                <a:spLocks noRot="1" noChangeAspect="1" noMove="1" noResize="1" noEditPoints="1" noAdjustHandles="1" noChangeArrowheads="1" noChangeShapeType="1" noTextEdit="1"/>
              </p:cNvSpPr>
              <p:nvPr/>
            </p:nvSpPr>
            <p:spPr>
              <a:xfrm>
                <a:off x="1752035" y="4835504"/>
                <a:ext cx="354264" cy="276999"/>
              </a:xfrm>
              <a:prstGeom prst="rect">
                <a:avLst/>
              </a:prstGeom>
              <a:blipFill>
                <a:blip r:embed="rId4"/>
                <a:stretch>
                  <a:fillRect l="-13559" r="-13559" b="-869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0A80B335-B5E1-4464-8868-D4F1FD954244}"/>
                  </a:ext>
                </a:extLst>
              </p:cNvPr>
              <p:cNvSpPr txBox="1"/>
              <p:nvPr/>
            </p:nvSpPr>
            <p:spPr>
              <a:xfrm>
                <a:off x="6561606" y="4697387"/>
                <a:ext cx="862352" cy="5539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3600" b="0" i="1" smtClean="0">
                              <a:latin typeface="Cambria Math" panose="02040503050406030204" pitchFamily="18" charset="0"/>
                            </a:rPr>
                          </m:ctrlPr>
                        </m:sSubPr>
                        <m:e>
                          <m:r>
                            <m:rPr>
                              <m:sty m:val="p"/>
                            </m:rPr>
                            <a:rPr lang="en-US" altLang="zh-CN" sz="3600" b="0" i="0" smtClean="0">
                              <a:latin typeface="Cambria Math" panose="02040503050406030204" pitchFamily="18" charset="0"/>
                            </a:rPr>
                            <m:t>Σ</m:t>
                          </m:r>
                        </m:e>
                        <m:sub>
                          <m:r>
                            <a:rPr lang="en-US" altLang="zh-CN" sz="3600" b="0" i="1" smtClean="0">
                              <a:latin typeface="Cambria Math" panose="02040503050406030204" pitchFamily="18" charset="0"/>
                            </a:rPr>
                            <m:t>3</m:t>
                          </m:r>
                        </m:sub>
                      </m:sSub>
                      <m:r>
                        <m:rPr>
                          <m:nor/>
                        </m:rPr>
                        <a:rPr lang="en-US" altLang="zh-CN" sz="3600" b="0" i="0" smtClean="0">
                          <a:latin typeface="Cambria Math" panose="02040503050406030204" pitchFamily="18" charset="0"/>
                        </a:rPr>
                        <m:t>E</m:t>
                      </m:r>
                    </m:oMath>
                  </m:oMathPara>
                </a14:m>
                <a:endParaRPr lang="zh-CN" altLang="en-US" sz="3600" dirty="0"/>
              </a:p>
            </p:txBody>
          </p:sp>
        </mc:Choice>
        <mc:Fallback xmlns="">
          <p:sp>
            <p:nvSpPr>
              <p:cNvPr id="7" name="TextBox 6">
                <a:extLst>
                  <a:ext uri="{FF2B5EF4-FFF2-40B4-BE49-F238E27FC236}">
                    <a16:creationId xmlns:a16="http://schemas.microsoft.com/office/drawing/2014/main" id="{0A80B335-B5E1-4464-8868-D4F1FD954244}"/>
                  </a:ext>
                </a:extLst>
              </p:cNvPr>
              <p:cNvSpPr txBox="1">
                <a:spLocks noRot="1" noChangeAspect="1" noMove="1" noResize="1" noEditPoints="1" noAdjustHandles="1" noChangeArrowheads="1" noChangeShapeType="1" noTextEdit="1"/>
              </p:cNvSpPr>
              <p:nvPr/>
            </p:nvSpPr>
            <p:spPr>
              <a:xfrm>
                <a:off x="6561606" y="4697387"/>
                <a:ext cx="862352" cy="553998"/>
              </a:xfrm>
              <a:prstGeom prst="rect">
                <a:avLst/>
              </a:prstGeom>
              <a:blipFill>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53BBD8F6-6725-4D24-8CDB-20D78F1FFAF4}"/>
                  </a:ext>
                </a:extLst>
              </p:cNvPr>
              <p:cNvSpPr txBox="1"/>
              <p:nvPr/>
            </p:nvSpPr>
            <p:spPr>
              <a:xfrm>
                <a:off x="4363432" y="4835886"/>
                <a:ext cx="23724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m:t>
                      </m:r>
                    </m:oMath>
                  </m:oMathPara>
                </a14:m>
                <a:endParaRPr lang="zh-CN" altLang="en-US" dirty="0"/>
              </a:p>
            </p:txBody>
          </p:sp>
        </mc:Choice>
        <mc:Fallback xmlns="">
          <p:sp>
            <p:nvSpPr>
              <p:cNvPr id="17" name="TextBox 16">
                <a:extLst>
                  <a:ext uri="{FF2B5EF4-FFF2-40B4-BE49-F238E27FC236}">
                    <a16:creationId xmlns:a16="http://schemas.microsoft.com/office/drawing/2014/main" id="{53BBD8F6-6725-4D24-8CDB-20D78F1FFAF4}"/>
                  </a:ext>
                </a:extLst>
              </p:cNvPr>
              <p:cNvSpPr txBox="1">
                <a:spLocks noRot="1" noChangeAspect="1" noMove="1" noResize="1" noEditPoints="1" noAdjustHandles="1" noChangeArrowheads="1" noChangeShapeType="1" noTextEdit="1"/>
              </p:cNvSpPr>
              <p:nvPr/>
            </p:nvSpPr>
            <p:spPr>
              <a:xfrm>
                <a:off x="4363432" y="4835886"/>
                <a:ext cx="237244" cy="276999"/>
              </a:xfrm>
              <a:prstGeom prst="rect">
                <a:avLst/>
              </a:prstGeom>
              <a:blipFill>
                <a:blip r:embed="rId6"/>
                <a:stretch>
                  <a:fillRect l="-17949" r="-15385" b="-434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B064ED8D-DCA0-4933-96D1-0B10AF122CCD}"/>
                  </a:ext>
                </a:extLst>
              </p:cNvPr>
              <p:cNvSpPr txBox="1"/>
              <p:nvPr/>
            </p:nvSpPr>
            <p:spPr>
              <a:xfrm>
                <a:off x="1354639" y="4247710"/>
                <a:ext cx="1233377" cy="369332"/>
              </a:xfrm>
              <a:prstGeom prst="rect">
                <a:avLst/>
              </a:prstGeom>
              <a:noFill/>
            </p:spPr>
            <p:txBody>
              <a:bodyPr wrap="square" rtlCol="0">
                <a:spAutoFit/>
              </a:bodyPr>
              <a:lstStyle/>
              <a:p>
                <a:pPr algn="ctr"/>
                <a:r>
                  <a:rPr lang="en-US" altLang="zh-CN" b="0" dirty="0">
                    <a:solidFill>
                      <a:srgbClr val="660874"/>
                    </a:solidFill>
                  </a:rPr>
                  <a:t>(</a:t>
                </a:r>
                <a14:m>
                  <m:oMath xmlns:m="http://schemas.openxmlformats.org/officeDocument/2006/math">
                    <m:sSub>
                      <m:sSubPr>
                        <m:ctrlPr>
                          <a:rPr lang="en-US" altLang="zh-CN" b="0" i="1" smtClean="0">
                            <a:solidFill>
                              <a:srgbClr val="660874"/>
                            </a:solidFill>
                            <a:latin typeface="Cambria Math" panose="02040503050406030204" pitchFamily="18" charset="0"/>
                          </a:rPr>
                        </m:ctrlPr>
                      </m:sSubPr>
                      <m:e>
                        <m:r>
                          <m:rPr>
                            <m:sty m:val="p"/>
                          </m:rPr>
                          <a:rPr lang="en-US" altLang="zh-CN" b="0" i="0" smtClean="0">
                            <a:solidFill>
                              <a:srgbClr val="660874"/>
                            </a:solidFill>
                            <a:latin typeface="Cambria Math" panose="02040503050406030204" pitchFamily="18" charset="0"/>
                          </a:rPr>
                          <m:t>Σ</m:t>
                        </m:r>
                      </m:e>
                      <m:sub>
                        <m:r>
                          <a:rPr lang="en-US" altLang="zh-CN" b="0" i="1" smtClean="0">
                            <a:solidFill>
                              <a:srgbClr val="660874"/>
                            </a:solidFill>
                            <a:latin typeface="Cambria Math" panose="02040503050406030204" pitchFamily="18" charset="0"/>
                          </a:rPr>
                          <m:t>1</m:t>
                        </m:r>
                      </m:sub>
                    </m:sSub>
                  </m:oMath>
                </a14:m>
                <a:r>
                  <a:rPr lang="en-US" altLang="zh-CN" dirty="0">
                    <a:solidFill>
                      <a:srgbClr val="660874"/>
                    </a:solidFill>
                  </a:rPr>
                  <a:t>-type)</a:t>
                </a:r>
                <a:endParaRPr lang="zh-CN" altLang="en-US" dirty="0">
                  <a:solidFill>
                    <a:srgbClr val="660874"/>
                  </a:solidFill>
                </a:endParaRPr>
              </a:p>
            </p:txBody>
          </p:sp>
        </mc:Choice>
        <mc:Fallback xmlns="">
          <p:sp>
            <p:nvSpPr>
              <p:cNvPr id="8" name="TextBox 7">
                <a:extLst>
                  <a:ext uri="{FF2B5EF4-FFF2-40B4-BE49-F238E27FC236}">
                    <a16:creationId xmlns:a16="http://schemas.microsoft.com/office/drawing/2014/main" id="{B064ED8D-DCA0-4933-96D1-0B10AF122CCD}"/>
                  </a:ext>
                </a:extLst>
              </p:cNvPr>
              <p:cNvSpPr txBox="1">
                <a:spLocks noRot="1" noChangeAspect="1" noMove="1" noResize="1" noEditPoints="1" noAdjustHandles="1" noChangeArrowheads="1" noChangeShapeType="1" noTextEdit="1"/>
              </p:cNvSpPr>
              <p:nvPr/>
            </p:nvSpPr>
            <p:spPr>
              <a:xfrm>
                <a:off x="1354639" y="4247710"/>
                <a:ext cx="1233377" cy="369332"/>
              </a:xfrm>
              <a:prstGeom prst="rect">
                <a:avLst/>
              </a:prstGeom>
              <a:blipFill>
                <a:blip r:embed="rId7"/>
                <a:stretch>
                  <a:fillRect t="-10000" b="-2666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0F33D7C2-7D1F-4844-9374-9939B1EEADB5}"/>
                  </a:ext>
                </a:extLst>
              </p:cNvPr>
              <p:cNvSpPr txBox="1"/>
              <p:nvPr/>
            </p:nvSpPr>
            <p:spPr>
              <a:xfrm>
                <a:off x="6376093" y="4252779"/>
                <a:ext cx="1233377" cy="369332"/>
              </a:xfrm>
              <a:prstGeom prst="rect">
                <a:avLst/>
              </a:prstGeom>
              <a:noFill/>
            </p:spPr>
            <p:txBody>
              <a:bodyPr wrap="square" rtlCol="0">
                <a:spAutoFit/>
              </a:bodyPr>
              <a:lstStyle/>
              <a:p>
                <a:pPr algn="ctr"/>
                <a:r>
                  <a:rPr lang="en-US" altLang="zh-CN" b="0" dirty="0">
                    <a:solidFill>
                      <a:srgbClr val="660874"/>
                    </a:solidFill>
                  </a:rPr>
                  <a:t>(</a:t>
                </a:r>
                <a14:m>
                  <m:oMath xmlns:m="http://schemas.openxmlformats.org/officeDocument/2006/math">
                    <m:sSub>
                      <m:sSubPr>
                        <m:ctrlPr>
                          <a:rPr lang="en-US" altLang="zh-CN" b="0" i="1" smtClean="0">
                            <a:solidFill>
                              <a:srgbClr val="660874"/>
                            </a:solidFill>
                            <a:latin typeface="Cambria Math" panose="02040503050406030204" pitchFamily="18" charset="0"/>
                          </a:rPr>
                        </m:ctrlPr>
                      </m:sSubPr>
                      <m:e>
                        <m:r>
                          <m:rPr>
                            <m:sty m:val="p"/>
                          </m:rPr>
                          <a:rPr lang="en-US" altLang="zh-CN" b="0" i="0" smtClean="0">
                            <a:solidFill>
                              <a:srgbClr val="660874"/>
                            </a:solidFill>
                            <a:latin typeface="Cambria Math" panose="02040503050406030204" pitchFamily="18" charset="0"/>
                          </a:rPr>
                          <m:t>Σ</m:t>
                        </m:r>
                      </m:e>
                      <m:sub>
                        <m:r>
                          <a:rPr lang="en-US" altLang="zh-CN" b="0" i="1" smtClean="0">
                            <a:solidFill>
                              <a:srgbClr val="660874"/>
                            </a:solidFill>
                            <a:latin typeface="Cambria Math" panose="02040503050406030204" pitchFamily="18" charset="0"/>
                          </a:rPr>
                          <m:t>3</m:t>
                        </m:r>
                      </m:sub>
                    </m:sSub>
                  </m:oMath>
                </a14:m>
                <a:r>
                  <a:rPr lang="en-US" altLang="zh-CN" dirty="0">
                    <a:solidFill>
                      <a:srgbClr val="660874"/>
                    </a:solidFill>
                  </a:rPr>
                  <a:t>-type)</a:t>
                </a:r>
                <a:endParaRPr lang="zh-CN" altLang="en-US" dirty="0">
                  <a:solidFill>
                    <a:srgbClr val="660874"/>
                  </a:solidFill>
                </a:endParaRPr>
              </a:p>
            </p:txBody>
          </p:sp>
        </mc:Choice>
        <mc:Fallback xmlns="">
          <p:sp>
            <p:nvSpPr>
              <p:cNvPr id="19" name="TextBox 18">
                <a:extLst>
                  <a:ext uri="{FF2B5EF4-FFF2-40B4-BE49-F238E27FC236}">
                    <a16:creationId xmlns:a16="http://schemas.microsoft.com/office/drawing/2014/main" id="{0F33D7C2-7D1F-4844-9374-9939B1EEADB5}"/>
                  </a:ext>
                </a:extLst>
              </p:cNvPr>
              <p:cNvSpPr txBox="1">
                <a:spLocks noRot="1" noChangeAspect="1" noMove="1" noResize="1" noEditPoints="1" noAdjustHandles="1" noChangeArrowheads="1" noChangeShapeType="1" noTextEdit="1"/>
              </p:cNvSpPr>
              <p:nvPr/>
            </p:nvSpPr>
            <p:spPr>
              <a:xfrm>
                <a:off x="6376093" y="4252779"/>
                <a:ext cx="1233377" cy="369332"/>
              </a:xfrm>
              <a:prstGeom prst="rect">
                <a:avLst/>
              </a:prstGeom>
              <a:blipFill>
                <a:blip r:embed="rId8"/>
                <a:stretch>
                  <a:fillRect t="-10000" b="-2666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25E803C5-C441-4905-8A42-18F2DCE6BA31}"/>
                  </a:ext>
                </a:extLst>
              </p:cNvPr>
              <p:cNvSpPr txBox="1"/>
              <p:nvPr/>
            </p:nvSpPr>
            <p:spPr>
              <a:xfrm>
                <a:off x="1036674" y="3710827"/>
                <a:ext cx="6363586" cy="369332"/>
              </a:xfrm>
              <a:prstGeom prst="rect">
                <a:avLst/>
              </a:prstGeom>
              <a:noFill/>
            </p:spPr>
            <p:txBody>
              <a:bodyPr wrap="square" rtlCol="0">
                <a:spAutoFit/>
              </a:bodyPr>
              <a:lstStyle/>
              <a:p>
                <a:pPr marL="285750" indent="-285750">
                  <a:buFont typeface="Arial" panose="020B0604020202020204" pitchFamily="34" charset="0"/>
                  <a:buChar char="•"/>
                </a:pPr>
                <a:r>
                  <a:rPr lang="en-US" altLang="zh-CN" dirty="0">
                    <a:solidFill>
                      <a:srgbClr val="660874"/>
                    </a:solidFill>
                  </a:rPr>
                  <a:t>[Kannan 82]</a:t>
                </a:r>
                <a:r>
                  <a:rPr lang="zh-CN" altLang="en-US" dirty="0">
                    <a:solidFill>
                      <a:srgbClr val="660874"/>
                    </a:solidFill>
                  </a:rPr>
                  <a:t>  </a:t>
                </a:r>
                <a14:m>
                  <m:oMath xmlns:m="http://schemas.openxmlformats.org/officeDocument/2006/math">
                    <m:sSub>
                      <m:sSubPr>
                        <m:ctrlPr>
                          <a:rPr lang="en-US" altLang="zh-CN" b="0" i="1" smtClean="0">
                            <a:solidFill>
                              <a:schemeClr val="tx1"/>
                            </a:solidFill>
                            <a:latin typeface="Cambria Math" panose="02040503050406030204" pitchFamily="18" charset="0"/>
                          </a:rPr>
                        </m:ctrlPr>
                      </m:sSubPr>
                      <m:e>
                        <m:r>
                          <m:rPr>
                            <m:sty m:val="p"/>
                          </m:rPr>
                          <a:rPr lang="en-US" altLang="zh-CN" b="0" i="0" smtClean="0">
                            <a:solidFill>
                              <a:schemeClr val="tx1"/>
                            </a:solidFill>
                            <a:latin typeface="Cambria Math" panose="02040503050406030204" pitchFamily="18" charset="0"/>
                          </a:rPr>
                          <m:t>Σ</m:t>
                        </m:r>
                      </m:e>
                      <m:sub>
                        <m:r>
                          <a:rPr lang="en-US" altLang="zh-CN" b="0" i="1" smtClean="0">
                            <a:solidFill>
                              <a:schemeClr val="tx1"/>
                            </a:solidFill>
                            <a:latin typeface="Cambria Math" panose="02040503050406030204" pitchFamily="18" charset="0"/>
                          </a:rPr>
                          <m:t>3</m:t>
                        </m:r>
                      </m:sub>
                    </m:sSub>
                    <m:r>
                      <m:rPr>
                        <m:nor/>
                      </m:rPr>
                      <a:rPr lang="en-US" altLang="zh-CN" b="0" i="0" smtClean="0">
                        <a:solidFill>
                          <a:schemeClr val="tx1"/>
                        </a:solidFill>
                        <a:latin typeface="Cambria Math" panose="02040503050406030204" pitchFamily="18" charset="0"/>
                      </a:rPr>
                      <m:t>E</m:t>
                    </m:r>
                    <m:r>
                      <a:rPr lang="en-US" altLang="zh-CN" i="1">
                        <a:latin typeface="Cambria Math" panose="02040503050406030204" pitchFamily="18" charset="0"/>
                      </a:rPr>
                      <m:t>⊄</m:t>
                    </m:r>
                    <m:r>
                      <m:rPr>
                        <m:nor/>
                      </m:rPr>
                      <a:rPr lang="en-US" altLang="zh-CN" b="0" i="0" smtClean="0">
                        <a:solidFill>
                          <a:schemeClr val="tx1"/>
                        </a:solidFill>
                        <a:latin typeface="Cambria Math" panose="02040503050406030204" pitchFamily="18" charset="0"/>
                      </a:rPr>
                      <m:t>SIZE</m:t>
                    </m:r>
                    <m:r>
                      <a:rPr lang="en-US" altLang="zh-CN" b="0" i="1" smtClean="0">
                        <a:solidFill>
                          <a:schemeClr val="tx1"/>
                        </a:solidFill>
                        <a:latin typeface="Cambria Math" panose="02040503050406030204" pitchFamily="18" charset="0"/>
                      </a:rPr>
                      <m:t>[</m:t>
                    </m:r>
                    <m:sSup>
                      <m:sSupPr>
                        <m:ctrlPr>
                          <a:rPr lang="en-US" altLang="zh-CN" b="0" i="1" smtClean="0">
                            <a:solidFill>
                              <a:schemeClr val="tx1"/>
                            </a:solidFill>
                            <a:latin typeface="Cambria Math" panose="02040503050406030204" pitchFamily="18" charset="0"/>
                          </a:rPr>
                        </m:ctrlPr>
                      </m:sSupPr>
                      <m:e>
                        <m:r>
                          <a:rPr lang="en-US" altLang="zh-CN" b="0" i="1" smtClean="0">
                            <a:solidFill>
                              <a:schemeClr val="tx1"/>
                            </a:solidFill>
                            <a:latin typeface="Cambria Math" panose="02040503050406030204" pitchFamily="18" charset="0"/>
                          </a:rPr>
                          <m:t>2</m:t>
                        </m:r>
                      </m:e>
                      <m:sup>
                        <m:r>
                          <a:rPr lang="en-US" altLang="zh-CN" b="0" i="1" smtClean="0">
                            <a:solidFill>
                              <a:schemeClr val="tx1"/>
                            </a:solidFill>
                            <a:latin typeface="Cambria Math" panose="02040503050406030204" pitchFamily="18" charset="0"/>
                          </a:rPr>
                          <m:t>𝑛</m:t>
                        </m:r>
                      </m:sup>
                    </m:sSup>
                    <m:r>
                      <a:rPr lang="en-US" altLang="zh-CN" b="0" i="1" smtClean="0">
                        <a:solidFill>
                          <a:schemeClr val="tx1"/>
                        </a:solidFill>
                        <a:latin typeface="Cambria Math" panose="02040503050406030204" pitchFamily="18" charset="0"/>
                      </a:rPr>
                      <m:t>/</m:t>
                    </m:r>
                    <m:r>
                      <a:rPr lang="en-US" altLang="zh-CN" b="0" i="1" smtClean="0">
                        <a:solidFill>
                          <a:schemeClr val="tx1"/>
                        </a:solidFill>
                        <a:latin typeface="Cambria Math" panose="02040503050406030204" pitchFamily="18" charset="0"/>
                      </a:rPr>
                      <m:t>𝑛</m:t>
                    </m:r>
                    <m:r>
                      <a:rPr lang="en-US" altLang="zh-CN" b="0" i="1" smtClean="0">
                        <a:solidFill>
                          <a:schemeClr val="tx1"/>
                        </a:solidFill>
                        <a:latin typeface="Cambria Math" panose="02040503050406030204" pitchFamily="18" charset="0"/>
                      </a:rPr>
                      <m:t>]</m:t>
                    </m:r>
                  </m:oMath>
                </a14:m>
                <a:endParaRPr lang="en-US" altLang="zh-CN" dirty="0">
                  <a:solidFill>
                    <a:srgbClr val="660874"/>
                  </a:solidFill>
                </a:endParaRPr>
              </a:p>
            </p:txBody>
          </p:sp>
        </mc:Choice>
        <mc:Fallback xmlns="">
          <p:sp>
            <p:nvSpPr>
              <p:cNvPr id="20" name="TextBox 19">
                <a:extLst>
                  <a:ext uri="{FF2B5EF4-FFF2-40B4-BE49-F238E27FC236}">
                    <a16:creationId xmlns:a16="http://schemas.microsoft.com/office/drawing/2014/main" id="{25E803C5-C441-4905-8A42-18F2DCE6BA31}"/>
                  </a:ext>
                </a:extLst>
              </p:cNvPr>
              <p:cNvSpPr txBox="1">
                <a:spLocks noRot="1" noChangeAspect="1" noMove="1" noResize="1" noEditPoints="1" noAdjustHandles="1" noChangeArrowheads="1" noChangeShapeType="1" noTextEdit="1"/>
              </p:cNvSpPr>
              <p:nvPr/>
            </p:nvSpPr>
            <p:spPr>
              <a:xfrm>
                <a:off x="1036674" y="3710827"/>
                <a:ext cx="6363586" cy="369332"/>
              </a:xfrm>
              <a:prstGeom prst="rect">
                <a:avLst/>
              </a:prstGeom>
              <a:blipFill>
                <a:blip r:embed="rId9"/>
                <a:stretch>
                  <a:fillRect l="-575" t="-10000" b="-26667"/>
                </a:stretch>
              </a:blipFill>
            </p:spPr>
            <p:txBody>
              <a:bodyPr/>
              <a:lstStyle/>
              <a:p>
                <a:r>
                  <a:rPr lang="zh-CN" altLang="en-US">
                    <a:noFill/>
                  </a:rPr>
                  <a:t> </a:t>
                </a:r>
              </a:p>
            </p:txBody>
          </p:sp>
        </mc:Fallback>
      </mc:AlternateContent>
      <p:sp>
        <p:nvSpPr>
          <p:cNvPr id="32" name="Left Brace 31">
            <a:extLst>
              <a:ext uri="{FF2B5EF4-FFF2-40B4-BE49-F238E27FC236}">
                <a16:creationId xmlns:a16="http://schemas.microsoft.com/office/drawing/2014/main" id="{F934FF82-73E4-4151-83DD-973DC89FF2CD}"/>
              </a:ext>
            </a:extLst>
          </p:cNvPr>
          <p:cNvSpPr/>
          <p:nvPr/>
        </p:nvSpPr>
        <p:spPr>
          <a:xfrm rot="16200000">
            <a:off x="1880734" y="5139990"/>
            <a:ext cx="106719" cy="577043"/>
          </a:xfrm>
          <a:prstGeom prst="leftBrace">
            <a:avLst/>
          </a:prstGeom>
          <a:ln w="1905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rgbClr val="0070C0"/>
              </a:solidFill>
            </a:endParaRPr>
          </a:p>
        </p:txBody>
      </p:sp>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70B92F5F-F56A-4EE1-8B57-F58337266DE9}"/>
                  </a:ext>
                </a:extLst>
              </p:cNvPr>
              <p:cNvSpPr txBox="1"/>
              <p:nvPr/>
            </p:nvSpPr>
            <p:spPr>
              <a:xfrm>
                <a:off x="1289698" y="5534054"/>
                <a:ext cx="1288789"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sz="1600" b="0" i="1" smtClean="0">
                          <a:solidFill>
                            <a:srgbClr val="0070C0"/>
                          </a:solidFill>
                          <a:latin typeface="Cambria Math" panose="02040503050406030204" pitchFamily="18" charset="0"/>
                        </a:rPr>
                        <m:t>3.1</m:t>
                      </m:r>
                      <m:r>
                        <a:rPr lang="en-US" altLang="zh-CN" sz="1600" b="0" i="1" smtClean="0">
                          <a:solidFill>
                            <a:srgbClr val="0070C0"/>
                          </a:solidFill>
                          <a:latin typeface="Cambria Math" panose="02040503050406030204" pitchFamily="18" charset="0"/>
                        </a:rPr>
                        <m:t>𝑛</m:t>
                      </m:r>
                      <m:r>
                        <a:rPr lang="en-US" altLang="zh-CN" sz="1600" b="0" i="1" smtClean="0">
                          <a:solidFill>
                            <a:srgbClr val="0070C0"/>
                          </a:solidFill>
                          <a:latin typeface="Cambria Math" panose="02040503050406030204" pitchFamily="18" charset="0"/>
                        </a:rPr>
                        <m:t> −</m:t>
                      </m:r>
                      <m:r>
                        <a:rPr lang="en-US" altLang="zh-CN" sz="1600" b="0" i="1" smtClean="0">
                          <a:solidFill>
                            <a:srgbClr val="0070C0"/>
                          </a:solidFill>
                          <a:latin typeface="Cambria Math" panose="02040503050406030204" pitchFamily="18" charset="0"/>
                        </a:rPr>
                        <m:t>𝑜</m:t>
                      </m:r>
                      <m:d>
                        <m:dPr>
                          <m:ctrlPr>
                            <a:rPr lang="en-US" altLang="zh-CN" sz="1600" b="0" i="1" smtClean="0">
                              <a:solidFill>
                                <a:srgbClr val="0070C0"/>
                              </a:solidFill>
                              <a:latin typeface="Cambria Math" panose="02040503050406030204" pitchFamily="18" charset="0"/>
                            </a:rPr>
                          </m:ctrlPr>
                        </m:dPr>
                        <m:e>
                          <m:r>
                            <a:rPr lang="en-US" altLang="zh-CN" sz="1600" b="0" i="1" smtClean="0">
                              <a:solidFill>
                                <a:srgbClr val="0070C0"/>
                              </a:solidFill>
                              <a:latin typeface="Cambria Math" panose="02040503050406030204" pitchFamily="18" charset="0"/>
                            </a:rPr>
                            <m:t>𝑛</m:t>
                          </m:r>
                        </m:e>
                      </m:d>
                    </m:oMath>
                  </m:oMathPara>
                </a14:m>
                <a:endParaRPr lang="zh-CN" altLang="en-US" sz="1600" dirty="0">
                  <a:solidFill>
                    <a:srgbClr val="0070C0"/>
                  </a:solidFill>
                </a:endParaRPr>
              </a:p>
            </p:txBody>
          </p:sp>
        </mc:Choice>
        <mc:Fallback xmlns="">
          <p:sp>
            <p:nvSpPr>
              <p:cNvPr id="33" name="TextBox 32">
                <a:extLst>
                  <a:ext uri="{FF2B5EF4-FFF2-40B4-BE49-F238E27FC236}">
                    <a16:creationId xmlns:a16="http://schemas.microsoft.com/office/drawing/2014/main" id="{70B92F5F-F56A-4EE1-8B57-F58337266DE9}"/>
                  </a:ext>
                </a:extLst>
              </p:cNvPr>
              <p:cNvSpPr txBox="1">
                <a:spLocks noRot="1" noChangeAspect="1" noMove="1" noResize="1" noEditPoints="1" noAdjustHandles="1" noChangeArrowheads="1" noChangeShapeType="1" noTextEdit="1"/>
              </p:cNvSpPr>
              <p:nvPr/>
            </p:nvSpPr>
            <p:spPr>
              <a:xfrm>
                <a:off x="1289698" y="5534054"/>
                <a:ext cx="1288789" cy="338554"/>
              </a:xfrm>
              <a:prstGeom prst="rect">
                <a:avLst/>
              </a:prstGeom>
              <a:blipFill>
                <a:blip r:embed="rId10"/>
                <a:stretch>
                  <a:fillRect/>
                </a:stretch>
              </a:blipFill>
            </p:spPr>
            <p:txBody>
              <a:bodyPr/>
              <a:lstStyle/>
              <a:p>
                <a:r>
                  <a:rPr lang="zh-CN" altLang="en-US">
                    <a:noFill/>
                  </a:rPr>
                  <a:t> </a:t>
                </a:r>
              </a:p>
            </p:txBody>
          </p:sp>
        </mc:Fallback>
      </mc:AlternateContent>
      <p:pic>
        <p:nvPicPr>
          <p:cNvPr id="34" name="Graphic 33" descr="Sad face outline with solid fill">
            <a:extLst>
              <a:ext uri="{FF2B5EF4-FFF2-40B4-BE49-F238E27FC236}">
                <a16:creationId xmlns:a16="http://schemas.microsoft.com/office/drawing/2014/main" id="{C3B4CAF7-3CA6-4387-8703-6823A6A6B462}"/>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628981" y="6107300"/>
            <a:ext cx="583166" cy="583166"/>
          </a:xfrm>
          <a:prstGeom prst="rect">
            <a:avLst/>
          </a:prstGeom>
        </p:spPr>
      </p:pic>
      <p:sp>
        <p:nvSpPr>
          <p:cNvPr id="35" name="TextBox 34">
            <a:extLst>
              <a:ext uri="{FF2B5EF4-FFF2-40B4-BE49-F238E27FC236}">
                <a16:creationId xmlns:a16="http://schemas.microsoft.com/office/drawing/2014/main" id="{309F2306-4B2C-4CF6-B083-59BBD42E91DD}"/>
              </a:ext>
            </a:extLst>
          </p:cNvPr>
          <p:cNvSpPr txBox="1"/>
          <p:nvPr/>
        </p:nvSpPr>
        <p:spPr>
          <a:xfrm>
            <a:off x="1604061" y="5813129"/>
            <a:ext cx="650212" cy="307777"/>
          </a:xfrm>
          <a:prstGeom prst="rect">
            <a:avLst/>
          </a:prstGeom>
          <a:noFill/>
        </p:spPr>
        <p:txBody>
          <a:bodyPr wrap="square" rtlCol="0">
            <a:spAutoFit/>
          </a:bodyPr>
          <a:lstStyle/>
          <a:p>
            <a:r>
              <a:rPr lang="en-US" altLang="zh-CN" sz="1400" dirty="0">
                <a:solidFill>
                  <a:srgbClr val="0070C0"/>
                </a:solidFill>
              </a:rPr>
              <a:t>[LY22]</a:t>
            </a:r>
            <a:endParaRPr lang="zh-CN" altLang="en-US" sz="1400" dirty="0">
              <a:solidFill>
                <a:srgbClr val="0070C0"/>
              </a:solidFill>
            </a:endParaRPr>
          </a:p>
        </p:txBody>
      </p:sp>
      <p:sp>
        <p:nvSpPr>
          <p:cNvPr id="36" name="Left Brace 35">
            <a:extLst>
              <a:ext uri="{FF2B5EF4-FFF2-40B4-BE49-F238E27FC236}">
                <a16:creationId xmlns:a16="http://schemas.microsoft.com/office/drawing/2014/main" id="{B2BF8FEB-4CF0-4A76-846F-AE9FCE1D3951}"/>
              </a:ext>
            </a:extLst>
          </p:cNvPr>
          <p:cNvSpPr/>
          <p:nvPr/>
        </p:nvSpPr>
        <p:spPr>
          <a:xfrm rot="16200000">
            <a:off x="6927574" y="5009182"/>
            <a:ext cx="106720" cy="838655"/>
          </a:xfrm>
          <a:prstGeom prst="leftBrace">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rgbClr val="C00000"/>
              </a:solidFill>
            </a:endParaRPr>
          </a:p>
        </p:txBody>
      </p:sp>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B81C9B2D-A6EB-4F5E-BDA9-2D71276D5E93}"/>
                  </a:ext>
                </a:extLst>
              </p:cNvPr>
              <p:cNvSpPr txBox="1"/>
              <p:nvPr/>
            </p:nvSpPr>
            <p:spPr>
              <a:xfrm>
                <a:off x="6376093" y="5534054"/>
                <a:ext cx="1288789"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altLang="zh-CN" sz="1600" b="0" i="1" smtClean="0">
                              <a:solidFill>
                                <a:srgbClr val="C00000"/>
                              </a:solidFill>
                              <a:latin typeface="Cambria Math" panose="02040503050406030204" pitchFamily="18" charset="0"/>
                            </a:rPr>
                          </m:ctrlPr>
                        </m:sSupPr>
                        <m:e>
                          <m:r>
                            <a:rPr lang="en-US" altLang="zh-CN" sz="1600" b="0" i="1" smtClean="0">
                              <a:solidFill>
                                <a:srgbClr val="C00000"/>
                              </a:solidFill>
                              <a:latin typeface="Cambria Math" panose="02040503050406030204" pitchFamily="18" charset="0"/>
                            </a:rPr>
                            <m:t>2</m:t>
                          </m:r>
                        </m:e>
                        <m:sup>
                          <m:r>
                            <a:rPr lang="en-US" altLang="zh-CN" sz="1600" b="0" i="1" smtClean="0">
                              <a:solidFill>
                                <a:srgbClr val="C00000"/>
                              </a:solidFill>
                              <a:latin typeface="Cambria Math" panose="02040503050406030204" pitchFamily="18" charset="0"/>
                            </a:rPr>
                            <m:t>𝑛</m:t>
                          </m:r>
                        </m:sup>
                      </m:sSup>
                      <m:r>
                        <a:rPr lang="en-US" altLang="zh-CN" sz="1600" b="0" i="1" smtClean="0">
                          <a:solidFill>
                            <a:srgbClr val="C00000"/>
                          </a:solidFill>
                          <a:latin typeface="Cambria Math" panose="02040503050406030204" pitchFamily="18" charset="0"/>
                        </a:rPr>
                        <m:t>/</m:t>
                      </m:r>
                      <m:r>
                        <a:rPr lang="en-US" altLang="zh-CN" sz="1600" b="0" i="1" smtClean="0">
                          <a:solidFill>
                            <a:srgbClr val="C00000"/>
                          </a:solidFill>
                          <a:latin typeface="Cambria Math" panose="02040503050406030204" pitchFamily="18" charset="0"/>
                        </a:rPr>
                        <m:t>𝑛</m:t>
                      </m:r>
                    </m:oMath>
                  </m:oMathPara>
                </a14:m>
                <a:endParaRPr lang="zh-CN" altLang="en-US" sz="1600" dirty="0">
                  <a:solidFill>
                    <a:srgbClr val="C00000"/>
                  </a:solidFill>
                </a:endParaRPr>
              </a:p>
            </p:txBody>
          </p:sp>
        </mc:Choice>
        <mc:Fallback xmlns="">
          <p:sp>
            <p:nvSpPr>
              <p:cNvPr id="37" name="TextBox 36">
                <a:extLst>
                  <a:ext uri="{FF2B5EF4-FFF2-40B4-BE49-F238E27FC236}">
                    <a16:creationId xmlns:a16="http://schemas.microsoft.com/office/drawing/2014/main" id="{B81C9B2D-A6EB-4F5E-BDA9-2D71276D5E93}"/>
                  </a:ext>
                </a:extLst>
              </p:cNvPr>
              <p:cNvSpPr txBox="1">
                <a:spLocks noRot="1" noChangeAspect="1" noMove="1" noResize="1" noEditPoints="1" noAdjustHandles="1" noChangeArrowheads="1" noChangeShapeType="1" noTextEdit="1"/>
              </p:cNvSpPr>
              <p:nvPr/>
            </p:nvSpPr>
            <p:spPr>
              <a:xfrm>
                <a:off x="6376093" y="5534054"/>
                <a:ext cx="1288789" cy="338554"/>
              </a:xfrm>
              <a:prstGeom prst="rect">
                <a:avLst/>
              </a:prstGeom>
              <a:blipFill>
                <a:blip r:embed="rId13"/>
                <a:stretch>
                  <a:fillRect b="-12727"/>
                </a:stretch>
              </a:blipFill>
            </p:spPr>
            <p:txBody>
              <a:bodyPr/>
              <a:lstStyle/>
              <a:p>
                <a:r>
                  <a:rPr lang="zh-CN" altLang="en-US">
                    <a:noFill/>
                  </a:rPr>
                  <a:t> </a:t>
                </a:r>
              </a:p>
            </p:txBody>
          </p:sp>
        </mc:Fallback>
      </mc:AlternateContent>
      <p:sp>
        <p:nvSpPr>
          <p:cNvPr id="38" name="TextBox 37">
            <a:extLst>
              <a:ext uri="{FF2B5EF4-FFF2-40B4-BE49-F238E27FC236}">
                <a16:creationId xmlns:a16="http://schemas.microsoft.com/office/drawing/2014/main" id="{70DBDEA9-A8DB-47E3-BA61-299BC070955D}"/>
              </a:ext>
            </a:extLst>
          </p:cNvPr>
          <p:cNvSpPr txBox="1"/>
          <p:nvPr/>
        </p:nvSpPr>
        <p:spPr>
          <a:xfrm>
            <a:off x="6501630" y="5813129"/>
            <a:ext cx="1037713" cy="307777"/>
          </a:xfrm>
          <a:prstGeom prst="rect">
            <a:avLst/>
          </a:prstGeom>
          <a:noFill/>
        </p:spPr>
        <p:txBody>
          <a:bodyPr wrap="square" rtlCol="0">
            <a:spAutoFit/>
          </a:bodyPr>
          <a:lstStyle/>
          <a:p>
            <a:r>
              <a:rPr lang="en-US" altLang="zh-CN" sz="1400" dirty="0">
                <a:solidFill>
                  <a:srgbClr val="C00000"/>
                </a:solidFill>
              </a:rPr>
              <a:t>[Kannan 82]</a:t>
            </a:r>
            <a:endParaRPr lang="zh-CN" altLang="en-US" sz="1400" dirty="0">
              <a:solidFill>
                <a:srgbClr val="C00000"/>
              </a:solidFill>
            </a:endParaRPr>
          </a:p>
        </p:txBody>
      </p:sp>
      <p:pic>
        <p:nvPicPr>
          <p:cNvPr id="39" name="Graphic 38" descr="Grinning face outline with solid fill">
            <a:extLst>
              <a:ext uri="{FF2B5EF4-FFF2-40B4-BE49-F238E27FC236}">
                <a16:creationId xmlns:a16="http://schemas.microsoft.com/office/drawing/2014/main" id="{525480CF-8DA0-4BBA-B9F5-EDC7F8468CAF}"/>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6727364" y="6107300"/>
            <a:ext cx="583166" cy="583166"/>
          </a:xfrm>
          <a:prstGeom prst="rect">
            <a:avLst/>
          </a:prstGeom>
        </p:spPr>
      </p:pic>
    </p:spTree>
    <p:extLst>
      <p:ext uri="{BB962C8B-B14F-4D97-AF65-F5344CB8AC3E}">
        <p14:creationId xmlns:p14="http://schemas.microsoft.com/office/powerpoint/2010/main" val="1504464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5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250"/>
                                        <p:tgtEl>
                                          <p:spTgt spid="2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250"/>
                                        <p:tgtEl>
                                          <p:spTgt spid="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250"/>
                                        <p:tgtEl>
                                          <p:spTgt spid="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250"/>
                                        <p:tgtEl>
                                          <p:spTgt spid="12"/>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250"/>
                                        <p:tgtEl>
                                          <p:spTgt spid="17"/>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250"/>
                                        <p:tgtEl>
                                          <p:spTgt spid="1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250"/>
                                        <p:tgtEl>
                                          <p:spTgt spid="7"/>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250"/>
                                        <p:tgtEl>
                                          <p:spTgt spid="32"/>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250"/>
                                        <p:tgtEl>
                                          <p:spTgt spid="33"/>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fade">
                                      <p:cBhvr>
                                        <p:cTn id="39" dur="250"/>
                                        <p:tgtEl>
                                          <p:spTgt spid="35"/>
                                        </p:tgtEl>
                                      </p:cBhvr>
                                    </p:animEffect>
                                  </p:childTnLst>
                                </p:cTn>
                              </p:par>
                              <p:par>
                                <p:cTn id="40" presetID="10" presetClass="entr" presetSubtype="0" fill="hold" nodeType="with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250"/>
                                        <p:tgtEl>
                                          <p:spTgt spid="34"/>
                                        </p:tgtEl>
                                      </p:cBhvr>
                                    </p:animEffect>
                                  </p:childTnLst>
                                </p:cTn>
                              </p:par>
                              <p:par>
                                <p:cTn id="43" presetID="10" presetClass="entr" presetSubtype="0" fill="hold" nodeType="withEffect">
                                  <p:stCondLst>
                                    <p:cond delay="0"/>
                                  </p:stCondLst>
                                  <p:childTnLst>
                                    <p:set>
                                      <p:cBhvr>
                                        <p:cTn id="44" dur="1" fill="hold">
                                          <p:stCondLst>
                                            <p:cond delay="0"/>
                                          </p:stCondLst>
                                        </p:cTn>
                                        <p:tgtEl>
                                          <p:spTgt spid="39"/>
                                        </p:tgtEl>
                                        <p:attrNameLst>
                                          <p:attrName>style.visibility</p:attrName>
                                        </p:attrNameLst>
                                      </p:cBhvr>
                                      <p:to>
                                        <p:strVal val="visible"/>
                                      </p:to>
                                    </p:set>
                                    <p:animEffect transition="in" filter="fade">
                                      <p:cBhvr>
                                        <p:cTn id="45" dur="250"/>
                                        <p:tgtEl>
                                          <p:spTgt spid="39"/>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fade">
                                      <p:cBhvr>
                                        <p:cTn id="48" dur="250"/>
                                        <p:tgtEl>
                                          <p:spTgt spid="38"/>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37"/>
                                        </p:tgtEl>
                                        <p:attrNameLst>
                                          <p:attrName>style.visibility</p:attrName>
                                        </p:attrNameLst>
                                      </p:cBhvr>
                                      <p:to>
                                        <p:strVal val="visible"/>
                                      </p:to>
                                    </p:set>
                                    <p:animEffect transition="in" filter="fade">
                                      <p:cBhvr>
                                        <p:cTn id="51" dur="250"/>
                                        <p:tgtEl>
                                          <p:spTgt spid="37"/>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fade">
                                      <p:cBhvr>
                                        <p:cTn id="54" dur="25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9" grpId="0"/>
      <p:bldP spid="2" grpId="0"/>
      <p:bldP spid="7" grpId="0"/>
      <p:bldP spid="17" grpId="0"/>
      <p:bldP spid="8" grpId="0"/>
      <p:bldP spid="19" grpId="0"/>
      <p:bldP spid="20" grpId="0"/>
      <p:bldP spid="32" grpId="0" animBg="1"/>
      <p:bldP spid="33" grpId="0"/>
      <p:bldP spid="35" grpId="0"/>
      <p:bldP spid="36" grpId="0" animBg="1"/>
      <p:bldP spid="37" grpId="0"/>
      <p:bldP spid="3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FB3C6B5A-56CF-4C58-B298-ECB90A95C91E}"/>
              </a:ext>
            </a:extLst>
          </p:cNvPr>
          <p:cNvSpPr/>
          <p:nvPr/>
        </p:nvSpPr>
        <p:spPr>
          <a:xfrm>
            <a:off x="1354639" y="4711508"/>
            <a:ext cx="6428394" cy="574247"/>
          </a:xfrm>
          <a:prstGeom prst="roundRect">
            <a:avLst/>
          </a:prstGeom>
          <a:solidFill>
            <a:srgbClr val="F6F4F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Title 2">
            <a:extLst>
              <a:ext uri="{FF2B5EF4-FFF2-40B4-BE49-F238E27FC236}">
                <a16:creationId xmlns:a16="http://schemas.microsoft.com/office/drawing/2014/main" id="{41C9AD9A-8714-47C9-B71A-8979956DEB0C}"/>
              </a:ext>
            </a:extLst>
          </p:cNvPr>
          <p:cNvSpPr>
            <a:spLocks noGrp="1"/>
          </p:cNvSpPr>
          <p:nvPr>
            <p:ph type="title"/>
          </p:nvPr>
        </p:nvSpPr>
        <p:spPr/>
        <p:txBody>
          <a:bodyPr/>
          <a:lstStyle/>
          <a:p>
            <a:r>
              <a:rPr lang="en-US" altLang="zh-CN" dirty="0"/>
              <a:t>Maximum Circuit Lower Bounds</a:t>
            </a:r>
            <a:endParaRPr lang="zh-CN" altLang="en-US" dirty="0"/>
          </a:p>
        </p:txBody>
      </p:sp>
      <p:sp>
        <p:nvSpPr>
          <p:cNvPr id="4" name="TextBox 3">
            <a:extLst>
              <a:ext uri="{FF2B5EF4-FFF2-40B4-BE49-F238E27FC236}">
                <a16:creationId xmlns:a16="http://schemas.microsoft.com/office/drawing/2014/main" id="{817F5675-58A1-40EF-9D03-5AED54D0A522}"/>
              </a:ext>
            </a:extLst>
          </p:cNvPr>
          <p:cNvSpPr txBox="1"/>
          <p:nvPr/>
        </p:nvSpPr>
        <p:spPr>
          <a:xfrm>
            <a:off x="626480" y="1818165"/>
            <a:ext cx="4450567" cy="400110"/>
          </a:xfrm>
          <a:prstGeom prst="rect">
            <a:avLst/>
          </a:prstGeom>
          <a:noFill/>
        </p:spPr>
        <p:txBody>
          <a:bodyPr wrap="square" rtlCol="0">
            <a:spAutoFit/>
          </a:bodyPr>
          <a:lstStyle/>
          <a:p>
            <a:r>
              <a:rPr lang="en-US" altLang="zh-CN" sz="2000" b="1" dirty="0">
                <a:solidFill>
                  <a:srgbClr val="660874"/>
                </a:solidFill>
              </a:rPr>
              <a:t>Maximum</a:t>
            </a:r>
            <a:r>
              <a:rPr lang="en-US" altLang="zh-CN" sz="2000" b="1" dirty="0"/>
              <a:t> Circuit lower bound</a:t>
            </a:r>
            <a:endParaRPr lang="zh-CN" altLang="en-US" sz="2000" b="1" dirty="0"/>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6CA1F326-276D-4333-8060-89DEE4A926F3}"/>
                  </a:ext>
                </a:extLst>
              </p:cNvPr>
              <p:cNvSpPr txBox="1"/>
              <p:nvPr/>
            </p:nvSpPr>
            <p:spPr>
              <a:xfrm>
                <a:off x="1036674" y="2293827"/>
                <a:ext cx="7384312" cy="1290033"/>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altLang="zh-CN" sz="1800" dirty="0">
                    <a:solidFill>
                      <a:srgbClr val="660874"/>
                    </a:solidFill>
                  </a:rPr>
                  <a:t>[Shannon 49] </a:t>
                </a:r>
                <a:endParaRPr lang="en-US" altLang="zh-CN" dirty="0"/>
              </a:p>
              <a:p>
                <a:pPr marL="742950" lvl="1" indent="-285750">
                  <a:lnSpc>
                    <a:spcPct val="150000"/>
                  </a:lnSpc>
                  <a:buFont typeface="Arial" panose="020B0604020202020204" pitchFamily="34" charset="0"/>
                  <a:buChar char="•"/>
                </a:pPr>
                <a:r>
                  <a:rPr lang="en-US" altLang="zh-CN" dirty="0"/>
                  <a:t>Any function </a:t>
                </a:r>
                <a14:m>
                  <m:oMath xmlns:m="http://schemas.openxmlformats.org/officeDocument/2006/math">
                    <m:r>
                      <a:rPr lang="en-US" altLang="zh-CN" b="0" i="1" smtClean="0">
                        <a:latin typeface="Cambria Math" panose="02040503050406030204" pitchFamily="18" charset="0"/>
                      </a:rPr>
                      <m:t>𝑓</m:t>
                    </m:r>
                    <m:r>
                      <a:rPr lang="en-US" altLang="zh-CN" b="0" i="1" smtClean="0">
                        <a:latin typeface="Cambria Math" panose="02040503050406030204" pitchFamily="18" charset="0"/>
                      </a:rPr>
                      <m:t>:</m:t>
                    </m:r>
                    <m:sSup>
                      <m:sSupPr>
                        <m:ctrlPr>
                          <a:rPr lang="en-US" altLang="zh-CN" b="0" i="1" smtClean="0">
                            <a:latin typeface="Cambria Math" panose="02040503050406030204" pitchFamily="18" charset="0"/>
                          </a:rPr>
                        </m:ctrlPr>
                      </m:sSupPr>
                      <m:e>
                        <m:d>
                          <m:dPr>
                            <m:begChr m:val="{"/>
                            <m:endChr m:val="}"/>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0,1</m:t>
                            </m:r>
                          </m:e>
                        </m:d>
                      </m:e>
                      <m:sup>
                        <m:r>
                          <a:rPr lang="en-US" altLang="zh-CN" b="0" i="1" smtClean="0">
                            <a:latin typeface="Cambria Math" panose="02040503050406030204" pitchFamily="18" charset="0"/>
                          </a:rPr>
                          <m:t>𝑛</m:t>
                        </m:r>
                      </m:sup>
                    </m:sSup>
                    <m:r>
                      <a:rPr lang="en-US" altLang="zh-CN" b="0" i="1" smtClean="0">
                        <a:latin typeface="Cambria Math" panose="02040503050406030204" pitchFamily="18" charset="0"/>
                      </a:rPr>
                      <m:t>→</m:t>
                    </m:r>
                    <m:d>
                      <m:dPr>
                        <m:begChr m:val="{"/>
                        <m:endChr m:val="}"/>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0,1</m:t>
                        </m:r>
                      </m:e>
                    </m:d>
                  </m:oMath>
                </a14:m>
                <a:r>
                  <a:rPr lang="zh-CN" altLang="en-US" dirty="0"/>
                  <a:t> </a:t>
                </a:r>
                <a:r>
                  <a:rPr lang="en-US" altLang="zh-CN" dirty="0"/>
                  <a:t>can be computed in </a:t>
                </a:r>
                <a14:m>
                  <m:oMath xmlns:m="http://schemas.openxmlformats.org/officeDocument/2006/math">
                    <m:r>
                      <a:rPr lang="en-US" altLang="zh-CN" b="0" i="0" smtClean="0">
                        <a:latin typeface="Cambria Math" panose="02040503050406030204" pitchFamily="18" charset="0"/>
                      </a:rPr>
                      <m:t>~</m:t>
                    </m:r>
                    <m:r>
                      <m:rPr>
                        <m:nor/>
                      </m:rPr>
                      <a:rPr lang="en-US" altLang="zh-CN" b="0" i="0" smtClean="0">
                        <a:latin typeface="Cambria Math" panose="02040503050406030204" pitchFamily="18" charset="0"/>
                      </a:rPr>
                      <m:t>SIZE</m:t>
                    </m:r>
                    <m:r>
                      <a:rPr lang="en-US" altLang="zh-CN" b="0" i="1" smtClean="0">
                        <a:latin typeface="Cambria Math" panose="02040503050406030204" pitchFamily="18" charset="0"/>
                      </a:rPr>
                      <m:t>[</m:t>
                    </m:r>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2</m:t>
                        </m:r>
                      </m:e>
                      <m:sup>
                        <m:r>
                          <a:rPr lang="en-US" altLang="zh-CN" b="0" i="1" smtClean="0">
                            <a:latin typeface="Cambria Math" panose="02040503050406030204" pitchFamily="18" charset="0"/>
                          </a:rPr>
                          <m:t>𝑛</m:t>
                        </m:r>
                      </m:sup>
                    </m:sSup>
                    <m:r>
                      <a:rPr lang="en-US" altLang="zh-CN" b="0" i="1" smtClean="0">
                        <a:latin typeface="Cambria Math" panose="02040503050406030204" pitchFamily="18" charset="0"/>
                      </a:rPr>
                      <m:t>/</m:t>
                    </m:r>
                    <m:r>
                      <a:rPr lang="en-US" altLang="zh-CN" b="0" i="1" smtClean="0">
                        <a:latin typeface="Cambria Math" panose="02040503050406030204" pitchFamily="18" charset="0"/>
                      </a:rPr>
                      <m:t>𝑛</m:t>
                    </m:r>
                    <m:r>
                      <a:rPr lang="en-US" altLang="zh-CN" b="0" i="1" smtClean="0">
                        <a:latin typeface="Cambria Math" panose="02040503050406030204" pitchFamily="18" charset="0"/>
                      </a:rPr>
                      <m:t>]</m:t>
                    </m:r>
                  </m:oMath>
                </a14:m>
                <a:endParaRPr lang="en-US" altLang="zh-CN" dirty="0"/>
              </a:p>
              <a:p>
                <a:pPr marL="742950" lvl="1" indent="-285750">
                  <a:lnSpc>
                    <a:spcPct val="150000"/>
                  </a:lnSpc>
                  <a:buFont typeface="Arial" panose="020B0604020202020204" pitchFamily="34" charset="0"/>
                  <a:buChar char="•"/>
                </a:pPr>
                <a:r>
                  <a:rPr lang="en-US" altLang="zh-CN" dirty="0"/>
                  <a:t>Random Boolean function </a:t>
                </a:r>
                <a14:m>
                  <m:oMath xmlns:m="http://schemas.openxmlformats.org/officeDocument/2006/math">
                    <m:r>
                      <a:rPr lang="en-US" altLang="zh-CN" b="0" i="1" smtClean="0">
                        <a:latin typeface="Cambria Math" panose="02040503050406030204" pitchFamily="18" charset="0"/>
                      </a:rPr>
                      <m:t>𝑓</m:t>
                    </m:r>
                  </m:oMath>
                </a14:m>
                <a:r>
                  <a:rPr lang="zh-CN" altLang="en-US" dirty="0"/>
                  <a:t> </a:t>
                </a:r>
                <a:r>
                  <a:rPr lang="en-US" altLang="zh-CN" dirty="0"/>
                  <a:t>requires </a:t>
                </a:r>
                <a14:m>
                  <m:oMath xmlns:m="http://schemas.openxmlformats.org/officeDocument/2006/math">
                    <m:r>
                      <m:rPr>
                        <m:nor/>
                      </m:rPr>
                      <a:rPr lang="en-US" altLang="zh-CN">
                        <a:latin typeface="Cambria Math" panose="02040503050406030204" pitchFamily="18" charset="0"/>
                      </a:rPr>
                      <m:t>SIZE</m:t>
                    </m:r>
                    <m:r>
                      <a:rPr lang="en-US" altLang="zh-CN" i="1">
                        <a:latin typeface="Cambria Math" panose="02040503050406030204" pitchFamily="18" charset="0"/>
                      </a:rPr>
                      <m:t>[</m:t>
                    </m:r>
                    <m:sSup>
                      <m:sSupPr>
                        <m:ctrlPr>
                          <a:rPr lang="en-US" altLang="zh-CN" i="1">
                            <a:latin typeface="Cambria Math" panose="02040503050406030204" pitchFamily="18" charset="0"/>
                          </a:rPr>
                        </m:ctrlPr>
                      </m:sSupPr>
                      <m:e>
                        <m:r>
                          <a:rPr lang="en-US" altLang="zh-CN" i="1">
                            <a:latin typeface="Cambria Math" panose="02040503050406030204" pitchFamily="18" charset="0"/>
                          </a:rPr>
                          <m:t>2</m:t>
                        </m:r>
                      </m:e>
                      <m:sup>
                        <m:r>
                          <a:rPr lang="en-US" altLang="zh-CN" i="1">
                            <a:latin typeface="Cambria Math" panose="02040503050406030204" pitchFamily="18" charset="0"/>
                          </a:rPr>
                          <m:t>𝑛</m:t>
                        </m:r>
                      </m:sup>
                    </m:sSup>
                    <m:r>
                      <a:rPr lang="en-US" altLang="zh-CN" i="1">
                        <a:latin typeface="Cambria Math" panose="02040503050406030204" pitchFamily="18" charset="0"/>
                      </a:rPr>
                      <m:t>/</m:t>
                    </m:r>
                    <m:r>
                      <a:rPr lang="en-US" altLang="zh-CN" i="1">
                        <a:latin typeface="Cambria Math" panose="02040503050406030204" pitchFamily="18" charset="0"/>
                      </a:rPr>
                      <m:t>𝑛</m:t>
                    </m:r>
                    <m:r>
                      <a:rPr lang="en-US" altLang="zh-CN" i="1">
                        <a:latin typeface="Cambria Math" panose="02040503050406030204" pitchFamily="18" charset="0"/>
                      </a:rPr>
                      <m:t>]</m:t>
                    </m:r>
                  </m:oMath>
                </a14:m>
                <a:endParaRPr lang="en-US" altLang="zh-CN" dirty="0"/>
              </a:p>
            </p:txBody>
          </p:sp>
        </mc:Choice>
        <mc:Fallback xmlns="">
          <p:sp>
            <p:nvSpPr>
              <p:cNvPr id="9" name="TextBox 8">
                <a:extLst>
                  <a:ext uri="{FF2B5EF4-FFF2-40B4-BE49-F238E27FC236}">
                    <a16:creationId xmlns:a16="http://schemas.microsoft.com/office/drawing/2014/main" id="{6CA1F326-276D-4333-8060-89DEE4A926F3}"/>
                  </a:ext>
                </a:extLst>
              </p:cNvPr>
              <p:cNvSpPr txBox="1">
                <a:spLocks noRot="1" noChangeAspect="1" noMove="1" noResize="1" noEditPoints="1" noAdjustHandles="1" noChangeArrowheads="1" noChangeShapeType="1" noTextEdit="1"/>
              </p:cNvSpPr>
              <p:nvPr/>
            </p:nvSpPr>
            <p:spPr>
              <a:xfrm>
                <a:off x="1036674" y="2293827"/>
                <a:ext cx="7384312" cy="1290033"/>
              </a:xfrm>
              <a:prstGeom prst="rect">
                <a:avLst/>
              </a:prstGeom>
              <a:blipFill>
                <a:blip r:embed="rId3"/>
                <a:stretch>
                  <a:fillRect l="-495" b="-660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8ED4806E-7606-4702-864D-AF4E19B7EB6E}"/>
                  </a:ext>
                </a:extLst>
              </p:cNvPr>
              <p:cNvSpPr txBox="1"/>
              <p:nvPr/>
            </p:nvSpPr>
            <p:spPr>
              <a:xfrm>
                <a:off x="4829255" y="4755098"/>
                <a:ext cx="631840" cy="43858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CN" sz="2800" b="0" i="1" smtClean="0">
                              <a:latin typeface="Cambria Math" panose="02040503050406030204" pitchFamily="18" charset="0"/>
                            </a:rPr>
                          </m:ctrlPr>
                        </m:sSupPr>
                        <m:e>
                          <m:r>
                            <m:rPr>
                              <m:nor/>
                            </m:rPr>
                            <a:rPr lang="en-US" altLang="zh-CN" sz="2800" b="0" i="0" smtClean="0">
                              <a:latin typeface="Cambria Math" panose="02040503050406030204" pitchFamily="18" charset="0"/>
                            </a:rPr>
                            <m:t>E</m:t>
                          </m:r>
                        </m:e>
                        <m:sup>
                          <m:sSub>
                            <m:sSubPr>
                              <m:ctrlPr>
                                <a:rPr lang="en-US" altLang="zh-CN" sz="2800" b="0" i="1" smtClean="0">
                                  <a:latin typeface="Cambria Math" panose="02040503050406030204" pitchFamily="18" charset="0"/>
                                </a:rPr>
                              </m:ctrlPr>
                            </m:sSubPr>
                            <m:e>
                              <m:r>
                                <m:rPr>
                                  <m:sty m:val="p"/>
                                </m:rPr>
                                <a:rPr lang="en-US" altLang="zh-CN" sz="2800" b="0" i="0" smtClean="0">
                                  <a:latin typeface="Cambria Math" panose="02040503050406030204" pitchFamily="18" charset="0"/>
                                </a:rPr>
                                <m:t>Σ</m:t>
                              </m:r>
                            </m:e>
                            <m:sub>
                              <m:r>
                                <a:rPr lang="en-US" altLang="zh-CN" sz="2800" b="0" i="1" smtClean="0">
                                  <a:latin typeface="Cambria Math" panose="02040503050406030204" pitchFamily="18" charset="0"/>
                                </a:rPr>
                                <m:t>2</m:t>
                              </m:r>
                            </m:sub>
                          </m:sSub>
                        </m:sup>
                      </m:sSup>
                    </m:oMath>
                  </m:oMathPara>
                </a14:m>
                <a:endParaRPr lang="zh-CN" altLang="en-US" sz="2800" dirty="0"/>
              </a:p>
            </p:txBody>
          </p:sp>
        </mc:Choice>
        <mc:Fallback xmlns="">
          <p:sp>
            <p:nvSpPr>
              <p:cNvPr id="6" name="TextBox 5">
                <a:extLst>
                  <a:ext uri="{FF2B5EF4-FFF2-40B4-BE49-F238E27FC236}">
                    <a16:creationId xmlns:a16="http://schemas.microsoft.com/office/drawing/2014/main" id="{8ED4806E-7606-4702-864D-AF4E19B7EB6E}"/>
                  </a:ext>
                </a:extLst>
              </p:cNvPr>
              <p:cNvSpPr txBox="1">
                <a:spLocks noRot="1" noChangeAspect="1" noMove="1" noResize="1" noEditPoints="1" noAdjustHandles="1" noChangeArrowheads="1" noChangeShapeType="1" noTextEdit="1"/>
              </p:cNvSpPr>
              <p:nvPr/>
            </p:nvSpPr>
            <p:spPr>
              <a:xfrm>
                <a:off x="4829255" y="4755098"/>
                <a:ext cx="631840" cy="438582"/>
              </a:xfrm>
              <a:prstGeom prst="rect">
                <a:avLst/>
              </a:prstGeom>
              <a:blipFill>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0A80B335-B5E1-4464-8868-D4F1FD954244}"/>
                  </a:ext>
                </a:extLst>
              </p:cNvPr>
              <p:cNvSpPr txBox="1"/>
              <p:nvPr/>
            </p:nvSpPr>
            <p:spPr>
              <a:xfrm>
                <a:off x="6561606" y="4697387"/>
                <a:ext cx="862352" cy="5539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3600" b="0" i="1" smtClean="0">
                              <a:latin typeface="Cambria Math" panose="02040503050406030204" pitchFamily="18" charset="0"/>
                            </a:rPr>
                          </m:ctrlPr>
                        </m:sSubPr>
                        <m:e>
                          <m:r>
                            <m:rPr>
                              <m:sty m:val="p"/>
                            </m:rPr>
                            <a:rPr lang="en-US" altLang="zh-CN" sz="3600" b="0" i="0" smtClean="0">
                              <a:latin typeface="Cambria Math" panose="02040503050406030204" pitchFamily="18" charset="0"/>
                            </a:rPr>
                            <m:t>Σ</m:t>
                          </m:r>
                        </m:e>
                        <m:sub>
                          <m:r>
                            <a:rPr lang="en-US" altLang="zh-CN" sz="3600" b="0" i="1" smtClean="0">
                              <a:latin typeface="Cambria Math" panose="02040503050406030204" pitchFamily="18" charset="0"/>
                            </a:rPr>
                            <m:t>3</m:t>
                          </m:r>
                        </m:sub>
                      </m:sSub>
                      <m:r>
                        <m:rPr>
                          <m:nor/>
                        </m:rPr>
                        <a:rPr lang="en-US" altLang="zh-CN" sz="3600" b="0" i="0" smtClean="0">
                          <a:latin typeface="Cambria Math" panose="02040503050406030204" pitchFamily="18" charset="0"/>
                        </a:rPr>
                        <m:t>E</m:t>
                      </m:r>
                    </m:oMath>
                  </m:oMathPara>
                </a14:m>
                <a:endParaRPr lang="zh-CN" altLang="en-US" sz="3600" dirty="0"/>
              </a:p>
            </p:txBody>
          </p:sp>
        </mc:Choice>
        <mc:Fallback xmlns="">
          <p:sp>
            <p:nvSpPr>
              <p:cNvPr id="7" name="TextBox 6">
                <a:extLst>
                  <a:ext uri="{FF2B5EF4-FFF2-40B4-BE49-F238E27FC236}">
                    <a16:creationId xmlns:a16="http://schemas.microsoft.com/office/drawing/2014/main" id="{0A80B335-B5E1-4464-8868-D4F1FD954244}"/>
                  </a:ext>
                </a:extLst>
              </p:cNvPr>
              <p:cNvSpPr txBox="1">
                <a:spLocks noRot="1" noChangeAspect="1" noMove="1" noResize="1" noEditPoints="1" noAdjustHandles="1" noChangeArrowheads="1" noChangeShapeType="1" noTextEdit="1"/>
              </p:cNvSpPr>
              <p:nvPr/>
            </p:nvSpPr>
            <p:spPr>
              <a:xfrm>
                <a:off x="6561606" y="4697387"/>
                <a:ext cx="862352" cy="553998"/>
              </a:xfrm>
              <a:prstGeom prst="rect">
                <a:avLst/>
              </a:prstGeom>
              <a:blipFill>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6A2DC1E5-9AAB-45F0-90B0-CA58243D22E4}"/>
                  </a:ext>
                </a:extLst>
              </p:cNvPr>
              <p:cNvSpPr txBox="1"/>
              <p:nvPr/>
            </p:nvSpPr>
            <p:spPr>
              <a:xfrm>
                <a:off x="2760642" y="4835886"/>
                <a:ext cx="23724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m:t>
                      </m:r>
                    </m:oMath>
                  </m:oMathPara>
                </a14:m>
                <a:endParaRPr lang="zh-CN" altLang="en-US" dirty="0"/>
              </a:p>
            </p:txBody>
          </p:sp>
        </mc:Choice>
        <mc:Fallback xmlns="">
          <p:sp>
            <p:nvSpPr>
              <p:cNvPr id="11" name="TextBox 10">
                <a:extLst>
                  <a:ext uri="{FF2B5EF4-FFF2-40B4-BE49-F238E27FC236}">
                    <a16:creationId xmlns:a16="http://schemas.microsoft.com/office/drawing/2014/main" id="{6A2DC1E5-9AAB-45F0-90B0-CA58243D22E4}"/>
                  </a:ext>
                </a:extLst>
              </p:cNvPr>
              <p:cNvSpPr txBox="1">
                <a:spLocks noRot="1" noChangeAspect="1" noMove="1" noResize="1" noEditPoints="1" noAdjustHandles="1" noChangeArrowheads="1" noChangeShapeType="1" noTextEdit="1"/>
              </p:cNvSpPr>
              <p:nvPr/>
            </p:nvSpPr>
            <p:spPr>
              <a:xfrm>
                <a:off x="2760642" y="4835886"/>
                <a:ext cx="237244" cy="276999"/>
              </a:xfrm>
              <a:prstGeom prst="rect">
                <a:avLst/>
              </a:prstGeom>
              <a:blipFill>
                <a:blip r:embed="rId6"/>
                <a:stretch>
                  <a:fillRect l="-17949" r="-15385" b="-434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20E36416-F260-4236-AC52-A75EC90AB2B5}"/>
                  </a:ext>
                </a:extLst>
              </p:cNvPr>
              <p:cNvSpPr txBox="1"/>
              <p:nvPr/>
            </p:nvSpPr>
            <p:spPr>
              <a:xfrm>
                <a:off x="5882043" y="4835886"/>
                <a:ext cx="23724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m:t>
                      </m:r>
                    </m:oMath>
                  </m:oMathPara>
                </a14:m>
                <a:endParaRPr lang="zh-CN" altLang="en-US" dirty="0"/>
              </a:p>
            </p:txBody>
          </p:sp>
        </mc:Choice>
        <mc:Fallback xmlns="">
          <p:sp>
            <p:nvSpPr>
              <p:cNvPr id="18" name="TextBox 17">
                <a:extLst>
                  <a:ext uri="{FF2B5EF4-FFF2-40B4-BE49-F238E27FC236}">
                    <a16:creationId xmlns:a16="http://schemas.microsoft.com/office/drawing/2014/main" id="{20E36416-F260-4236-AC52-A75EC90AB2B5}"/>
                  </a:ext>
                </a:extLst>
              </p:cNvPr>
              <p:cNvSpPr txBox="1">
                <a:spLocks noRot="1" noChangeAspect="1" noMove="1" noResize="1" noEditPoints="1" noAdjustHandles="1" noChangeArrowheads="1" noChangeShapeType="1" noTextEdit="1"/>
              </p:cNvSpPr>
              <p:nvPr/>
            </p:nvSpPr>
            <p:spPr>
              <a:xfrm>
                <a:off x="5882043" y="4835886"/>
                <a:ext cx="237244" cy="276999"/>
              </a:xfrm>
              <a:prstGeom prst="rect">
                <a:avLst/>
              </a:prstGeom>
              <a:blipFill>
                <a:blip r:embed="rId7"/>
                <a:stretch>
                  <a:fillRect l="-17949" r="-15385" b="-434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B064ED8D-DCA0-4933-96D1-0B10AF122CCD}"/>
                  </a:ext>
                </a:extLst>
              </p:cNvPr>
              <p:cNvSpPr txBox="1"/>
              <p:nvPr/>
            </p:nvSpPr>
            <p:spPr>
              <a:xfrm>
                <a:off x="1354639" y="4247710"/>
                <a:ext cx="1233377" cy="369332"/>
              </a:xfrm>
              <a:prstGeom prst="rect">
                <a:avLst/>
              </a:prstGeom>
              <a:noFill/>
            </p:spPr>
            <p:txBody>
              <a:bodyPr wrap="square" rtlCol="0">
                <a:spAutoFit/>
              </a:bodyPr>
              <a:lstStyle/>
              <a:p>
                <a:pPr algn="ctr"/>
                <a:r>
                  <a:rPr lang="en-US" altLang="zh-CN" b="0" dirty="0">
                    <a:solidFill>
                      <a:srgbClr val="660874"/>
                    </a:solidFill>
                  </a:rPr>
                  <a:t>(</a:t>
                </a:r>
                <a14:m>
                  <m:oMath xmlns:m="http://schemas.openxmlformats.org/officeDocument/2006/math">
                    <m:sSub>
                      <m:sSubPr>
                        <m:ctrlPr>
                          <a:rPr lang="en-US" altLang="zh-CN" b="0" i="1" smtClean="0">
                            <a:solidFill>
                              <a:srgbClr val="660874"/>
                            </a:solidFill>
                            <a:latin typeface="Cambria Math" panose="02040503050406030204" pitchFamily="18" charset="0"/>
                          </a:rPr>
                        </m:ctrlPr>
                      </m:sSubPr>
                      <m:e>
                        <m:r>
                          <m:rPr>
                            <m:sty m:val="p"/>
                          </m:rPr>
                          <a:rPr lang="en-US" altLang="zh-CN" b="0" i="0" smtClean="0">
                            <a:solidFill>
                              <a:srgbClr val="660874"/>
                            </a:solidFill>
                            <a:latin typeface="Cambria Math" panose="02040503050406030204" pitchFamily="18" charset="0"/>
                          </a:rPr>
                          <m:t>Σ</m:t>
                        </m:r>
                      </m:e>
                      <m:sub>
                        <m:r>
                          <a:rPr lang="en-US" altLang="zh-CN" b="0" i="1" smtClean="0">
                            <a:solidFill>
                              <a:srgbClr val="660874"/>
                            </a:solidFill>
                            <a:latin typeface="Cambria Math" panose="02040503050406030204" pitchFamily="18" charset="0"/>
                          </a:rPr>
                          <m:t>1</m:t>
                        </m:r>
                      </m:sub>
                    </m:sSub>
                  </m:oMath>
                </a14:m>
                <a:r>
                  <a:rPr lang="en-US" altLang="zh-CN" dirty="0">
                    <a:solidFill>
                      <a:srgbClr val="660874"/>
                    </a:solidFill>
                  </a:rPr>
                  <a:t>-type)</a:t>
                </a:r>
                <a:endParaRPr lang="zh-CN" altLang="en-US" dirty="0">
                  <a:solidFill>
                    <a:srgbClr val="660874"/>
                  </a:solidFill>
                </a:endParaRPr>
              </a:p>
            </p:txBody>
          </p:sp>
        </mc:Choice>
        <mc:Fallback xmlns="">
          <p:sp>
            <p:nvSpPr>
              <p:cNvPr id="8" name="TextBox 7">
                <a:extLst>
                  <a:ext uri="{FF2B5EF4-FFF2-40B4-BE49-F238E27FC236}">
                    <a16:creationId xmlns:a16="http://schemas.microsoft.com/office/drawing/2014/main" id="{B064ED8D-DCA0-4933-96D1-0B10AF122CCD}"/>
                  </a:ext>
                </a:extLst>
              </p:cNvPr>
              <p:cNvSpPr txBox="1">
                <a:spLocks noRot="1" noChangeAspect="1" noMove="1" noResize="1" noEditPoints="1" noAdjustHandles="1" noChangeArrowheads="1" noChangeShapeType="1" noTextEdit="1"/>
              </p:cNvSpPr>
              <p:nvPr/>
            </p:nvSpPr>
            <p:spPr>
              <a:xfrm>
                <a:off x="1354639" y="4247710"/>
                <a:ext cx="1233377" cy="369332"/>
              </a:xfrm>
              <a:prstGeom prst="rect">
                <a:avLst/>
              </a:prstGeom>
              <a:blipFill>
                <a:blip r:embed="rId8"/>
                <a:stretch>
                  <a:fillRect t="-10000" b="-2666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7BF84CBD-DCAB-41B8-AF7C-67B59F0BC417}"/>
                  </a:ext>
                </a:extLst>
              </p:cNvPr>
              <p:cNvSpPr txBox="1"/>
              <p:nvPr/>
            </p:nvSpPr>
            <p:spPr>
              <a:xfrm>
                <a:off x="3865366" y="4252779"/>
                <a:ext cx="1233377" cy="369332"/>
              </a:xfrm>
              <a:prstGeom prst="rect">
                <a:avLst/>
              </a:prstGeom>
              <a:noFill/>
            </p:spPr>
            <p:txBody>
              <a:bodyPr wrap="square" rtlCol="0">
                <a:spAutoFit/>
              </a:bodyPr>
              <a:lstStyle/>
              <a:p>
                <a:pPr algn="ctr"/>
                <a:r>
                  <a:rPr lang="en-US" altLang="zh-CN" b="0" dirty="0">
                    <a:solidFill>
                      <a:srgbClr val="660874"/>
                    </a:solidFill>
                  </a:rPr>
                  <a:t>(</a:t>
                </a:r>
                <a14:m>
                  <m:oMath xmlns:m="http://schemas.openxmlformats.org/officeDocument/2006/math">
                    <m:sSub>
                      <m:sSubPr>
                        <m:ctrlPr>
                          <a:rPr lang="en-US" altLang="zh-CN" b="0" i="1" smtClean="0">
                            <a:solidFill>
                              <a:srgbClr val="660874"/>
                            </a:solidFill>
                            <a:latin typeface="Cambria Math" panose="02040503050406030204" pitchFamily="18" charset="0"/>
                          </a:rPr>
                        </m:ctrlPr>
                      </m:sSubPr>
                      <m:e>
                        <m:r>
                          <m:rPr>
                            <m:sty m:val="p"/>
                          </m:rPr>
                          <a:rPr lang="en-US" altLang="zh-CN" b="0" i="0" smtClean="0">
                            <a:solidFill>
                              <a:srgbClr val="660874"/>
                            </a:solidFill>
                            <a:latin typeface="Cambria Math" panose="02040503050406030204" pitchFamily="18" charset="0"/>
                          </a:rPr>
                          <m:t>Σ</m:t>
                        </m:r>
                      </m:e>
                      <m:sub>
                        <m:r>
                          <a:rPr lang="en-US" altLang="zh-CN" b="0" i="1" smtClean="0">
                            <a:solidFill>
                              <a:srgbClr val="660874"/>
                            </a:solidFill>
                            <a:latin typeface="Cambria Math" panose="02040503050406030204" pitchFamily="18" charset="0"/>
                          </a:rPr>
                          <m:t>2</m:t>
                        </m:r>
                      </m:sub>
                    </m:sSub>
                  </m:oMath>
                </a14:m>
                <a:r>
                  <a:rPr lang="en-US" altLang="zh-CN" dirty="0">
                    <a:solidFill>
                      <a:srgbClr val="660874"/>
                    </a:solidFill>
                  </a:rPr>
                  <a:t>-type)</a:t>
                </a:r>
                <a:endParaRPr lang="zh-CN" altLang="en-US" dirty="0">
                  <a:solidFill>
                    <a:srgbClr val="660874"/>
                  </a:solidFill>
                </a:endParaRPr>
              </a:p>
            </p:txBody>
          </p:sp>
        </mc:Choice>
        <mc:Fallback xmlns="">
          <p:sp>
            <p:nvSpPr>
              <p:cNvPr id="16" name="TextBox 15">
                <a:extLst>
                  <a:ext uri="{FF2B5EF4-FFF2-40B4-BE49-F238E27FC236}">
                    <a16:creationId xmlns:a16="http://schemas.microsoft.com/office/drawing/2014/main" id="{7BF84CBD-DCAB-41B8-AF7C-67B59F0BC417}"/>
                  </a:ext>
                </a:extLst>
              </p:cNvPr>
              <p:cNvSpPr txBox="1">
                <a:spLocks noRot="1" noChangeAspect="1" noMove="1" noResize="1" noEditPoints="1" noAdjustHandles="1" noChangeArrowheads="1" noChangeShapeType="1" noTextEdit="1"/>
              </p:cNvSpPr>
              <p:nvPr/>
            </p:nvSpPr>
            <p:spPr>
              <a:xfrm>
                <a:off x="3865366" y="4252779"/>
                <a:ext cx="1233377" cy="369332"/>
              </a:xfrm>
              <a:prstGeom prst="rect">
                <a:avLst/>
              </a:prstGeom>
              <a:blipFill>
                <a:blip r:embed="rId9"/>
                <a:stretch>
                  <a:fillRect t="-10000" b="-2666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0F33D7C2-7D1F-4844-9374-9939B1EEADB5}"/>
                  </a:ext>
                </a:extLst>
              </p:cNvPr>
              <p:cNvSpPr txBox="1"/>
              <p:nvPr/>
            </p:nvSpPr>
            <p:spPr>
              <a:xfrm>
                <a:off x="6376093" y="4252779"/>
                <a:ext cx="1233377" cy="369332"/>
              </a:xfrm>
              <a:prstGeom prst="rect">
                <a:avLst/>
              </a:prstGeom>
              <a:noFill/>
            </p:spPr>
            <p:txBody>
              <a:bodyPr wrap="square" rtlCol="0">
                <a:spAutoFit/>
              </a:bodyPr>
              <a:lstStyle/>
              <a:p>
                <a:pPr algn="ctr"/>
                <a:r>
                  <a:rPr lang="en-US" altLang="zh-CN" b="0" dirty="0">
                    <a:solidFill>
                      <a:srgbClr val="660874"/>
                    </a:solidFill>
                  </a:rPr>
                  <a:t>(</a:t>
                </a:r>
                <a14:m>
                  <m:oMath xmlns:m="http://schemas.openxmlformats.org/officeDocument/2006/math">
                    <m:sSub>
                      <m:sSubPr>
                        <m:ctrlPr>
                          <a:rPr lang="en-US" altLang="zh-CN" b="0" i="1" smtClean="0">
                            <a:solidFill>
                              <a:srgbClr val="660874"/>
                            </a:solidFill>
                            <a:latin typeface="Cambria Math" panose="02040503050406030204" pitchFamily="18" charset="0"/>
                          </a:rPr>
                        </m:ctrlPr>
                      </m:sSubPr>
                      <m:e>
                        <m:r>
                          <m:rPr>
                            <m:sty m:val="p"/>
                          </m:rPr>
                          <a:rPr lang="en-US" altLang="zh-CN" b="0" i="0" smtClean="0">
                            <a:solidFill>
                              <a:srgbClr val="660874"/>
                            </a:solidFill>
                            <a:latin typeface="Cambria Math" panose="02040503050406030204" pitchFamily="18" charset="0"/>
                          </a:rPr>
                          <m:t>Σ</m:t>
                        </m:r>
                      </m:e>
                      <m:sub>
                        <m:r>
                          <a:rPr lang="en-US" altLang="zh-CN" b="0" i="1" smtClean="0">
                            <a:solidFill>
                              <a:srgbClr val="660874"/>
                            </a:solidFill>
                            <a:latin typeface="Cambria Math" panose="02040503050406030204" pitchFamily="18" charset="0"/>
                          </a:rPr>
                          <m:t>3</m:t>
                        </m:r>
                      </m:sub>
                    </m:sSub>
                  </m:oMath>
                </a14:m>
                <a:r>
                  <a:rPr lang="en-US" altLang="zh-CN" dirty="0">
                    <a:solidFill>
                      <a:srgbClr val="660874"/>
                    </a:solidFill>
                  </a:rPr>
                  <a:t>-type)</a:t>
                </a:r>
                <a:endParaRPr lang="zh-CN" altLang="en-US" dirty="0">
                  <a:solidFill>
                    <a:srgbClr val="660874"/>
                  </a:solidFill>
                </a:endParaRPr>
              </a:p>
            </p:txBody>
          </p:sp>
        </mc:Choice>
        <mc:Fallback xmlns="">
          <p:sp>
            <p:nvSpPr>
              <p:cNvPr id="19" name="TextBox 18">
                <a:extLst>
                  <a:ext uri="{FF2B5EF4-FFF2-40B4-BE49-F238E27FC236}">
                    <a16:creationId xmlns:a16="http://schemas.microsoft.com/office/drawing/2014/main" id="{0F33D7C2-7D1F-4844-9374-9939B1EEADB5}"/>
                  </a:ext>
                </a:extLst>
              </p:cNvPr>
              <p:cNvSpPr txBox="1">
                <a:spLocks noRot="1" noChangeAspect="1" noMove="1" noResize="1" noEditPoints="1" noAdjustHandles="1" noChangeArrowheads="1" noChangeShapeType="1" noTextEdit="1"/>
              </p:cNvSpPr>
              <p:nvPr/>
            </p:nvSpPr>
            <p:spPr>
              <a:xfrm>
                <a:off x="6376093" y="4252779"/>
                <a:ext cx="1233377" cy="369332"/>
              </a:xfrm>
              <a:prstGeom prst="rect">
                <a:avLst/>
              </a:prstGeom>
              <a:blipFill>
                <a:blip r:embed="rId10"/>
                <a:stretch>
                  <a:fillRect t="-10000" b="-2666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25E803C5-C441-4905-8A42-18F2DCE6BA31}"/>
                  </a:ext>
                </a:extLst>
              </p:cNvPr>
              <p:cNvSpPr txBox="1"/>
              <p:nvPr/>
            </p:nvSpPr>
            <p:spPr>
              <a:xfrm>
                <a:off x="1036674" y="3710827"/>
                <a:ext cx="6363586" cy="374590"/>
              </a:xfrm>
              <a:prstGeom prst="rect">
                <a:avLst/>
              </a:prstGeom>
              <a:noFill/>
            </p:spPr>
            <p:txBody>
              <a:bodyPr wrap="square" rtlCol="0">
                <a:spAutoFit/>
              </a:bodyPr>
              <a:lstStyle/>
              <a:p>
                <a:pPr marL="285750" indent="-285750">
                  <a:buFont typeface="Arial" panose="020B0604020202020204" pitchFamily="34" charset="0"/>
                  <a:buChar char="•"/>
                </a:pPr>
                <a:r>
                  <a:rPr lang="en-US" altLang="zh-CN" dirty="0">
                    <a:solidFill>
                      <a:srgbClr val="660874"/>
                    </a:solidFill>
                  </a:rPr>
                  <a:t>[MVW99]</a:t>
                </a:r>
                <a:r>
                  <a:rPr lang="zh-CN" altLang="en-US" dirty="0">
                    <a:solidFill>
                      <a:srgbClr val="660874"/>
                    </a:solidFill>
                  </a:rPr>
                  <a:t>  </a:t>
                </a:r>
                <a14:m>
                  <m:oMath xmlns:m="http://schemas.openxmlformats.org/officeDocument/2006/math">
                    <m:sSup>
                      <m:sSupPr>
                        <m:ctrlPr>
                          <a:rPr lang="en-US" altLang="zh-CN" i="1">
                            <a:latin typeface="Cambria Math" panose="02040503050406030204" pitchFamily="18" charset="0"/>
                          </a:rPr>
                        </m:ctrlPr>
                      </m:sSupPr>
                      <m:e>
                        <m:r>
                          <m:rPr>
                            <m:nor/>
                          </m:rPr>
                          <a:rPr lang="en-US" altLang="zh-CN">
                            <a:latin typeface="Cambria Math" panose="02040503050406030204" pitchFamily="18" charset="0"/>
                          </a:rPr>
                          <m:t>E</m:t>
                        </m:r>
                      </m:e>
                      <m:sup>
                        <m:sSub>
                          <m:sSubPr>
                            <m:ctrlPr>
                              <a:rPr lang="en-US" altLang="zh-CN" i="1">
                                <a:latin typeface="Cambria Math" panose="02040503050406030204" pitchFamily="18" charset="0"/>
                              </a:rPr>
                            </m:ctrlPr>
                          </m:sSubPr>
                          <m:e>
                            <m:r>
                              <m:rPr>
                                <m:sty m:val="p"/>
                              </m:rPr>
                              <a:rPr lang="en-US" altLang="zh-CN">
                                <a:latin typeface="Cambria Math" panose="02040503050406030204" pitchFamily="18" charset="0"/>
                              </a:rPr>
                              <m:t>Σ</m:t>
                            </m:r>
                          </m:e>
                          <m:sub>
                            <m:r>
                              <a:rPr lang="en-US" altLang="zh-CN" i="1">
                                <a:latin typeface="Cambria Math" panose="02040503050406030204" pitchFamily="18" charset="0"/>
                              </a:rPr>
                              <m:t>2</m:t>
                            </m:r>
                          </m:sub>
                        </m:sSub>
                      </m:sup>
                    </m:sSup>
                    <m:r>
                      <a:rPr lang="en-US" altLang="zh-CN" i="1">
                        <a:latin typeface="Cambria Math" panose="02040503050406030204" pitchFamily="18" charset="0"/>
                      </a:rPr>
                      <m:t>⊄</m:t>
                    </m:r>
                    <m:r>
                      <m:rPr>
                        <m:nor/>
                      </m:rPr>
                      <a:rPr lang="en-US" altLang="zh-CN">
                        <a:latin typeface="Cambria Math" panose="02040503050406030204" pitchFamily="18" charset="0"/>
                      </a:rPr>
                      <m:t>SIZE</m:t>
                    </m:r>
                    <m:r>
                      <a:rPr lang="en-US" altLang="zh-CN" i="1">
                        <a:latin typeface="Cambria Math" panose="02040503050406030204" pitchFamily="18" charset="0"/>
                      </a:rPr>
                      <m:t>[</m:t>
                    </m:r>
                    <m:sSup>
                      <m:sSupPr>
                        <m:ctrlPr>
                          <a:rPr lang="en-US" altLang="zh-CN" i="1">
                            <a:latin typeface="Cambria Math" panose="02040503050406030204" pitchFamily="18" charset="0"/>
                          </a:rPr>
                        </m:ctrlPr>
                      </m:sSupPr>
                      <m:e>
                        <m:r>
                          <a:rPr lang="en-US" altLang="zh-CN" i="1">
                            <a:latin typeface="Cambria Math" panose="02040503050406030204" pitchFamily="18" charset="0"/>
                          </a:rPr>
                          <m:t>2</m:t>
                        </m:r>
                      </m:e>
                      <m:sup>
                        <m:r>
                          <a:rPr lang="en-US" altLang="zh-CN" i="1">
                            <a:latin typeface="Cambria Math" panose="02040503050406030204" pitchFamily="18" charset="0"/>
                          </a:rPr>
                          <m:t>𝑛</m:t>
                        </m:r>
                      </m:sup>
                    </m:sSup>
                    <m:r>
                      <a:rPr lang="en-US" altLang="zh-CN" i="1">
                        <a:latin typeface="Cambria Math" panose="02040503050406030204" pitchFamily="18" charset="0"/>
                      </a:rPr>
                      <m:t>/</m:t>
                    </m:r>
                    <m:r>
                      <a:rPr lang="en-US" altLang="zh-CN" i="1">
                        <a:latin typeface="Cambria Math" panose="02040503050406030204" pitchFamily="18" charset="0"/>
                      </a:rPr>
                      <m:t>𝑛</m:t>
                    </m:r>
                    <m:r>
                      <a:rPr lang="en-US" altLang="zh-CN" i="1">
                        <a:latin typeface="Cambria Math" panose="02040503050406030204" pitchFamily="18" charset="0"/>
                      </a:rPr>
                      <m:t>]</m:t>
                    </m:r>
                  </m:oMath>
                </a14:m>
                <a:endParaRPr lang="en-US" altLang="zh-CN" dirty="0">
                  <a:solidFill>
                    <a:srgbClr val="660874"/>
                  </a:solidFill>
                </a:endParaRPr>
              </a:p>
            </p:txBody>
          </p:sp>
        </mc:Choice>
        <mc:Fallback xmlns="">
          <p:sp>
            <p:nvSpPr>
              <p:cNvPr id="20" name="TextBox 19">
                <a:extLst>
                  <a:ext uri="{FF2B5EF4-FFF2-40B4-BE49-F238E27FC236}">
                    <a16:creationId xmlns:a16="http://schemas.microsoft.com/office/drawing/2014/main" id="{25E803C5-C441-4905-8A42-18F2DCE6BA31}"/>
                  </a:ext>
                </a:extLst>
              </p:cNvPr>
              <p:cNvSpPr txBox="1">
                <a:spLocks noRot="1" noChangeAspect="1" noMove="1" noResize="1" noEditPoints="1" noAdjustHandles="1" noChangeArrowheads="1" noChangeShapeType="1" noTextEdit="1"/>
              </p:cNvSpPr>
              <p:nvPr/>
            </p:nvSpPr>
            <p:spPr>
              <a:xfrm>
                <a:off x="1036674" y="3710827"/>
                <a:ext cx="6363586" cy="374590"/>
              </a:xfrm>
              <a:prstGeom prst="rect">
                <a:avLst/>
              </a:prstGeom>
              <a:blipFill>
                <a:blip r:embed="rId11"/>
                <a:stretch>
                  <a:fillRect l="-575" t="-8197" b="-26230"/>
                </a:stretch>
              </a:blipFill>
            </p:spPr>
            <p:txBody>
              <a:bodyPr/>
              <a:lstStyle/>
              <a:p>
                <a:r>
                  <a:rPr lang="zh-CN" altLang="en-US">
                    <a:noFill/>
                  </a:rPr>
                  <a:t> </a:t>
                </a:r>
              </a:p>
            </p:txBody>
          </p:sp>
        </mc:Fallback>
      </mc:AlternateContent>
      <p:sp>
        <p:nvSpPr>
          <p:cNvPr id="21" name="Left Brace 20">
            <a:extLst>
              <a:ext uri="{FF2B5EF4-FFF2-40B4-BE49-F238E27FC236}">
                <a16:creationId xmlns:a16="http://schemas.microsoft.com/office/drawing/2014/main" id="{9E965BB9-20CF-4FEB-800C-40D7F5D6B86E}"/>
              </a:ext>
            </a:extLst>
          </p:cNvPr>
          <p:cNvSpPr/>
          <p:nvPr/>
        </p:nvSpPr>
        <p:spPr>
          <a:xfrm rot="16200000">
            <a:off x="1880734" y="5139990"/>
            <a:ext cx="106719" cy="577043"/>
          </a:xfrm>
          <a:prstGeom prst="leftBrace">
            <a:avLst/>
          </a:prstGeom>
          <a:ln w="1905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rgbClr val="0070C0"/>
              </a:solidFill>
            </a:endParaRPr>
          </a:p>
        </p:txBody>
      </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E4BB6CD7-B730-43B3-BDB8-CC0B8587BB48}"/>
                  </a:ext>
                </a:extLst>
              </p:cNvPr>
              <p:cNvSpPr txBox="1"/>
              <p:nvPr/>
            </p:nvSpPr>
            <p:spPr>
              <a:xfrm>
                <a:off x="1289698" y="5534054"/>
                <a:ext cx="1288789"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sz="1600" b="0" i="1" smtClean="0">
                          <a:solidFill>
                            <a:srgbClr val="0070C0"/>
                          </a:solidFill>
                          <a:latin typeface="Cambria Math" panose="02040503050406030204" pitchFamily="18" charset="0"/>
                        </a:rPr>
                        <m:t>3.1</m:t>
                      </m:r>
                      <m:r>
                        <a:rPr lang="en-US" altLang="zh-CN" sz="1600" b="0" i="1" smtClean="0">
                          <a:solidFill>
                            <a:srgbClr val="0070C0"/>
                          </a:solidFill>
                          <a:latin typeface="Cambria Math" panose="02040503050406030204" pitchFamily="18" charset="0"/>
                        </a:rPr>
                        <m:t>𝑛</m:t>
                      </m:r>
                      <m:r>
                        <a:rPr lang="en-US" altLang="zh-CN" sz="1600" b="0" i="1" smtClean="0">
                          <a:solidFill>
                            <a:srgbClr val="0070C0"/>
                          </a:solidFill>
                          <a:latin typeface="Cambria Math" panose="02040503050406030204" pitchFamily="18" charset="0"/>
                        </a:rPr>
                        <m:t> −</m:t>
                      </m:r>
                      <m:r>
                        <a:rPr lang="en-US" altLang="zh-CN" sz="1600" b="0" i="1" smtClean="0">
                          <a:solidFill>
                            <a:srgbClr val="0070C0"/>
                          </a:solidFill>
                          <a:latin typeface="Cambria Math" panose="02040503050406030204" pitchFamily="18" charset="0"/>
                        </a:rPr>
                        <m:t>𝑜</m:t>
                      </m:r>
                      <m:d>
                        <m:dPr>
                          <m:ctrlPr>
                            <a:rPr lang="en-US" altLang="zh-CN" sz="1600" b="0" i="1" smtClean="0">
                              <a:solidFill>
                                <a:srgbClr val="0070C0"/>
                              </a:solidFill>
                              <a:latin typeface="Cambria Math" panose="02040503050406030204" pitchFamily="18" charset="0"/>
                            </a:rPr>
                          </m:ctrlPr>
                        </m:dPr>
                        <m:e>
                          <m:r>
                            <a:rPr lang="en-US" altLang="zh-CN" sz="1600" b="0" i="1" smtClean="0">
                              <a:solidFill>
                                <a:srgbClr val="0070C0"/>
                              </a:solidFill>
                              <a:latin typeface="Cambria Math" panose="02040503050406030204" pitchFamily="18" charset="0"/>
                            </a:rPr>
                            <m:t>𝑛</m:t>
                          </m:r>
                        </m:e>
                      </m:d>
                    </m:oMath>
                  </m:oMathPara>
                </a14:m>
                <a:endParaRPr lang="zh-CN" altLang="en-US" sz="1600" dirty="0">
                  <a:solidFill>
                    <a:srgbClr val="0070C0"/>
                  </a:solidFill>
                </a:endParaRPr>
              </a:p>
            </p:txBody>
          </p:sp>
        </mc:Choice>
        <mc:Fallback xmlns="">
          <p:sp>
            <p:nvSpPr>
              <p:cNvPr id="22" name="TextBox 21">
                <a:extLst>
                  <a:ext uri="{FF2B5EF4-FFF2-40B4-BE49-F238E27FC236}">
                    <a16:creationId xmlns:a16="http://schemas.microsoft.com/office/drawing/2014/main" id="{E4BB6CD7-B730-43B3-BDB8-CC0B8587BB48}"/>
                  </a:ext>
                </a:extLst>
              </p:cNvPr>
              <p:cNvSpPr txBox="1">
                <a:spLocks noRot="1" noChangeAspect="1" noMove="1" noResize="1" noEditPoints="1" noAdjustHandles="1" noChangeArrowheads="1" noChangeShapeType="1" noTextEdit="1"/>
              </p:cNvSpPr>
              <p:nvPr/>
            </p:nvSpPr>
            <p:spPr>
              <a:xfrm>
                <a:off x="1289698" y="5534054"/>
                <a:ext cx="1288789" cy="338554"/>
              </a:xfrm>
              <a:prstGeom prst="rect">
                <a:avLst/>
              </a:prstGeom>
              <a:blipFill>
                <a:blip r:embed="rId12"/>
                <a:stretch>
                  <a:fillRect/>
                </a:stretch>
              </a:blipFill>
            </p:spPr>
            <p:txBody>
              <a:bodyPr/>
              <a:lstStyle/>
              <a:p>
                <a:r>
                  <a:rPr lang="zh-CN" altLang="en-US">
                    <a:noFill/>
                  </a:rPr>
                  <a:t> </a:t>
                </a:r>
              </a:p>
            </p:txBody>
          </p:sp>
        </mc:Fallback>
      </mc:AlternateContent>
      <p:pic>
        <p:nvPicPr>
          <p:cNvPr id="23" name="Graphic 22" descr="Sad face outline with solid fill">
            <a:extLst>
              <a:ext uri="{FF2B5EF4-FFF2-40B4-BE49-F238E27FC236}">
                <a16:creationId xmlns:a16="http://schemas.microsoft.com/office/drawing/2014/main" id="{A14A14E0-F8F2-4FEC-BD3F-B74A37F8339D}"/>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628981" y="6107300"/>
            <a:ext cx="583166" cy="583166"/>
          </a:xfrm>
          <a:prstGeom prst="rect">
            <a:avLst/>
          </a:prstGeom>
        </p:spPr>
      </p:pic>
      <p:sp>
        <p:nvSpPr>
          <p:cNvPr id="24" name="TextBox 23">
            <a:extLst>
              <a:ext uri="{FF2B5EF4-FFF2-40B4-BE49-F238E27FC236}">
                <a16:creationId xmlns:a16="http://schemas.microsoft.com/office/drawing/2014/main" id="{2C27344D-2BF7-42FB-A7FA-21907CEB1348}"/>
              </a:ext>
            </a:extLst>
          </p:cNvPr>
          <p:cNvSpPr txBox="1"/>
          <p:nvPr/>
        </p:nvSpPr>
        <p:spPr>
          <a:xfrm>
            <a:off x="1604061" y="5813129"/>
            <a:ext cx="650212" cy="307777"/>
          </a:xfrm>
          <a:prstGeom prst="rect">
            <a:avLst/>
          </a:prstGeom>
          <a:noFill/>
        </p:spPr>
        <p:txBody>
          <a:bodyPr wrap="square" rtlCol="0">
            <a:spAutoFit/>
          </a:bodyPr>
          <a:lstStyle/>
          <a:p>
            <a:r>
              <a:rPr lang="en-US" altLang="zh-CN" sz="1400" dirty="0">
                <a:solidFill>
                  <a:srgbClr val="0070C0"/>
                </a:solidFill>
              </a:rPr>
              <a:t>[LY22]</a:t>
            </a:r>
            <a:endParaRPr lang="zh-CN" altLang="en-US" sz="1400" dirty="0">
              <a:solidFill>
                <a:srgbClr val="0070C0"/>
              </a:solidFill>
            </a:endParaRPr>
          </a:p>
        </p:txBody>
      </p:sp>
      <p:sp>
        <p:nvSpPr>
          <p:cNvPr id="25" name="Left Brace 24">
            <a:extLst>
              <a:ext uri="{FF2B5EF4-FFF2-40B4-BE49-F238E27FC236}">
                <a16:creationId xmlns:a16="http://schemas.microsoft.com/office/drawing/2014/main" id="{E7439ECA-CC57-4008-BE93-E472CF82E34B}"/>
              </a:ext>
            </a:extLst>
          </p:cNvPr>
          <p:cNvSpPr/>
          <p:nvPr/>
        </p:nvSpPr>
        <p:spPr>
          <a:xfrm rot="16200000">
            <a:off x="6927574" y="5009182"/>
            <a:ext cx="106720" cy="838655"/>
          </a:xfrm>
          <a:prstGeom prst="leftBrace">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rgbClr val="C00000"/>
              </a:solidFill>
            </a:endParaRPr>
          </a:p>
        </p:txBody>
      </p: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99AC33A3-46D9-4C3C-85F5-A4D9EF0C982D}"/>
                  </a:ext>
                </a:extLst>
              </p:cNvPr>
              <p:cNvSpPr txBox="1"/>
              <p:nvPr/>
            </p:nvSpPr>
            <p:spPr>
              <a:xfrm>
                <a:off x="6376093" y="5534054"/>
                <a:ext cx="1288789"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altLang="zh-CN" sz="1600" b="0" i="1" smtClean="0">
                              <a:solidFill>
                                <a:srgbClr val="C00000"/>
                              </a:solidFill>
                              <a:latin typeface="Cambria Math" panose="02040503050406030204" pitchFamily="18" charset="0"/>
                            </a:rPr>
                          </m:ctrlPr>
                        </m:sSupPr>
                        <m:e>
                          <m:r>
                            <a:rPr lang="en-US" altLang="zh-CN" sz="1600" b="0" i="1" smtClean="0">
                              <a:solidFill>
                                <a:srgbClr val="C00000"/>
                              </a:solidFill>
                              <a:latin typeface="Cambria Math" panose="02040503050406030204" pitchFamily="18" charset="0"/>
                            </a:rPr>
                            <m:t>2</m:t>
                          </m:r>
                        </m:e>
                        <m:sup>
                          <m:r>
                            <a:rPr lang="en-US" altLang="zh-CN" sz="1600" b="0" i="1" smtClean="0">
                              <a:solidFill>
                                <a:srgbClr val="C00000"/>
                              </a:solidFill>
                              <a:latin typeface="Cambria Math" panose="02040503050406030204" pitchFamily="18" charset="0"/>
                            </a:rPr>
                            <m:t>𝑛</m:t>
                          </m:r>
                        </m:sup>
                      </m:sSup>
                      <m:r>
                        <a:rPr lang="en-US" altLang="zh-CN" sz="1600" b="0" i="1" smtClean="0">
                          <a:solidFill>
                            <a:srgbClr val="C00000"/>
                          </a:solidFill>
                          <a:latin typeface="Cambria Math" panose="02040503050406030204" pitchFamily="18" charset="0"/>
                        </a:rPr>
                        <m:t>/</m:t>
                      </m:r>
                      <m:r>
                        <a:rPr lang="en-US" altLang="zh-CN" sz="1600" b="0" i="1" smtClean="0">
                          <a:solidFill>
                            <a:srgbClr val="C00000"/>
                          </a:solidFill>
                          <a:latin typeface="Cambria Math" panose="02040503050406030204" pitchFamily="18" charset="0"/>
                        </a:rPr>
                        <m:t>𝑛</m:t>
                      </m:r>
                    </m:oMath>
                  </m:oMathPara>
                </a14:m>
                <a:endParaRPr lang="zh-CN" altLang="en-US" sz="1600" dirty="0">
                  <a:solidFill>
                    <a:srgbClr val="C00000"/>
                  </a:solidFill>
                </a:endParaRPr>
              </a:p>
            </p:txBody>
          </p:sp>
        </mc:Choice>
        <mc:Fallback xmlns="">
          <p:sp>
            <p:nvSpPr>
              <p:cNvPr id="26" name="TextBox 25">
                <a:extLst>
                  <a:ext uri="{FF2B5EF4-FFF2-40B4-BE49-F238E27FC236}">
                    <a16:creationId xmlns:a16="http://schemas.microsoft.com/office/drawing/2014/main" id="{99AC33A3-46D9-4C3C-85F5-A4D9EF0C982D}"/>
                  </a:ext>
                </a:extLst>
              </p:cNvPr>
              <p:cNvSpPr txBox="1">
                <a:spLocks noRot="1" noChangeAspect="1" noMove="1" noResize="1" noEditPoints="1" noAdjustHandles="1" noChangeArrowheads="1" noChangeShapeType="1" noTextEdit="1"/>
              </p:cNvSpPr>
              <p:nvPr/>
            </p:nvSpPr>
            <p:spPr>
              <a:xfrm>
                <a:off x="6376093" y="5534054"/>
                <a:ext cx="1288789" cy="338554"/>
              </a:xfrm>
              <a:prstGeom prst="rect">
                <a:avLst/>
              </a:prstGeom>
              <a:blipFill>
                <a:blip r:embed="rId15"/>
                <a:stretch>
                  <a:fillRect b="-12727"/>
                </a:stretch>
              </a:blipFill>
            </p:spPr>
            <p:txBody>
              <a:bodyPr/>
              <a:lstStyle/>
              <a:p>
                <a:r>
                  <a:rPr lang="zh-CN" altLang="en-US">
                    <a:noFill/>
                  </a:rPr>
                  <a:t> </a:t>
                </a:r>
              </a:p>
            </p:txBody>
          </p:sp>
        </mc:Fallback>
      </mc:AlternateContent>
      <p:sp>
        <p:nvSpPr>
          <p:cNvPr id="27" name="TextBox 26">
            <a:extLst>
              <a:ext uri="{FF2B5EF4-FFF2-40B4-BE49-F238E27FC236}">
                <a16:creationId xmlns:a16="http://schemas.microsoft.com/office/drawing/2014/main" id="{05AE3F17-BF3B-4C29-92AE-3A82AAE44F86}"/>
              </a:ext>
            </a:extLst>
          </p:cNvPr>
          <p:cNvSpPr txBox="1"/>
          <p:nvPr/>
        </p:nvSpPr>
        <p:spPr>
          <a:xfrm>
            <a:off x="6501630" y="5813129"/>
            <a:ext cx="1037713" cy="307777"/>
          </a:xfrm>
          <a:prstGeom prst="rect">
            <a:avLst/>
          </a:prstGeom>
          <a:noFill/>
        </p:spPr>
        <p:txBody>
          <a:bodyPr wrap="square" rtlCol="0">
            <a:spAutoFit/>
          </a:bodyPr>
          <a:lstStyle/>
          <a:p>
            <a:r>
              <a:rPr lang="en-US" altLang="zh-CN" sz="1400" dirty="0">
                <a:solidFill>
                  <a:srgbClr val="C00000"/>
                </a:solidFill>
              </a:rPr>
              <a:t>[Kannan 82]</a:t>
            </a:r>
            <a:endParaRPr lang="zh-CN" altLang="en-US" sz="1400" dirty="0">
              <a:solidFill>
                <a:srgbClr val="C00000"/>
              </a:solidFill>
            </a:endParaRPr>
          </a:p>
        </p:txBody>
      </p:sp>
      <p:pic>
        <p:nvPicPr>
          <p:cNvPr id="28" name="Graphic 27" descr="Grinning face outline with solid fill">
            <a:extLst>
              <a:ext uri="{FF2B5EF4-FFF2-40B4-BE49-F238E27FC236}">
                <a16:creationId xmlns:a16="http://schemas.microsoft.com/office/drawing/2014/main" id="{7F5B09D9-BAA6-487D-B6E1-4BA9EA094D61}"/>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6727364" y="6107300"/>
            <a:ext cx="583166" cy="583166"/>
          </a:xfrm>
          <a:prstGeom prst="rect">
            <a:avLst/>
          </a:prstGeom>
        </p:spPr>
      </p:pic>
      <p:sp>
        <p:nvSpPr>
          <p:cNvPr id="33" name="Left Brace 32">
            <a:extLst>
              <a:ext uri="{FF2B5EF4-FFF2-40B4-BE49-F238E27FC236}">
                <a16:creationId xmlns:a16="http://schemas.microsoft.com/office/drawing/2014/main" id="{0D17C3DB-E173-427C-86AA-EBED96DB24B3}"/>
              </a:ext>
            </a:extLst>
          </p:cNvPr>
          <p:cNvSpPr/>
          <p:nvPr/>
        </p:nvSpPr>
        <p:spPr>
          <a:xfrm rot="16200000">
            <a:off x="5096641" y="5009182"/>
            <a:ext cx="106720" cy="838655"/>
          </a:xfrm>
          <a:prstGeom prst="leftBrace">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rgbClr val="C00000"/>
              </a:solidFill>
            </a:endParaRPr>
          </a:p>
        </p:txBody>
      </p:sp>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9A38663E-3158-42DE-8B56-6D4BCA6F3767}"/>
                  </a:ext>
                </a:extLst>
              </p:cNvPr>
              <p:cNvSpPr txBox="1"/>
              <p:nvPr/>
            </p:nvSpPr>
            <p:spPr>
              <a:xfrm>
                <a:off x="4545160" y="5534054"/>
                <a:ext cx="1288789"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altLang="zh-CN" sz="1600" b="0" i="1" smtClean="0">
                              <a:solidFill>
                                <a:srgbClr val="C00000"/>
                              </a:solidFill>
                              <a:latin typeface="Cambria Math" panose="02040503050406030204" pitchFamily="18" charset="0"/>
                            </a:rPr>
                          </m:ctrlPr>
                        </m:sSupPr>
                        <m:e>
                          <m:r>
                            <a:rPr lang="en-US" altLang="zh-CN" sz="1600" b="0" i="1" smtClean="0">
                              <a:solidFill>
                                <a:srgbClr val="C00000"/>
                              </a:solidFill>
                              <a:latin typeface="Cambria Math" panose="02040503050406030204" pitchFamily="18" charset="0"/>
                            </a:rPr>
                            <m:t>2</m:t>
                          </m:r>
                        </m:e>
                        <m:sup>
                          <m:r>
                            <a:rPr lang="en-US" altLang="zh-CN" sz="1600" b="0" i="1" smtClean="0">
                              <a:solidFill>
                                <a:srgbClr val="C00000"/>
                              </a:solidFill>
                              <a:latin typeface="Cambria Math" panose="02040503050406030204" pitchFamily="18" charset="0"/>
                            </a:rPr>
                            <m:t>𝑛</m:t>
                          </m:r>
                        </m:sup>
                      </m:sSup>
                      <m:r>
                        <a:rPr lang="en-US" altLang="zh-CN" sz="1600" b="0" i="1" smtClean="0">
                          <a:solidFill>
                            <a:srgbClr val="C00000"/>
                          </a:solidFill>
                          <a:latin typeface="Cambria Math" panose="02040503050406030204" pitchFamily="18" charset="0"/>
                        </a:rPr>
                        <m:t>/</m:t>
                      </m:r>
                      <m:r>
                        <a:rPr lang="en-US" altLang="zh-CN" sz="1600" b="0" i="1" smtClean="0">
                          <a:solidFill>
                            <a:srgbClr val="C00000"/>
                          </a:solidFill>
                          <a:latin typeface="Cambria Math" panose="02040503050406030204" pitchFamily="18" charset="0"/>
                        </a:rPr>
                        <m:t>𝑛</m:t>
                      </m:r>
                    </m:oMath>
                  </m:oMathPara>
                </a14:m>
                <a:endParaRPr lang="zh-CN" altLang="en-US" sz="1600" dirty="0">
                  <a:solidFill>
                    <a:srgbClr val="C00000"/>
                  </a:solidFill>
                </a:endParaRPr>
              </a:p>
            </p:txBody>
          </p:sp>
        </mc:Choice>
        <mc:Fallback xmlns="">
          <p:sp>
            <p:nvSpPr>
              <p:cNvPr id="34" name="TextBox 33">
                <a:extLst>
                  <a:ext uri="{FF2B5EF4-FFF2-40B4-BE49-F238E27FC236}">
                    <a16:creationId xmlns:a16="http://schemas.microsoft.com/office/drawing/2014/main" id="{9A38663E-3158-42DE-8B56-6D4BCA6F3767}"/>
                  </a:ext>
                </a:extLst>
              </p:cNvPr>
              <p:cNvSpPr txBox="1">
                <a:spLocks noRot="1" noChangeAspect="1" noMove="1" noResize="1" noEditPoints="1" noAdjustHandles="1" noChangeArrowheads="1" noChangeShapeType="1" noTextEdit="1"/>
              </p:cNvSpPr>
              <p:nvPr/>
            </p:nvSpPr>
            <p:spPr>
              <a:xfrm>
                <a:off x="4545160" y="5534054"/>
                <a:ext cx="1288789" cy="338554"/>
              </a:xfrm>
              <a:prstGeom prst="rect">
                <a:avLst/>
              </a:prstGeom>
              <a:blipFill>
                <a:blip r:embed="rId18"/>
                <a:stretch>
                  <a:fillRect b="-12727"/>
                </a:stretch>
              </a:blipFill>
            </p:spPr>
            <p:txBody>
              <a:bodyPr/>
              <a:lstStyle/>
              <a:p>
                <a:r>
                  <a:rPr lang="zh-CN" altLang="en-US">
                    <a:noFill/>
                  </a:rPr>
                  <a:t> </a:t>
                </a:r>
              </a:p>
            </p:txBody>
          </p:sp>
        </mc:Fallback>
      </mc:AlternateContent>
      <p:sp>
        <p:nvSpPr>
          <p:cNvPr id="35" name="TextBox 34">
            <a:extLst>
              <a:ext uri="{FF2B5EF4-FFF2-40B4-BE49-F238E27FC236}">
                <a16:creationId xmlns:a16="http://schemas.microsoft.com/office/drawing/2014/main" id="{FD425DD0-9423-4470-BF0E-B22FC1E2135D}"/>
              </a:ext>
            </a:extLst>
          </p:cNvPr>
          <p:cNvSpPr txBox="1"/>
          <p:nvPr/>
        </p:nvSpPr>
        <p:spPr>
          <a:xfrm>
            <a:off x="4670697" y="5813129"/>
            <a:ext cx="1037713" cy="307777"/>
          </a:xfrm>
          <a:prstGeom prst="rect">
            <a:avLst/>
          </a:prstGeom>
          <a:noFill/>
        </p:spPr>
        <p:txBody>
          <a:bodyPr wrap="square" rtlCol="0">
            <a:spAutoFit/>
          </a:bodyPr>
          <a:lstStyle/>
          <a:p>
            <a:r>
              <a:rPr lang="en-US" altLang="zh-CN" sz="1400" dirty="0">
                <a:solidFill>
                  <a:srgbClr val="C00000"/>
                </a:solidFill>
              </a:rPr>
              <a:t>[MVW 99]</a:t>
            </a:r>
            <a:endParaRPr lang="zh-CN" altLang="en-US" sz="1400" dirty="0">
              <a:solidFill>
                <a:srgbClr val="C00000"/>
              </a:solidFill>
            </a:endParaRPr>
          </a:p>
        </p:txBody>
      </p:sp>
      <p:pic>
        <p:nvPicPr>
          <p:cNvPr id="36" name="Graphic 35" descr="Grinning face outline with solid fill">
            <a:extLst>
              <a:ext uri="{FF2B5EF4-FFF2-40B4-BE49-F238E27FC236}">
                <a16:creationId xmlns:a16="http://schemas.microsoft.com/office/drawing/2014/main" id="{441A078F-7E58-4164-ABBD-CAB6B45C1E8E}"/>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4896431" y="6107300"/>
            <a:ext cx="583166" cy="583166"/>
          </a:xfrm>
          <a:prstGeom prst="rect">
            <a:avLst/>
          </a:prstGeom>
        </p:spPr>
      </p:pic>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D98B52E0-651F-4698-A21F-349ECEA9CD1C}"/>
                  </a:ext>
                </a:extLst>
              </p:cNvPr>
              <p:cNvSpPr txBox="1"/>
              <p:nvPr/>
            </p:nvSpPr>
            <p:spPr>
              <a:xfrm>
                <a:off x="1752035" y="4835504"/>
                <a:ext cx="35426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altLang="zh-CN" b="0" i="1" smtClean="0">
                          <a:latin typeface="Cambria Math" panose="02040503050406030204" pitchFamily="18" charset="0"/>
                        </a:rPr>
                        <m:t>NE</m:t>
                      </m:r>
                    </m:oMath>
                  </m:oMathPara>
                </a14:m>
                <a:endParaRPr lang="zh-CN" altLang="en-US" dirty="0"/>
              </a:p>
            </p:txBody>
          </p:sp>
        </mc:Choice>
        <mc:Fallback xmlns="">
          <p:sp>
            <p:nvSpPr>
              <p:cNvPr id="29" name="TextBox 28">
                <a:extLst>
                  <a:ext uri="{FF2B5EF4-FFF2-40B4-BE49-F238E27FC236}">
                    <a16:creationId xmlns:a16="http://schemas.microsoft.com/office/drawing/2014/main" id="{D98B52E0-651F-4698-A21F-349ECEA9CD1C}"/>
                  </a:ext>
                </a:extLst>
              </p:cNvPr>
              <p:cNvSpPr txBox="1">
                <a:spLocks noRot="1" noChangeAspect="1" noMove="1" noResize="1" noEditPoints="1" noAdjustHandles="1" noChangeArrowheads="1" noChangeShapeType="1" noTextEdit="1"/>
              </p:cNvSpPr>
              <p:nvPr/>
            </p:nvSpPr>
            <p:spPr>
              <a:xfrm>
                <a:off x="1752035" y="4835504"/>
                <a:ext cx="354264" cy="276999"/>
              </a:xfrm>
              <a:prstGeom prst="rect">
                <a:avLst/>
              </a:prstGeom>
              <a:blipFill>
                <a:blip r:embed="rId19"/>
                <a:stretch>
                  <a:fillRect l="-13559" r="-13559" b="-8696"/>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4568291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FB3C6B5A-56CF-4C58-B298-ECB90A95C91E}"/>
              </a:ext>
            </a:extLst>
          </p:cNvPr>
          <p:cNvSpPr/>
          <p:nvPr/>
        </p:nvSpPr>
        <p:spPr>
          <a:xfrm>
            <a:off x="1354639" y="4711508"/>
            <a:ext cx="6428394" cy="574247"/>
          </a:xfrm>
          <a:prstGeom prst="roundRect">
            <a:avLst/>
          </a:prstGeom>
          <a:solidFill>
            <a:srgbClr val="F6F4F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Title 2">
            <a:extLst>
              <a:ext uri="{FF2B5EF4-FFF2-40B4-BE49-F238E27FC236}">
                <a16:creationId xmlns:a16="http://schemas.microsoft.com/office/drawing/2014/main" id="{41C9AD9A-8714-47C9-B71A-8979956DEB0C}"/>
              </a:ext>
            </a:extLst>
          </p:cNvPr>
          <p:cNvSpPr>
            <a:spLocks noGrp="1"/>
          </p:cNvSpPr>
          <p:nvPr>
            <p:ph type="title"/>
          </p:nvPr>
        </p:nvSpPr>
        <p:spPr/>
        <p:txBody>
          <a:bodyPr/>
          <a:lstStyle/>
          <a:p>
            <a:r>
              <a:rPr lang="en-US" altLang="zh-CN" dirty="0"/>
              <a:t>Maximum Circuit Lower Bounds</a:t>
            </a:r>
            <a:endParaRPr lang="zh-CN" altLang="en-US" dirty="0"/>
          </a:p>
        </p:txBody>
      </p:sp>
      <p:sp>
        <p:nvSpPr>
          <p:cNvPr id="4" name="TextBox 3">
            <a:extLst>
              <a:ext uri="{FF2B5EF4-FFF2-40B4-BE49-F238E27FC236}">
                <a16:creationId xmlns:a16="http://schemas.microsoft.com/office/drawing/2014/main" id="{817F5675-58A1-40EF-9D03-5AED54D0A522}"/>
              </a:ext>
            </a:extLst>
          </p:cNvPr>
          <p:cNvSpPr txBox="1"/>
          <p:nvPr/>
        </p:nvSpPr>
        <p:spPr>
          <a:xfrm>
            <a:off x="626480" y="1818165"/>
            <a:ext cx="4450567" cy="400110"/>
          </a:xfrm>
          <a:prstGeom prst="rect">
            <a:avLst/>
          </a:prstGeom>
          <a:noFill/>
        </p:spPr>
        <p:txBody>
          <a:bodyPr wrap="square" rtlCol="0">
            <a:spAutoFit/>
          </a:bodyPr>
          <a:lstStyle/>
          <a:p>
            <a:r>
              <a:rPr lang="en-US" altLang="zh-CN" sz="2000" b="1" dirty="0">
                <a:solidFill>
                  <a:srgbClr val="660874"/>
                </a:solidFill>
              </a:rPr>
              <a:t>Maximum</a:t>
            </a:r>
            <a:r>
              <a:rPr lang="en-US" altLang="zh-CN" sz="2000" b="1" dirty="0"/>
              <a:t> Circuit lower bound</a:t>
            </a:r>
            <a:endParaRPr lang="zh-CN" altLang="en-US" sz="2000" b="1" dirty="0"/>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6CA1F326-276D-4333-8060-89DEE4A926F3}"/>
                  </a:ext>
                </a:extLst>
              </p:cNvPr>
              <p:cNvSpPr txBox="1"/>
              <p:nvPr/>
            </p:nvSpPr>
            <p:spPr>
              <a:xfrm>
                <a:off x="1036674" y="2293827"/>
                <a:ext cx="7384312" cy="1290033"/>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altLang="zh-CN" sz="1800" dirty="0">
                    <a:solidFill>
                      <a:srgbClr val="660874"/>
                    </a:solidFill>
                  </a:rPr>
                  <a:t>[Shannon 49] </a:t>
                </a:r>
                <a:endParaRPr lang="en-US" altLang="zh-CN" dirty="0"/>
              </a:p>
              <a:p>
                <a:pPr marL="742950" lvl="1" indent="-285750">
                  <a:lnSpc>
                    <a:spcPct val="150000"/>
                  </a:lnSpc>
                  <a:buFont typeface="Arial" panose="020B0604020202020204" pitchFamily="34" charset="0"/>
                  <a:buChar char="•"/>
                </a:pPr>
                <a:r>
                  <a:rPr lang="en-US" altLang="zh-CN" dirty="0"/>
                  <a:t>Any function </a:t>
                </a:r>
                <a14:m>
                  <m:oMath xmlns:m="http://schemas.openxmlformats.org/officeDocument/2006/math">
                    <m:r>
                      <a:rPr lang="en-US" altLang="zh-CN" b="0" i="1" smtClean="0">
                        <a:latin typeface="Cambria Math" panose="02040503050406030204" pitchFamily="18" charset="0"/>
                      </a:rPr>
                      <m:t>𝑓</m:t>
                    </m:r>
                    <m:r>
                      <a:rPr lang="en-US" altLang="zh-CN" b="0" i="1" smtClean="0">
                        <a:latin typeface="Cambria Math" panose="02040503050406030204" pitchFamily="18" charset="0"/>
                      </a:rPr>
                      <m:t>:</m:t>
                    </m:r>
                    <m:sSup>
                      <m:sSupPr>
                        <m:ctrlPr>
                          <a:rPr lang="en-US" altLang="zh-CN" b="0" i="1" smtClean="0">
                            <a:latin typeface="Cambria Math" panose="02040503050406030204" pitchFamily="18" charset="0"/>
                          </a:rPr>
                        </m:ctrlPr>
                      </m:sSupPr>
                      <m:e>
                        <m:d>
                          <m:dPr>
                            <m:begChr m:val="{"/>
                            <m:endChr m:val="}"/>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0,1</m:t>
                            </m:r>
                          </m:e>
                        </m:d>
                      </m:e>
                      <m:sup>
                        <m:r>
                          <a:rPr lang="en-US" altLang="zh-CN" b="0" i="1" smtClean="0">
                            <a:latin typeface="Cambria Math" panose="02040503050406030204" pitchFamily="18" charset="0"/>
                          </a:rPr>
                          <m:t>𝑛</m:t>
                        </m:r>
                      </m:sup>
                    </m:sSup>
                    <m:r>
                      <a:rPr lang="en-US" altLang="zh-CN" b="0" i="1" smtClean="0">
                        <a:latin typeface="Cambria Math" panose="02040503050406030204" pitchFamily="18" charset="0"/>
                      </a:rPr>
                      <m:t>→</m:t>
                    </m:r>
                    <m:d>
                      <m:dPr>
                        <m:begChr m:val="{"/>
                        <m:endChr m:val="}"/>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0,1</m:t>
                        </m:r>
                      </m:e>
                    </m:d>
                  </m:oMath>
                </a14:m>
                <a:r>
                  <a:rPr lang="zh-CN" altLang="en-US" dirty="0"/>
                  <a:t> </a:t>
                </a:r>
                <a:r>
                  <a:rPr lang="en-US" altLang="zh-CN" dirty="0"/>
                  <a:t>can be computed in </a:t>
                </a:r>
                <a14:m>
                  <m:oMath xmlns:m="http://schemas.openxmlformats.org/officeDocument/2006/math">
                    <m:r>
                      <a:rPr lang="en-US" altLang="zh-CN" b="0" i="0" smtClean="0">
                        <a:latin typeface="Cambria Math" panose="02040503050406030204" pitchFamily="18" charset="0"/>
                      </a:rPr>
                      <m:t>~</m:t>
                    </m:r>
                    <m:r>
                      <m:rPr>
                        <m:nor/>
                      </m:rPr>
                      <a:rPr lang="en-US" altLang="zh-CN" b="0" i="0" smtClean="0">
                        <a:latin typeface="Cambria Math" panose="02040503050406030204" pitchFamily="18" charset="0"/>
                      </a:rPr>
                      <m:t>SIZE</m:t>
                    </m:r>
                    <m:r>
                      <a:rPr lang="en-US" altLang="zh-CN" b="0" i="1" smtClean="0">
                        <a:latin typeface="Cambria Math" panose="02040503050406030204" pitchFamily="18" charset="0"/>
                      </a:rPr>
                      <m:t>[</m:t>
                    </m:r>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2</m:t>
                        </m:r>
                      </m:e>
                      <m:sup>
                        <m:r>
                          <a:rPr lang="en-US" altLang="zh-CN" b="0" i="1" smtClean="0">
                            <a:latin typeface="Cambria Math" panose="02040503050406030204" pitchFamily="18" charset="0"/>
                          </a:rPr>
                          <m:t>𝑛</m:t>
                        </m:r>
                      </m:sup>
                    </m:sSup>
                    <m:r>
                      <a:rPr lang="en-US" altLang="zh-CN" b="0" i="1" smtClean="0">
                        <a:latin typeface="Cambria Math" panose="02040503050406030204" pitchFamily="18" charset="0"/>
                      </a:rPr>
                      <m:t>/</m:t>
                    </m:r>
                    <m:r>
                      <a:rPr lang="en-US" altLang="zh-CN" b="0" i="1" smtClean="0">
                        <a:latin typeface="Cambria Math" panose="02040503050406030204" pitchFamily="18" charset="0"/>
                      </a:rPr>
                      <m:t>𝑛</m:t>
                    </m:r>
                    <m:r>
                      <a:rPr lang="en-US" altLang="zh-CN" b="0" i="1" smtClean="0">
                        <a:latin typeface="Cambria Math" panose="02040503050406030204" pitchFamily="18" charset="0"/>
                      </a:rPr>
                      <m:t>]</m:t>
                    </m:r>
                  </m:oMath>
                </a14:m>
                <a:endParaRPr lang="en-US" altLang="zh-CN" dirty="0"/>
              </a:p>
              <a:p>
                <a:pPr marL="742950" lvl="1" indent="-285750">
                  <a:lnSpc>
                    <a:spcPct val="150000"/>
                  </a:lnSpc>
                  <a:buFont typeface="Arial" panose="020B0604020202020204" pitchFamily="34" charset="0"/>
                  <a:buChar char="•"/>
                </a:pPr>
                <a:r>
                  <a:rPr lang="en-US" altLang="zh-CN" dirty="0"/>
                  <a:t>Random Boolean function </a:t>
                </a:r>
                <a14:m>
                  <m:oMath xmlns:m="http://schemas.openxmlformats.org/officeDocument/2006/math">
                    <m:r>
                      <a:rPr lang="en-US" altLang="zh-CN" b="0" i="1" smtClean="0">
                        <a:latin typeface="Cambria Math" panose="02040503050406030204" pitchFamily="18" charset="0"/>
                      </a:rPr>
                      <m:t>𝑓</m:t>
                    </m:r>
                  </m:oMath>
                </a14:m>
                <a:r>
                  <a:rPr lang="zh-CN" altLang="en-US" dirty="0"/>
                  <a:t> </a:t>
                </a:r>
                <a:r>
                  <a:rPr lang="en-US" altLang="zh-CN" dirty="0"/>
                  <a:t>requires </a:t>
                </a:r>
                <a14:m>
                  <m:oMath xmlns:m="http://schemas.openxmlformats.org/officeDocument/2006/math">
                    <m:r>
                      <m:rPr>
                        <m:nor/>
                      </m:rPr>
                      <a:rPr lang="en-US" altLang="zh-CN">
                        <a:latin typeface="Cambria Math" panose="02040503050406030204" pitchFamily="18" charset="0"/>
                      </a:rPr>
                      <m:t>SIZE</m:t>
                    </m:r>
                    <m:r>
                      <a:rPr lang="en-US" altLang="zh-CN" i="1">
                        <a:latin typeface="Cambria Math" panose="02040503050406030204" pitchFamily="18" charset="0"/>
                      </a:rPr>
                      <m:t>[</m:t>
                    </m:r>
                    <m:sSup>
                      <m:sSupPr>
                        <m:ctrlPr>
                          <a:rPr lang="en-US" altLang="zh-CN" i="1">
                            <a:latin typeface="Cambria Math" panose="02040503050406030204" pitchFamily="18" charset="0"/>
                          </a:rPr>
                        </m:ctrlPr>
                      </m:sSupPr>
                      <m:e>
                        <m:r>
                          <a:rPr lang="en-US" altLang="zh-CN" i="1">
                            <a:latin typeface="Cambria Math" panose="02040503050406030204" pitchFamily="18" charset="0"/>
                          </a:rPr>
                          <m:t>2</m:t>
                        </m:r>
                      </m:e>
                      <m:sup>
                        <m:r>
                          <a:rPr lang="en-US" altLang="zh-CN" i="1">
                            <a:latin typeface="Cambria Math" panose="02040503050406030204" pitchFamily="18" charset="0"/>
                          </a:rPr>
                          <m:t>𝑛</m:t>
                        </m:r>
                      </m:sup>
                    </m:sSup>
                    <m:r>
                      <a:rPr lang="en-US" altLang="zh-CN" i="1">
                        <a:latin typeface="Cambria Math" panose="02040503050406030204" pitchFamily="18" charset="0"/>
                      </a:rPr>
                      <m:t>/</m:t>
                    </m:r>
                    <m:r>
                      <a:rPr lang="en-US" altLang="zh-CN" i="1">
                        <a:latin typeface="Cambria Math" panose="02040503050406030204" pitchFamily="18" charset="0"/>
                      </a:rPr>
                      <m:t>𝑛</m:t>
                    </m:r>
                    <m:r>
                      <a:rPr lang="en-US" altLang="zh-CN" i="1">
                        <a:latin typeface="Cambria Math" panose="02040503050406030204" pitchFamily="18" charset="0"/>
                      </a:rPr>
                      <m:t>]</m:t>
                    </m:r>
                  </m:oMath>
                </a14:m>
                <a:endParaRPr lang="en-US" altLang="zh-CN" dirty="0"/>
              </a:p>
            </p:txBody>
          </p:sp>
        </mc:Choice>
        <mc:Fallback xmlns="">
          <p:sp>
            <p:nvSpPr>
              <p:cNvPr id="9" name="TextBox 8">
                <a:extLst>
                  <a:ext uri="{FF2B5EF4-FFF2-40B4-BE49-F238E27FC236}">
                    <a16:creationId xmlns:a16="http://schemas.microsoft.com/office/drawing/2014/main" id="{6CA1F326-276D-4333-8060-89DEE4A926F3}"/>
                  </a:ext>
                </a:extLst>
              </p:cNvPr>
              <p:cNvSpPr txBox="1">
                <a:spLocks noRot="1" noChangeAspect="1" noMove="1" noResize="1" noEditPoints="1" noAdjustHandles="1" noChangeArrowheads="1" noChangeShapeType="1" noTextEdit="1"/>
              </p:cNvSpPr>
              <p:nvPr/>
            </p:nvSpPr>
            <p:spPr>
              <a:xfrm>
                <a:off x="1036674" y="2293827"/>
                <a:ext cx="7384312" cy="1290033"/>
              </a:xfrm>
              <a:prstGeom prst="rect">
                <a:avLst/>
              </a:prstGeom>
              <a:blipFill>
                <a:blip r:embed="rId3"/>
                <a:stretch>
                  <a:fillRect l="-495" b="-660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D9568B1A-09AC-422F-89EF-A546AD6B94C3}"/>
                  </a:ext>
                </a:extLst>
              </p:cNvPr>
              <p:cNvSpPr txBox="1"/>
              <p:nvPr/>
            </p:nvSpPr>
            <p:spPr>
              <a:xfrm>
                <a:off x="3491005" y="4752414"/>
                <a:ext cx="651268"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800" b="0" i="1" smtClean="0">
                              <a:latin typeface="Cambria Math" panose="02040503050406030204" pitchFamily="18" charset="0"/>
                            </a:rPr>
                          </m:ctrlPr>
                        </m:sSubPr>
                        <m:e>
                          <m:r>
                            <m:rPr>
                              <m:nor/>
                            </m:rPr>
                            <a:rPr lang="en-US" altLang="zh-CN" sz="2800" b="0" i="0" smtClean="0">
                              <a:latin typeface="Cambria Math" panose="02040503050406030204" pitchFamily="18" charset="0"/>
                            </a:rPr>
                            <m:t>S</m:t>
                          </m:r>
                        </m:e>
                        <m:sub>
                          <m:r>
                            <a:rPr lang="en-US" altLang="zh-CN" sz="2800" b="0" i="1" smtClean="0">
                              <a:latin typeface="Cambria Math" panose="02040503050406030204" pitchFamily="18" charset="0"/>
                            </a:rPr>
                            <m:t>2</m:t>
                          </m:r>
                        </m:sub>
                      </m:sSub>
                      <m:r>
                        <m:rPr>
                          <m:nor/>
                        </m:rPr>
                        <a:rPr lang="en-US" altLang="zh-CN" sz="2800" b="0" i="0" smtClean="0">
                          <a:latin typeface="Cambria Math" panose="02040503050406030204" pitchFamily="18" charset="0"/>
                        </a:rPr>
                        <m:t>E</m:t>
                      </m:r>
                    </m:oMath>
                  </m:oMathPara>
                </a14:m>
                <a:endParaRPr lang="zh-CN" altLang="en-US" sz="2800" dirty="0"/>
              </a:p>
            </p:txBody>
          </p:sp>
        </mc:Choice>
        <mc:Fallback xmlns="">
          <p:sp>
            <p:nvSpPr>
              <p:cNvPr id="5" name="TextBox 4">
                <a:extLst>
                  <a:ext uri="{FF2B5EF4-FFF2-40B4-BE49-F238E27FC236}">
                    <a16:creationId xmlns:a16="http://schemas.microsoft.com/office/drawing/2014/main" id="{D9568B1A-09AC-422F-89EF-A546AD6B94C3}"/>
                  </a:ext>
                </a:extLst>
              </p:cNvPr>
              <p:cNvSpPr txBox="1">
                <a:spLocks noRot="1" noChangeAspect="1" noMove="1" noResize="1" noEditPoints="1" noAdjustHandles="1" noChangeArrowheads="1" noChangeShapeType="1" noTextEdit="1"/>
              </p:cNvSpPr>
              <p:nvPr/>
            </p:nvSpPr>
            <p:spPr>
              <a:xfrm>
                <a:off x="3491005" y="4752414"/>
                <a:ext cx="651268" cy="430887"/>
              </a:xfrm>
              <a:prstGeom prst="rect">
                <a:avLst/>
              </a:prstGeom>
              <a:blipFill>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8ED4806E-7606-4702-864D-AF4E19B7EB6E}"/>
                  </a:ext>
                </a:extLst>
              </p:cNvPr>
              <p:cNvSpPr txBox="1"/>
              <p:nvPr/>
            </p:nvSpPr>
            <p:spPr>
              <a:xfrm>
                <a:off x="4829255" y="4755098"/>
                <a:ext cx="631840" cy="43858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CN" sz="2800" b="0" i="1" smtClean="0">
                              <a:latin typeface="Cambria Math" panose="02040503050406030204" pitchFamily="18" charset="0"/>
                            </a:rPr>
                          </m:ctrlPr>
                        </m:sSupPr>
                        <m:e>
                          <m:r>
                            <m:rPr>
                              <m:nor/>
                            </m:rPr>
                            <a:rPr lang="en-US" altLang="zh-CN" sz="2800" b="0" i="0" smtClean="0">
                              <a:latin typeface="Cambria Math" panose="02040503050406030204" pitchFamily="18" charset="0"/>
                            </a:rPr>
                            <m:t>E</m:t>
                          </m:r>
                        </m:e>
                        <m:sup>
                          <m:sSub>
                            <m:sSubPr>
                              <m:ctrlPr>
                                <a:rPr lang="en-US" altLang="zh-CN" sz="2800" b="0" i="1" smtClean="0">
                                  <a:latin typeface="Cambria Math" panose="02040503050406030204" pitchFamily="18" charset="0"/>
                                </a:rPr>
                              </m:ctrlPr>
                            </m:sSubPr>
                            <m:e>
                              <m:r>
                                <m:rPr>
                                  <m:sty m:val="p"/>
                                </m:rPr>
                                <a:rPr lang="en-US" altLang="zh-CN" sz="2800" b="0" i="0" smtClean="0">
                                  <a:latin typeface="Cambria Math" panose="02040503050406030204" pitchFamily="18" charset="0"/>
                                </a:rPr>
                                <m:t>Σ</m:t>
                              </m:r>
                            </m:e>
                            <m:sub>
                              <m:r>
                                <a:rPr lang="en-US" altLang="zh-CN" sz="2800" b="0" i="1" smtClean="0">
                                  <a:latin typeface="Cambria Math" panose="02040503050406030204" pitchFamily="18" charset="0"/>
                                </a:rPr>
                                <m:t>2</m:t>
                              </m:r>
                            </m:sub>
                          </m:sSub>
                        </m:sup>
                      </m:sSup>
                    </m:oMath>
                  </m:oMathPara>
                </a14:m>
                <a:endParaRPr lang="zh-CN" altLang="en-US" sz="2800" dirty="0"/>
              </a:p>
            </p:txBody>
          </p:sp>
        </mc:Choice>
        <mc:Fallback xmlns="">
          <p:sp>
            <p:nvSpPr>
              <p:cNvPr id="6" name="TextBox 5">
                <a:extLst>
                  <a:ext uri="{FF2B5EF4-FFF2-40B4-BE49-F238E27FC236}">
                    <a16:creationId xmlns:a16="http://schemas.microsoft.com/office/drawing/2014/main" id="{8ED4806E-7606-4702-864D-AF4E19B7EB6E}"/>
                  </a:ext>
                </a:extLst>
              </p:cNvPr>
              <p:cNvSpPr txBox="1">
                <a:spLocks noRot="1" noChangeAspect="1" noMove="1" noResize="1" noEditPoints="1" noAdjustHandles="1" noChangeArrowheads="1" noChangeShapeType="1" noTextEdit="1"/>
              </p:cNvSpPr>
              <p:nvPr/>
            </p:nvSpPr>
            <p:spPr>
              <a:xfrm>
                <a:off x="4829255" y="4755098"/>
                <a:ext cx="631840" cy="438582"/>
              </a:xfrm>
              <a:prstGeom prst="rect">
                <a:avLst/>
              </a:prstGeom>
              <a:blipFill>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0A80B335-B5E1-4464-8868-D4F1FD954244}"/>
                  </a:ext>
                </a:extLst>
              </p:cNvPr>
              <p:cNvSpPr txBox="1"/>
              <p:nvPr/>
            </p:nvSpPr>
            <p:spPr>
              <a:xfrm>
                <a:off x="6561606" y="4697387"/>
                <a:ext cx="862352" cy="5539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3600" b="0" i="1" smtClean="0">
                              <a:latin typeface="Cambria Math" panose="02040503050406030204" pitchFamily="18" charset="0"/>
                            </a:rPr>
                          </m:ctrlPr>
                        </m:sSubPr>
                        <m:e>
                          <m:r>
                            <m:rPr>
                              <m:sty m:val="p"/>
                            </m:rPr>
                            <a:rPr lang="en-US" altLang="zh-CN" sz="3600" b="0" i="0" smtClean="0">
                              <a:latin typeface="Cambria Math" panose="02040503050406030204" pitchFamily="18" charset="0"/>
                            </a:rPr>
                            <m:t>Σ</m:t>
                          </m:r>
                        </m:e>
                        <m:sub>
                          <m:r>
                            <a:rPr lang="en-US" altLang="zh-CN" sz="3600" b="0" i="1" smtClean="0">
                              <a:latin typeface="Cambria Math" panose="02040503050406030204" pitchFamily="18" charset="0"/>
                            </a:rPr>
                            <m:t>3</m:t>
                          </m:r>
                        </m:sub>
                      </m:sSub>
                      <m:r>
                        <m:rPr>
                          <m:nor/>
                        </m:rPr>
                        <a:rPr lang="en-US" altLang="zh-CN" sz="3600" b="0" i="0" smtClean="0">
                          <a:latin typeface="Cambria Math" panose="02040503050406030204" pitchFamily="18" charset="0"/>
                        </a:rPr>
                        <m:t>E</m:t>
                      </m:r>
                    </m:oMath>
                  </m:oMathPara>
                </a14:m>
                <a:endParaRPr lang="zh-CN" altLang="en-US" sz="3600" dirty="0"/>
              </a:p>
            </p:txBody>
          </p:sp>
        </mc:Choice>
        <mc:Fallback xmlns="">
          <p:sp>
            <p:nvSpPr>
              <p:cNvPr id="7" name="TextBox 6">
                <a:extLst>
                  <a:ext uri="{FF2B5EF4-FFF2-40B4-BE49-F238E27FC236}">
                    <a16:creationId xmlns:a16="http://schemas.microsoft.com/office/drawing/2014/main" id="{0A80B335-B5E1-4464-8868-D4F1FD954244}"/>
                  </a:ext>
                </a:extLst>
              </p:cNvPr>
              <p:cNvSpPr txBox="1">
                <a:spLocks noRot="1" noChangeAspect="1" noMove="1" noResize="1" noEditPoints="1" noAdjustHandles="1" noChangeArrowheads="1" noChangeShapeType="1" noTextEdit="1"/>
              </p:cNvSpPr>
              <p:nvPr/>
            </p:nvSpPr>
            <p:spPr>
              <a:xfrm>
                <a:off x="6561606" y="4697387"/>
                <a:ext cx="862352" cy="553998"/>
              </a:xfrm>
              <a:prstGeom prst="rect">
                <a:avLst/>
              </a:prstGeom>
              <a:blipFill>
                <a:blip r:embed="rId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6A2DC1E5-9AAB-45F0-90B0-CA58243D22E4}"/>
                  </a:ext>
                </a:extLst>
              </p:cNvPr>
              <p:cNvSpPr txBox="1"/>
              <p:nvPr/>
            </p:nvSpPr>
            <p:spPr>
              <a:xfrm>
                <a:off x="2760642" y="4835886"/>
                <a:ext cx="23724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m:t>
                      </m:r>
                    </m:oMath>
                  </m:oMathPara>
                </a14:m>
                <a:endParaRPr lang="zh-CN" altLang="en-US" dirty="0"/>
              </a:p>
            </p:txBody>
          </p:sp>
        </mc:Choice>
        <mc:Fallback xmlns="">
          <p:sp>
            <p:nvSpPr>
              <p:cNvPr id="11" name="TextBox 10">
                <a:extLst>
                  <a:ext uri="{FF2B5EF4-FFF2-40B4-BE49-F238E27FC236}">
                    <a16:creationId xmlns:a16="http://schemas.microsoft.com/office/drawing/2014/main" id="{6A2DC1E5-9AAB-45F0-90B0-CA58243D22E4}"/>
                  </a:ext>
                </a:extLst>
              </p:cNvPr>
              <p:cNvSpPr txBox="1">
                <a:spLocks noRot="1" noChangeAspect="1" noMove="1" noResize="1" noEditPoints="1" noAdjustHandles="1" noChangeArrowheads="1" noChangeShapeType="1" noTextEdit="1"/>
              </p:cNvSpPr>
              <p:nvPr/>
            </p:nvSpPr>
            <p:spPr>
              <a:xfrm>
                <a:off x="2760642" y="4835886"/>
                <a:ext cx="237244" cy="276999"/>
              </a:xfrm>
              <a:prstGeom prst="rect">
                <a:avLst/>
              </a:prstGeom>
              <a:blipFill>
                <a:blip r:embed="rId7"/>
                <a:stretch>
                  <a:fillRect l="-17949" r="-15385" b="-434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53BBD8F6-6725-4D24-8CDB-20D78F1FFAF4}"/>
                  </a:ext>
                </a:extLst>
              </p:cNvPr>
              <p:cNvSpPr txBox="1"/>
              <p:nvPr/>
            </p:nvSpPr>
            <p:spPr>
              <a:xfrm>
                <a:off x="4363432" y="4835886"/>
                <a:ext cx="23724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m:t>
                      </m:r>
                    </m:oMath>
                  </m:oMathPara>
                </a14:m>
                <a:endParaRPr lang="zh-CN" altLang="en-US" dirty="0"/>
              </a:p>
            </p:txBody>
          </p:sp>
        </mc:Choice>
        <mc:Fallback xmlns="">
          <p:sp>
            <p:nvSpPr>
              <p:cNvPr id="17" name="TextBox 16">
                <a:extLst>
                  <a:ext uri="{FF2B5EF4-FFF2-40B4-BE49-F238E27FC236}">
                    <a16:creationId xmlns:a16="http://schemas.microsoft.com/office/drawing/2014/main" id="{53BBD8F6-6725-4D24-8CDB-20D78F1FFAF4}"/>
                  </a:ext>
                </a:extLst>
              </p:cNvPr>
              <p:cNvSpPr txBox="1">
                <a:spLocks noRot="1" noChangeAspect="1" noMove="1" noResize="1" noEditPoints="1" noAdjustHandles="1" noChangeArrowheads="1" noChangeShapeType="1" noTextEdit="1"/>
              </p:cNvSpPr>
              <p:nvPr/>
            </p:nvSpPr>
            <p:spPr>
              <a:xfrm>
                <a:off x="4363432" y="4835886"/>
                <a:ext cx="237244" cy="276999"/>
              </a:xfrm>
              <a:prstGeom prst="rect">
                <a:avLst/>
              </a:prstGeom>
              <a:blipFill>
                <a:blip r:embed="rId8"/>
                <a:stretch>
                  <a:fillRect l="-17949" r="-15385" b="-434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20E36416-F260-4236-AC52-A75EC90AB2B5}"/>
                  </a:ext>
                </a:extLst>
              </p:cNvPr>
              <p:cNvSpPr txBox="1"/>
              <p:nvPr/>
            </p:nvSpPr>
            <p:spPr>
              <a:xfrm>
                <a:off x="5882043" y="4835886"/>
                <a:ext cx="23724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m:t>
                      </m:r>
                    </m:oMath>
                  </m:oMathPara>
                </a14:m>
                <a:endParaRPr lang="zh-CN" altLang="en-US" dirty="0"/>
              </a:p>
            </p:txBody>
          </p:sp>
        </mc:Choice>
        <mc:Fallback xmlns="">
          <p:sp>
            <p:nvSpPr>
              <p:cNvPr id="18" name="TextBox 17">
                <a:extLst>
                  <a:ext uri="{FF2B5EF4-FFF2-40B4-BE49-F238E27FC236}">
                    <a16:creationId xmlns:a16="http://schemas.microsoft.com/office/drawing/2014/main" id="{20E36416-F260-4236-AC52-A75EC90AB2B5}"/>
                  </a:ext>
                </a:extLst>
              </p:cNvPr>
              <p:cNvSpPr txBox="1">
                <a:spLocks noRot="1" noChangeAspect="1" noMove="1" noResize="1" noEditPoints="1" noAdjustHandles="1" noChangeArrowheads="1" noChangeShapeType="1" noTextEdit="1"/>
              </p:cNvSpPr>
              <p:nvPr/>
            </p:nvSpPr>
            <p:spPr>
              <a:xfrm>
                <a:off x="5882043" y="4835886"/>
                <a:ext cx="237244" cy="276999"/>
              </a:xfrm>
              <a:prstGeom prst="rect">
                <a:avLst/>
              </a:prstGeom>
              <a:blipFill>
                <a:blip r:embed="rId9"/>
                <a:stretch>
                  <a:fillRect l="-17949" r="-15385" b="-434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B064ED8D-DCA0-4933-96D1-0B10AF122CCD}"/>
                  </a:ext>
                </a:extLst>
              </p:cNvPr>
              <p:cNvSpPr txBox="1"/>
              <p:nvPr/>
            </p:nvSpPr>
            <p:spPr>
              <a:xfrm>
                <a:off x="1354639" y="4247710"/>
                <a:ext cx="1233377" cy="369332"/>
              </a:xfrm>
              <a:prstGeom prst="rect">
                <a:avLst/>
              </a:prstGeom>
              <a:noFill/>
            </p:spPr>
            <p:txBody>
              <a:bodyPr wrap="square" rtlCol="0">
                <a:spAutoFit/>
              </a:bodyPr>
              <a:lstStyle/>
              <a:p>
                <a:pPr algn="ctr"/>
                <a:r>
                  <a:rPr lang="en-US" altLang="zh-CN" b="0" dirty="0">
                    <a:solidFill>
                      <a:srgbClr val="660874"/>
                    </a:solidFill>
                  </a:rPr>
                  <a:t>(</a:t>
                </a:r>
                <a14:m>
                  <m:oMath xmlns:m="http://schemas.openxmlformats.org/officeDocument/2006/math">
                    <m:sSub>
                      <m:sSubPr>
                        <m:ctrlPr>
                          <a:rPr lang="en-US" altLang="zh-CN" b="0" i="1" smtClean="0">
                            <a:solidFill>
                              <a:srgbClr val="660874"/>
                            </a:solidFill>
                            <a:latin typeface="Cambria Math" panose="02040503050406030204" pitchFamily="18" charset="0"/>
                          </a:rPr>
                        </m:ctrlPr>
                      </m:sSubPr>
                      <m:e>
                        <m:r>
                          <m:rPr>
                            <m:sty m:val="p"/>
                          </m:rPr>
                          <a:rPr lang="en-US" altLang="zh-CN" b="0" i="0" smtClean="0">
                            <a:solidFill>
                              <a:srgbClr val="660874"/>
                            </a:solidFill>
                            <a:latin typeface="Cambria Math" panose="02040503050406030204" pitchFamily="18" charset="0"/>
                          </a:rPr>
                          <m:t>Σ</m:t>
                        </m:r>
                      </m:e>
                      <m:sub>
                        <m:r>
                          <a:rPr lang="en-US" altLang="zh-CN" b="0" i="1" smtClean="0">
                            <a:solidFill>
                              <a:srgbClr val="660874"/>
                            </a:solidFill>
                            <a:latin typeface="Cambria Math" panose="02040503050406030204" pitchFamily="18" charset="0"/>
                          </a:rPr>
                          <m:t>1</m:t>
                        </m:r>
                      </m:sub>
                    </m:sSub>
                  </m:oMath>
                </a14:m>
                <a:r>
                  <a:rPr lang="en-US" altLang="zh-CN" dirty="0">
                    <a:solidFill>
                      <a:srgbClr val="660874"/>
                    </a:solidFill>
                  </a:rPr>
                  <a:t>-type)</a:t>
                </a:r>
                <a:endParaRPr lang="zh-CN" altLang="en-US" dirty="0">
                  <a:solidFill>
                    <a:srgbClr val="660874"/>
                  </a:solidFill>
                </a:endParaRPr>
              </a:p>
            </p:txBody>
          </p:sp>
        </mc:Choice>
        <mc:Fallback xmlns="">
          <p:sp>
            <p:nvSpPr>
              <p:cNvPr id="8" name="TextBox 7">
                <a:extLst>
                  <a:ext uri="{FF2B5EF4-FFF2-40B4-BE49-F238E27FC236}">
                    <a16:creationId xmlns:a16="http://schemas.microsoft.com/office/drawing/2014/main" id="{B064ED8D-DCA0-4933-96D1-0B10AF122CCD}"/>
                  </a:ext>
                </a:extLst>
              </p:cNvPr>
              <p:cNvSpPr txBox="1">
                <a:spLocks noRot="1" noChangeAspect="1" noMove="1" noResize="1" noEditPoints="1" noAdjustHandles="1" noChangeArrowheads="1" noChangeShapeType="1" noTextEdit="1"/>
              </p:cNvSpPr>
              <p:nvPr/>
            </p:nvSpPr>
            <p:spPr>
              <a:xfrm>
                <a:off x="1354639" y="4247710"/>
                <a:ext cx="1233377" cy="369332"/>
              </a:xfrm>
              <a:prstGeom prst="rect">
                <a:avLst/>
              </a:prstGeom>
              <a:blipFill>
                <a:blip r:embed="rId10"/>
                <a:stretch>
                  <a:fillRect t="-10000" b="-2666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7BF84CBD-DCAB-41B8-AF7C-67B59F0BC417}"/>
                  </a:ext>
                </a:extLst>
              </p:cNvPr>
              <p:cNvSpPr txBox="1"/>
              <p:nvPr/>
            </p:nvSpPr>
            <p:spPr>
              <a:xfrm>
                <a:off x="3865366" y="4252779"/>
                <a:ext cx="1233377" cy="369332"/>
              </a:xfrm>
              <a:prstGeom prst="rect">
                <a:avLst/>
              </a:prstGeom>
              <a:noFill/>
            </p:spPr>
            <p:txBody>
              <a:bodyPr wrap="square" rtlCol="0">
                <a:spAutoFit/>
              </a:bodyPr>
              <a:lstStyle/>
              <a:p>
                <a:pPr algn="ctr"/>
                <a:r>
                  <a:rPr lang="en-US" altLang="zh-CN" b="0" dirty="0">
                    <a:solidFill>
                      <a:srgbClr val="660874"/>
                    </a:solidFill>
                  </a:rPr>
                  <a:t>(</a:t>
                </a:r>
                <a14:m>
                  <m:oMath xmlns:m="http://schemas.openxmlformats.org/officeDocument/2006/math">
                    <m:sSub>
                      <m:sSubPr>
                        <m:ctrlPr>
                          <a:rPr lang="en-US" altLang="zh-CN" b="0" i="1" smtClean="0">
                            <a:solidFill>
                              <a:srgbClr val="660874"/>
                            </a:solidFill>
                            <a:latin typeface="Cambria Math" panose="02040503050406030204" pitchFamily="18" charset="0"/>
                          </a:rPr>
                        </m:ctrlPr>
                      </m:sSubPr>
                      <m:e>
                        <m:r>
                          <m:rPr>
                            <m:sty m:val="p"/>
                          </m:rPr>
                          <a:rPr lang="en-US" altLang="zh-CN" b="0" i="0" smtClean="0">
                            <a:solidFill>
                              <a:srgbClr val="660874"/>
                            </a:solidFill>
                            <a:latin typeface="Cambria Math" panose="02040503050406030204" pitchFamily="18" charset="0"/>
                          </a:rPr>
                          <m:t>Σ</m:t>
                        </m:r>
                      </m:e>
                      <m:sub>
                        <m:r>
                          <a:rPr lang="en-US" altLang="zh-CN" b="0" i="1" smtClean="0">
                            <a:solidFill>
                              <a:srgbClr val="660874"/>
                            </a:solidFill>
                            <a:latin typeface="Cambria Math" panose="02040503050406030204" pitchFamily="18" charset="0"/>
                          </a:rPr>
                          <m:t>2</m:t>
                        </m:r>
                      </m:sub>
                    </m:sSub>
                  </m:oMath>
                </a14:m>
                <a:r>
                  <a:rPr lang="en-US" altLang="zh-CN" dirty="0">
                    <a:solidFill>
                      <a:srgbClr val="660874"/>
                    </a:solidFill>
                  </a:rPr>
                  <a:t>-type)</a:t>
                </a:r>
                <a:endParaRPr lang="zh-CN" altLang="en-US" dirty="0">
                  <a:solidFill>
                    <a:srgbClr val="660874"/>
                  </a:solidFill>
                </a:endParaRPr>
              </a:p>
            </p:txBody>
          </p:sp>
        </mc:Choice>
        <mc:Fallback xmlns="">
          <p:sp>
            <p:nvSpPr>
              <p:cNvPr id="16" name="TextBox 15">
                <a:extLst>
                  <a:ext uri="{FF2B5EF4-FFF2-40B4-BE49-F238E27FC236}">
                    <a16:creationId xmlns:a16="http://schemas.microsoft.com/office/drawing/2014/main" id="{7BF84CBD-DCAB-41B8-AF7C-67B59F0BC417}"/>
                  </a:ext>
                </a:extLst>
              </p:cNvPr>
              <p:cNvSpPr txBox="1">
                <a:spLocks noRot="1" noChangeAspect="1" noMove="1" noResize="1" noEditPoints="1" noAdjustHandles="1" noChangeArrowheads="1" noChangeShapeType="1" noTextEdit="1"/>
              </p:cNvSpPr>
              <p:nvPr/>
            </p:nvSpPr>
            <p:spPr>
              <a:xfrm>
                <a:off x="3865366" y="4252779"/>
                <a:ext cx="1233377" cy="369332"/>
              </a:xfrm>
              <a:prstGeom prst="rect">
                <a:avLst/>
              </a:prstGeom>
              <a:blipFill>
                <a:blip r:embed="rId11"/>
                <a:stretch>
                  <a:fillRect t="-10000" b="-2666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0F33D7C2-7D1F-4844-9374-9939B1EEADB5}"/>
                  </a:ext>
                </a:extLst>
              </p:cNvPr>
              <p:cNvSpPr txBox="1"/>
              <p:nvPr/>
            </p:nvSpPr>
            <p:spPr>
              <a:xfrm>
                <a:off x="6376093" y="4252779"/>
                <a:ext cx="1233377" cy="369332"/>
              </a:xfrm>
              <a:prstGeom prst="rect">
                <a:avLst/>
              </a:prstGeom>
              <a:noFill/>
            </p:spPr>
            <p:txBody>
              <a:bodyPr wrap="square" rtlCol="0">
                <a:spAutoFit/>
              </a:bodyPr>
              <a:lstStyle/>
              <a:p>
                <a:pPr algn="ctr"/>
                <a:r>
                  <a:rPr lang="en-US" altLang="zh-CN" b="0" dirty="0">
                    <a:solidFill>
                      <a:srgbClr val="660874"/>
                    </a:solidFill>
                  </a:rPr>
                  <a:t>(</a:t>
                </a:r>
                <a14:m>
                  <m:oMath xmlns:m="http://schemas.openxmlformats.org/officeDocument/2006/math">
                    <m:sSub>
                      <m:sSubPr>
                        <m:ctrlPr>
                          <a:rPr lang="en-US" altLang="zh-CN" b="0" i="1" smtClean="0">
                            <a:solidFill>
                              <a:srgbClr val="660874"/>
                            </a:solidFill>
                            <a:latin typeface="Cambria Math" panose="02040503050406030204" pitchFamily="18" charset="0"/>
                          </a:rPr>
                        </m:ctrlPr>
                      </m:sSubPr>
                      <m:e>
                        <m:r>
                          <m:rPr>
                            <m:sty m:val="p"/>
                          </m:rPr>
                          <a:rPr lang="en-US" altLang="zh-CN" b="0" i="0" smtClean="0">
                            <a:solidFill>
                              <a:srgbClr val="660874"/>
                            </a:solidFill>
                            <a:latin typeface="Cambria Math" panose="02040503050406030204" pitchFamily="18" charset="0"/>
                          </a:rPr>
                          <m:t>Σ</m:t>
                        </m:r>
                      </m:e>
                      <m:sub>
                        <m:r>
                          <a:rPr lang="en-US" altLang="zh-CN" b="0" i="1" smtClean="0">
                            <a:solidFill>
                              <a:srgbClr val="660874"/>
                            </a:solidFill>
                            <a:latin typeface="Cambria Math" panose="02040503050406030204" pitchFamily="18" charset="0"/>
                          </a:rPr>
                          <m:t>3</m:t>
                        </m:r>
                      </m:sub>
                    </m:sSub>
                  </m:oMath>
                </a14:m>
                <a:r>
                  <a:rPr lang="en-US" altLang="zh-CN" dirty="0">
                    <a:solidFill>
                      <a:srgbClr val="660874"/>
                    </a:solidFill>
                  </a:rPr>
                  <a:t>-type)</a:t>
                </a:r>
                <a:endParaRPr lang="zh-CN" altLang="en-US" dirty="0">
                  <a:solidFill>
                    <a:srgbClr val="660874"/>
                  </a:solidFill>
                </a:endParaRPr>
              </a:p>
            </p:txBody>
          </p:sp>
        </mc:Choice>
        <mc:Fallback xmlns="">
          <p:sp>
            <p:nvSpPr>
              <p:cNvPr id="19" name="TextBox 18">
                <a:extLst>
                  <a:ext uri="{FF2B5EF4-FFF2-40B4-BE49-F238E27FC236}">
                    <a16:creationId xmlns:a16="http://schemas.microsoft.com/office/drawing/2014/main" id="{0F33D7C2-7D1F-4844-9374-9939B1EEADB5}"/>
                  </a:ext>
                </a:extLst>
              </p:cNvPr>
              <p:cNvSpPr txBox="1">
                <a:spLocks noRot="1" noChangeAspect="1" noMove="1" noResize="1" noEditPoints="1" noAdjustHandles="1" noChangeArrowheads="1" noChangeShapeType="1" noTextEdit="1"/>
              </p:cNvSpPr>
              <p:nvPr/>
            </p:nvSpPr>
            <p:spPr>
              <a:xfrm>
                <a:off x="6376093" y="4252779"/>
                <a:ext cx="1233377" cy="369332"/>
              </a:xfrm>
              <a:prstGeom prst="rect">
                <a:avLst/>
              </a:prstGeom>
              <a:blipFill>
                <a:blip r:embed="rId12"/>
                <a:stretch>
                  <a:fillRect t="-10000" b="-2666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25E803C5-C441-4905-8A42-18F2DCE6BA31}"/>
                  </a:ext>
                </a:extLst>
              </p:cNvPr>
              <p:cNvSpPr txBox="1"/>
              <p:nvPr/>
            </p:nvSpPr>
            <p:spPr>
              <a:xfrm>
                <a:off x="1036674" y="3710827"/>
                <a:ext cx="6363586" cy="369332"/>
              </a:xfrm>
              <a:prstGeom prst="rect">
                <a:avLst/>
              </a:prstGeom>
              <a:noFill/>
            </p:spPr>
            <p:txBody>
              <a:bodyPr wrap="square" rtlCol="0">
                <a:spAutoFit/>
              </a:bodyPr>
              <a:lstStyle/>
              <a:p>
                <a:pPr marL="285750" indent="-285750">
                  <a:buFont typeface="Arial" panose="020B0604020202020204" pitchFamily="34" charset="0"/>
                  <a:buChar char="•"/>
                </a:pPr>
                <a:r>
                  <a:rPr lang="en-US" altLang="zh-CN" dirty="0">
                    <a:solidFill>
                      <a:srgbClr val="660874"/>
                    </a:solidFill>
                  </a:rPr>
                  <a:t>[CHR24] [Li 24] </a:t>
                </a:r>
                <a:r>
                  <a:rPr lang="zh-CN" altLang="en-US" dirty="0">
                    <a:solidFill>
                      <a:srgbClr val="660874"/>
                    </a:solidFill>
                  </a:rPr>
                  <a:t> </a:t>
                </a:r>
                <a14:m>
                  <m:oMath xmlns:m="http://schemas.openxmlformats.org/officeDocument/2006/math">
                    <m:sSub>
                      <m:sSubPr>
                        <m:ctrlPr>
                          <a:rPr lang="en-US" altLang="zh-CN" i="1">
                            <a:latin typeface="Cambria Math" panose="02040503050406030204" pitchFamily="18" charset="0"/>
                          </a:rPr>
                        </m:ctrlPr>
                      </m:sSubPr>
                      <m:e>
                        <m:r>
                          <m:rPr>
                            <m:sty m:val="p"/>
                          </m:rPr>
                          <a:rPr lang="en-US" altLang="zh-CN">
                            <a:latin typeface="Cambria Math" panose="02040503050406030204" pitchFamily="18" charset="0"/>
                          </a:rPr>
                          <m:t>S</m:t>
                        </m:r>
                      </m:e>
                      <m:sub>
                        <m:r>
                          <a:rPr lang="en-US" altLang="zh-CN">
                            <a:latin typeface="Cambria Math" panose="02040503050406030204" pitchFamily="18" charset="0"/>
                          </a:rPr>
                          <m:t>2</m:t>
                        </m:r>
                      </m:sub>
                    </m:sSub>
                    <m:r>
                      <m:rPr>
                        <m:sty m:val="p"/>
                      </m:rPr>
                      <a:rPr lang="en-US" altLang="zh-CN">
                        <a:latin typeface="Cambria Math" panose="02040503050406030204" pitchFamily="18" charset="0"/>
                      </a:rPr>
                      <m:t>E</m:t>
                    </m:r>
                    <m:r>
                      <a:rPr lang="en-US" altLang="zh-CN" i="1">
                        <a:latin typeface="Cambria Math" panose="02040503050406030204" pitchFamily="18" charset="0"/>
                      </a:rPr>
                      <m:t>⊄</m:t>
                    </m:r>
                    <m:r>
                      <m:rPr>
                        <m:nor/>
                      </m:rPr>
                      <a:rPr lang="en-US" altLang="zh-CN">
                        <a:latin typeface="Cambria Math" panose="02040503050406030204" pitchFamily="18" charset="0"/>
                      </a:rPr>
                      <m:t>SIZE</m:t>
                    </m:r>
                    <m:r>
                      <a:rPr lang="en-US" altLang="zh-CN" i="1">
                        <a:latin typeface="Cambria Math" panose="02040503050406030204" pitchFamily="18" charset="0"/>
                      </a:rPr>
                      <m:t>[</m:t>
                    </m:r>
                    <m:sSup>
                      <m:sSupPr>
                        <m:ctrlPr>
                          <a:rPr lang="en-US" altLang="zh-CN" i="1">
                            <a:latin typeface="Cambria Math" panose="02040503050406030204" pitchFamily="18" charset="0"/>
                          </a:rPr>
                        </m:ctrlPr>
                      </m:sSupPr>
                      <m:e>
                        <m:r>
                          <a:rPr lang="en-US" altLang="zh-CN" i="1">
                            <a:latin typeface="Cambria Math" panose="02040503050406030204" pitchFamily="18" charset="0"/>
                          </a:rPr>
                          <m:t>2</m:t>
                        </m:r>
                      </m:e>
                      <m:sup>
                        <m:r>
                          <a:rPr lang="en-US" altLang="zh-CN" i="1">
                            <a:latin typeface="Cambria Math" panose="02040503050406030204" pitchFamily="18" charset="0"/>
                          </a:rPr>
                          <m:t>𝑛</m:t>
                        </m:r>
                      </m:sup>
                    </m:sSup>
                    <m:r>
                      <a:rPr lang="en-US" altLang="zh-CN" i="1">
                        <a:latin typeface="Cambria Math" panose="02040503050406030204" pitchFamily="18" charset="0"/>
                      </a:rPr>
                      <m:t>/</m:t>
                    </m:r>
                    <m:r>
                      <a:rPr lang="en-US" altLang="zh-CN" i="1">
                        <a:latin typeface="Cambria Math" panose="02040503050406030204" pitchFamily="18" charset="0"/>
                      </a:rPr>
                      <m:t>𝑛</m:t>
                    </m:r>
                    <m:r>
                      <a:rPr lang="en-US" altLang="zh-CN" i="1">
                        <a:latin typeface="Cambria Math" panose="02040503050406030204" pitchFamily="18" charset="0"/>
                      </a:rPr>
                      <m:t>]</m:t>
                    </m:r>
                  </m:oMath>
                </a14:m>
                <a:endParaRPr lang="en-US" altLang="zh-CN" dirty="0">
                  <a:solidFill>
                    <a:srgbClr val="660874"/>
                  </a:solidFill>
                </a:endParaRPr>
              </a:p>
            </p:txBody>
          </p:sp>
        </mc:Choice>
        <mc:Fallback xmlns="">
          <p:sp>
            <p:nvSpPr>
              <p:cNvPr id="20" name="TextBox 19">
                <a:extLst>
                  <a:ext uri="{FF2B5EF4-FFF2-40B4-BE49-F238E27FC236}">
                    <a16:creationId xmlns:a16="http://schemas.microsoft.com/office/drawing/2014/main" id="{25E803C5-C441-4905-8A42-18F2DCE6BA31}"/>
                  </a:ext>
                </a:extLst>
              </p:cNvPr>
              <p:cNvSpPr txBox="1">
                <a:spLocks noRot="1" noChangeAspect="1" noMove="1" noResize="1" noEditPoints="1" noAdjustHandles="1" noChangeArrowheads="1" noChangeShapeType="1" noTextEdit="1"/>
              </p:cNvSpPr>
              <p:nvPr/>
            </p:nvSpPr>
            <p:spPr>
              <a:xfrm>
                <a:off x="1036674" y="3710827"/>
                <a:ext cx="6363586" cy="369332"/>
              </a:xfrm>
              <a:prstGeom prst="rect">
                <a:avLst/>
              </a:prstGeom>
              <a:blipFill>
                <a:blip r:embed="rId13"/>
                <a:stretch>
                  <a:fillRect l="-575" t="-10000" b="-26667"/>
                </a:stretch>
              </a:blipFill>
            </p:spPr>
            <p:txBody>
              <a:bodyPr/>
              <a:lstStyle/>
              <a:p>
                <a:r>
                  <a:rPr lang="zh-CN" altLang="en-US">
                    <a:noFill/>
                  </a:rPr>
                  <a:t> </a:t>
                </a:r>
              </a:p>
            </p:txBody>
          </p:sp>
        </mc:Fallback>
      </mc:AlternateContent>
      <p:sp>
        <p:nvSpPr>
          <p:cNvPr id="21" name="Left Brace 20">
            <a:extLst>
              <a:ext uri="{FF2B5EF4-FFF2-40B4-BE49-F238E27FC236}">
                <a16:creationId xmlns:a16="http://schemas.microsoft.com/office/drawing/2014/main" id="{9E965BB9-20CF-4FEB-800C-40D7F5D6B86E}"/>
              </a:ext>
            </a:extLst>
          </p:cNvPr>
          <p:cNvSpPr/>
          <p:nvPr/>
        </p:nvSpPr>
        <p:spPr>
          <a:xfrm rot="16200000">
            <a:off x="1880734" y="5139990"/>
            <a:ext cx="106719" cy="577043"/>
          </a:xfrm>
          <a:prstGeom prst="leftBrace">
            <a:avLst/>
          </a:prstGeom>
          <a:ln w="1905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rgbClr val="0070C0"/>
              </a:solidFill>
            </a:endParaRPr>
          </a:p>
        </p:txBody>
      </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E4BB6CD7-B730-43B3-BDB8-CC0B8587BB48}"/>
                  </a:ext>
                </a:extLst>
              </p:cNvPr>
              <p:cNvSpPr txBox="1"/>
              <p:nvPr/>
            </p:nvSpPr>
            <p:spPr>
              <a:xfrm>
                <a:off x="1289698" y="5534054"/>
                <a:ext cx="1288789"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sz="1600" b="0" i="1" smtClean="0">
                          <a:solidFill>
                            <a:srgbClr val="0070C0"/>
                          </a:solidFill>
                          <a:latin typeface="Cambria Math" panose="02040503050406030204" pitchFamily="18" charset="0"/>
                        </a:rPr>
                        <m:t>3.1</m:t>
                      </m:r>
                      <m:r>
                        <a:rPr lang="en-US" altLang="zh-CN" sz="1600" b="0" i="1" smtClean="0">
                          <a:solidFill>
                            <a:srgbClr val="0070C0"/>
                          </a:solidFill>
                          <a:latin typeface="Cambria Math" panose="02040503050406030204" pitchFamily="18" charset="0"/>
                        </a:rPr>
                        <m:t>𝑛</m:t>
                      </m:r>
                      <m:r>
                        <a:rPr lang="en-US" altLang="zh-CN" sz="1600" b="0" i="1" smtClean="0">
                          <a:solidFill>
                            <a:srgbClr val="0070C0"/>
                          </a:solidFill>
                          <a:latin typeface="Cambria Math" panose="02040503050406030204" pitchFamily="18" charset="0"/>
                        </a:rPr>
                        <m:t> −</m:t>
                      </m:r>
                      <m:r>
                        <a:rPr lang="en-US" altLang="zh-CN" sz="1600" b="0" i="1" smtClean="0">
                          <a:solidFill>
                            <a:srgbClr val="0070C0"/>
                          </a:solidFill>
                          <a:latin typeface="Cambria Math" panose="02040503050406030204" pitchFamily="18" charset="0"/>
                        </a:rPr>
                        <m:t>𝑜</m:t>
                      </m:r>
                      <m:d>
                        <m:dPr>
                          <m:ctrlPr>
                            <a:rPr lang="en-US" altLang="zh-CN" sz="1600" b="0" i="1" smtClean="0">
                              <a:solidFill>
                                <a:srgbClr val="0070C0"/>
                              </a:solidFill>
                              <a:latin typeface="Cambria Math" panose="02040503050406030204" pitchFamily="18" charset="0"/>
                            </a:rPr>
                          </m:ctrlPr>
                        </m:dPr>
                        <m:e>
                          <m:r>
                            <a:rPr lang="en-US" altLang="zh-CN" sz="1600" b="0" i="1" smtClean="0">
                              <a:solidFill>
                                <a:srgbClr val="0070C0"/>
                              </a:solidFill>
                              <a:latin typeface="Cambria Math" panose="02040503050406030204" pitchFamily="18" charset="0"/>
                            </a:rPr>
                            <m:t>𝑛</m:t>
                          </m:r>
                        </m:e>
                      </m:d>
                    </m:oMath>
                  </m:oMathPara>
                </a14:m>
                <a:endParaRPr lang="zh-CN" altLang="en-US" sz="1600" dirty="0">
                  <a:solidFill>
                    <a:srgbClr val="0070C0"/>
                  </a:solidFill>
                </a:endParaRPr>
              </a:p>
            </p:txBody>
          </p:sp>
        </mc:Choice>
        <mc:Fallback xmlns="">
          <p:sp>
            <p:nvSpPr>
              <p:cNvPr id="22" name="TextBox 21">
                <a:extLst>
                  <a:ext uri="{FF2B5EF4-FFF2-40B4-BE49-F238E27FC236}">
                    <a16:creationId xmlns:a16="http://schemas.microsoft.com/office/drawing/2014/main" id="{E4BB6CD7-B730-43B3-BDB8-CC0B8587BB48}"/>
                  </a:ext>
                </a:extLst>
              </p:cNvPr>
              <p:cNvSpPr txBox="1">
                <a:spLocks noRot="1" noChangeAspect="1" noMove="1" noResize="1" noEditPoints="1" noAdjustHandles="1" noChangeArrowheads="1" noChangeShapeType="1" noTextEdit="1"/>
              </p:cNvSpPr>
              <p:nvPr/>
            </p:nvSpPr>
            <p:spPr>
              <a:xfrm>
                <a:off x="1289698" y="5534054"/>
                <a:ext cx="1288789" cy="338554"/>
              </a:xfrm>
              <a:prstGeom prst="rect">
                <a:avLst/>
              </a:prstGeom>
              <a:blipFill>
                <a:blip r:embed="rId14"/>
                <a:stretch>
                  <a:fillRect/>
                </a:stretch>
              </a:blipFill>
            </p:spPr>
            <p:txBody>
              <a:bodyPr/>
              <a:lstStyle/>
              <a:p>
                <a:r>
                  <a:rPr lang="zh-CN" altLang="en-US">
                    <a:noFill/>
                  </a:rPr>
                  <a:t> </a:t>
                </a:r>
              </a:p>
            </p:txBody>
          </p:sp>
        </mc:Fallback>
      </mc:AlternateContent>
      <p:pic>
        <p:nvPicPr>
          <p:cNvPr id="23" name="Graphic 22" descr="Sad face outline with solid fill">
            <a:extLst>
              <a:ext uri="{FF2B5EF4-FFF2-40B4-BE49-F238E27FC236}">
                <a16:creationId xmlns:a16="http://schemas.microsoft.com/office/drawing/2014/main" id="{A14A14E0-F8F2-4FEC-BD3F-B74A37F8339D}"/>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1628981" y="6107300"/>
            <a:ext cx="583166" cy="583166"/>
          </a:xfrm>
          <a:prstGeom prst="rect">
            <a:avLst/>
          </a:prstGeom>
        </p:spPr>
      </p:pic>
      <p:sp>
        <p:nvSpPr>
          <p:cNvPr id="24" name="TextBox 23">
            <a:extLst>
              <a:ext uri="{FF2B5EF4-FFF2-40B4-BE49-F238E27FC236}">
                <a16:creationId xmlns:a16="http://schemas.microsoft.com/office/drawing/2014/main" id="{2C27344D-2BF7-42FB-A7FA-21907CEB1348}"/>
              </a:ext>
            </a:extLst>
          </p:cNvPr>
          <p:cNvSpPr txBox="1"/>
          <p:nvPr/>
        </p:nvSpPr>
        <p:spPr>
          <a:xfrm>
            <a:off x="1604061" y="5813129"/>
            <a:ext cx="650212" cy="307777"/>
          </a:xfrm>
          <a:prstGeom prst="rect">
            <a:avLst/>
          </a:prstGeom>
          <a:noFill/>
        </p:spPr>
        <p:txBody>
          <a:bodyPr wrap="square" rtlCol="0">
            <a:spAutoFit/>
          </a:bodyPr>
          <a:lstStyle/>
          <a:p>
            <a:r>
              <a:rPr lang="en-US" altLang="zh-CN" sz="1400" dirty="0">
                <a:solidFill>
                  <a:srgbClr val="0070C0"/>
                </a:solidFill>
              </a:rPr>
              <a:t>[LY22]</a:t>
            </a:r>
            <a:endParaRPr lang="zh-CN" altLang="en-US" sz="1400" dirty="0">
              <a:solidFill>
                <a:srgbClr val="0070C0"/>
              </a:solidFill>
            </a:endParaRPr>
          </a:p>
        </p:txBody>
      </p:sp>
      <p:sp>
        <p:nvSpPr>
          <p:cNvPr id="25" name="Left Brace 24">
            <a:extLst>
              <a:ext uri="{FF2B5EF4-FFF2-40B4-BE49-F238E27FC236}">
                <a16:creationId xmlns:a16="http://schemas.microsoft.com/office/drawing/2014/main" id="{E7439ECA-CC57-4008-BE93-E472CF82E34B}"/>
              </a:ext>
            </a:extLst>
          </p:cNvPr>
          <p:cNvSpPr/>
          <p:nvPr/>
        </p:nvSpPr>
        <p:spPr>
          <a:xfrm rot="16200000">
            <a:off x="6927574" y="5009182"/>
            <a:ext cx="106720" cy="838655"/>
          </a:xfrm>
          <a:prstGeom prst="leftBrace">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rgbClr val="C00000"/>
              </a:solidFill>
            </a:endParaRPr>
          </a:p>
        </p:txBody>
      </p: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99AC33A3-46D9-4C3C-85F5-A4D9EF0C982D}"/>
                  </a:ext>
                </a:extLst>
              </p:cNvPr>
              <p:cNvSpPr txBox="1"/>
              <p:nvPr/>
            </p:nvSpPr>
            <p:spPr>
              <a:xfrm>
                <a:off x="6376093" y="5534054"/>
                <a:ext cx="1288789"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altLang="zh-CN" sz="1600" b="0" i="1" smtClean="0">
                              <a:solidFill>
                                <a:srgbClr val="C00000"/>
                              </a:solidFill>
                              <a:latin typeface="Cambria Math" panose="02040503050406030204" pitchFamily="18" charset="0"/>
                            </a:rPr>
                          </m:ctrlPr>
                        </m:sSupPr>
                        <m:e>
                          <m:r>
                            <a:rPr lang="en-US" altLang="zh-CN" sz="1600" b="0" i="1" smtClean="0">
                              <a:solidFill>
                                <a:srgbClr val="C00000"/>
                              </a:solidFill>
                              <a:latin typeface="Cambria Math" panose="02040503050406030204" pitchFamily="18" charset="0"/>
                            </a:rPr>
                            <m:t>2</m:t>
                          </m:r>
                        </m:e>
                        <m:sup>
                          <m:r>
                            <a:rPr lang="en-US" altLang="zh-CN" sz="1600" b="0" i="1" smtClean="0">
                              <a:solidFill>
                                <a:srgbClr val="C00000"/>
                              </a:solidFill>
                              <a:latin typeface="Cambria Math" panose="02040503050406030204" pitchFamily="18" charset="0"/>
                            </a:rPr>
                            <m:t>𝑛</m:t>
                          </m:r>
                        </m:sup>
                      </m:sSup>
                      <m:r>
                        <a:rPr lang="en-US" altLang="zh-CN" sz="1600" b="0" i="1" smtClean="0">
                          <a:solidFill>
                            <a:srgbClr val="C00000"/>
                          </a:solidFill>
                          <a:latin typeface="Cambria Math" panose="02040503050406030204" pitchFamily="18" charset="0"/>
                        </a:rPr>
                        <m:t>/</m:t>
                      </m:r>
                      <m:r>
                        <a:rPr lang="en-US" altLang="zh-CN" sz="1600" b="0" i="1" smtClean="0">
                          <a:solidFill>
                            <a:srgbClr val="C00000"/>
                          </a:solidFill>
                          <a:latin typeface="Cambria Math" panose="02040503050406030204" pitchFamily="18" charset="0"/>
                        </a:rPr>
                        <m:t>𝑛</m:t>
                      </m:r>
                    </m:oMath>
                  </m:oMathPara>
                </a14:m>
                <a:endParaRPr lang="zh-CN" altLang="en-US" sz="1600" dirty="0">
                  <a:solidFill>
                    <a:srgbClr val="C00000"/>
                  </a:solidFill>
                </a:endParaRPr>
              </a:p>
            </p:txBody>
          </p:sp>
        </mc:Choice>
        <mc:Fallback xmlns="">
          <p:sp>
            <p:nvSpPr>
              <p:cNvPr id="26" name="TextBox 25">
                <a:extLst>
                  <a:ext uri="{FF2B5EF4-FFF2-40B4-BE49-F238E27FC236}">
                    <a16:creationId xmlns:a16="http://schemas.microsoft.com/office/drawing/2014/main" id="{99AC33A3-46D9-4C3C-85F5-A4D9EF0C982D}"/>
                  </a:ext>
                </a:extLst>
              </p:cNvPr>
              <p:cNvSpPr txBox="1">
                <a:spLocks noRot="1" noChangeAspect="1" noMove="1" noResize="1" noEditPoints="1" noAdjustHandles="1" noChangeArrowheads="1" noChangeShapeType="1" noTextEdit="1"/>
              </p:cNvSpPr>
              <p:nvPr/>
            </p:nvSpPr>
            <p:spPr>
              <a:xfrm>
                <a:off x="6376093" y="5534054"/>
                <a:ext cx="1288789" cy="338554"/>
              </a:xfrm>
              <a:prstGeom prst="rect">
                <a:avLst/>
              </a:prstGeom>
              <a:blipFill>
                <a:blip r:embed="rId17"/>
                <a:stretch>
                  <a:fillRect b="-12727"/>
                </a:stretch>
              </a:blipFill>
            </p:spPr>
            <p:txBody>
              <a:bodyPr/>
              <a:lstStyle/>
              <a:p>
                <a:r>
                  <a:rPr lang="zh-CN" altLang="en-US">
                    <a:noFill/>
                  </a:rPr>
                  <a:t> </a:t>
                </a:r>
              </a:p>
            </p:txBody>
          </p:sp>
        </mc:Fallback>
      </mc:AlternateContent>
      <p:sp>
        <p:nvSpPr>
          <p:cNvPr id="27" name="TextBox 26">
            <a:extLst>
              <a:ext uri="{FF2B5EF4-FFF2-40B4-BE49-F238E27FC236}">
                <a16:creationId xmlns:a16="http://schemas.microsoft.com/office/drawing/2014/main" id="{05AE3F17-BF3B-4C29-92AE-3A82AAE44F86}"/>
              </a:ext>
            </a:extLst>
          </p:cNvPr>
          <p:cNvSpPr txBox="1"/>
          <p:nvPr/>
        </p:nvSpPr>
        <p:spPr>
          <a:xfrm>
            <a:off x="6501630" y="5813129"/>
            <a:ext cx="1037713" cy="307777"/>
          </a:xfrm>
          <a:prstGeom prst="rect">
            <a:avLst/>
          </a:prstGeom>
          <a:noFill/>
        </p:spPr>
        <p:txBody>
          <a:bodyPr wrap="square" rtlCol="0">
            <a:spAutoFit/>
          </a:bodyPr>
          <a:lstStyle/>
          <a:p>
            <a:r>
              <a:rPr lang="en-US" altLang="zh-CN" sz="1400" dirty="0">
                <a:solidFill>
                  <a:srgbClr val="C00000"/>
                </a:solidFill>
              </a:rPr>
              <a:t>[Kannan 82]</a:t>
            </a:r>
            <a:endParaRPr lang="zh-CN" altLang="en-US" sz="1400" dirty="0">
              <a:solidFill>
                <a:srgbClr val="C00000"/>
              </a:solidFill>
            </a:endParaRPr>
          </a:p>
        </p:txBody>
      </p:sp>
      <p:pic>
        <p:nvPicPr>
          <p:cNvPr id="28" name="Graphic 27" descr="Grinning face outline with solid fill">
            <a:extLst>
              <a:ext uri="{FF2B5EF4-FFF2-40B4-BE49-F238E27FC236}">
                <a16:creationId xmlns:a16="http://schemas.microsoft.com/office/drawing/2014/main" id="{7F5B09D9-BAA6-487D-B6E1-4BA9EA094D61}"/>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6727364" y="6107300"/>
            <a:ext cx="583166" cy="583166"/>
          </a:xfrm>
          <a:prstGeom prst="rect">
            <a:avLst/>
          </a:prstGeom>
        </p:spPr>
      </p:pic>
      <p:sp>
        <p:nvSpPr>
          <p:cNvPr id="33" name="Left Brace 32">
            <a:extLst>
              <a:ext uri="{FF2B5EF4-FFF2-40B4-BE49-F238E27FC236}">
                <a16:creationId xmlns:a16="http://schemas.microsoft.com/office/drawing/2014/main" id="{0D17C3DB-E173-427C-86AA-EBED96DB24B3}"/>
              </a:ext>
            </a:extLst>
          </p:cNvPr>
          <p:cNvSpPr/>
          <p:nvPr/>
        </p:nvSpPr>
        <p:spPr>
          <a:xfrm rot="16200000">
            <a:off x="5096641" y="5009182"/>
            <a:ext cx="106720" cy="838655"/>
          </a:xfrm>
          <a:prstGeom prst="leftBrace">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rgbClr val="C00000"/>
              </a:solidFill>
            </a:endParaRPr>
          </a:p>
        </p:txBody>
      </p:sp>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9A38663E-3158-42DE-8B56-6D4BCA6F3767}"/>
                  </a:ext>
                </a:extLst>
              </p:cNvPr>
              <p:cNvSpPr txBox="1"/>
              <p:nvPr/>
            </p:nvSpPr>
            <p:spPr>
              <a:xfrm>
                <a:off x="4545160" y="5534054"/>
                <a:ext cx="1288789"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altLang="zh-CN" sz="1600" b="0" i="1" smtClean="0">
                              <a:solidFill>
                                <a:srgbClr val="C00000"/>
                              </a:solidFill>
                              <a:latin typeface="Cambria Math" panose="02040503050406030204" pitchFamily="18" charset="0"/>
                            </a:rPr>
                          </m:ctrlPr>
                        </m:sSupPr>
                        <m:e>
                          <m:r>
                            <a:rPr lang="en-US" altLang="zh-CN" sz="1600" b="0" i="1" smtClean="0">
                              <a:solidFill>
                                <a:srgbClr val="C00000"/>
                              </a:solidFill>
                              <a:latin typeface="Cambria Math" panose="02040503050406030204" pitchFamily="18" charset="0"/>
                            </a:rPr>
                            <m:t>2</m:t>
                          </m:r>
                        </m:e>
                        <m:sup>
                          <m:r>
                            <a:rPr lang="en-US" altLang="zh-CN" sz="1600" b="0" i="1" smtClean="0">
                              <a:solidFill>
                                <a:srgbClr val="C00000"/>
                              </a:solidFill>
                              <a:latin typeface="Cambria Math" panose="02040503050406030204" pitchFamily="18" charset="0"/>
                            </a:rPr>
                            <m:t>𝑛</m:t>
                          </m:r>
                        </m:sup>
                      </m:sSup>
                      <m:r>
                        <a:rPr lang="en-US" altLang="zh-CN" sz="1600" b="0" i="1" smtClean="0">
                          <a:solidFill>
                            <a:srgbClr val="C00000"/>
                          </a:solidFill>
                          <a:latin typeface="Cambria Math" panose="02040503050406030204" pitchFamily="18" charset="0"/>
                        </a:rPr>
                        <m:t>/</m:t>
                      </m:r>
                      <m:r>
                        <a:rPr lang="en-US" altLang="zh-CN" sz="1600" b="0" i="1" smtClean="0">
                          <a:solidFill>
                            <a:srgbClr val="C00000"/>
                          </a:solidFill>
                          <a:latin typeface="Cambria Math" panose="02040503050406030204" pitchFamily="18" charset="0"/>
                        </a:rPr>
                        <m:t>𝑛</m:t>
                      </m:r>
                    </m:oMath>
                  </m:oMathPara>
                </a14:m>
                <a:endParaRPr lang="zh-CN" altLang="en-US" sz="1600" dirty="0">
                  <a:solidFill>
                    <a:srgbClr val="C00000"/>
                  </a:solidFill>
                </a:endParaRPr>
              </a:p>
            </p:txBody>
          </p:sp>
        </mc:Choice>
        <mc:Fallback xmlns="">
          <p:sp>
            <p:nvSpPr>
              <p:cNvPr id="34" name="TextBox 33">
                <a:extLst>
                  <a:ext uri="{FF2B5EF4-FFF2-40B4-BE49-F238E27FC236}">
                    <a16:creationId xmlns:a16="http://schemas.microsoft.com/office/drawing/2014/main" id="{9A38663E-3158-42DE-8B56-6D4BCA6F3767}"/>
                  </a:ext>
                </a:extLst>
              </p:cNvPr>
              <p:cNvSpPr txBox="1">
                <a:spLocks noRot="1" noChangeAspect="1" noMove="1" noResize="1" noEditPoints="1" noAdjustHandles="1" noChangeArrowheads="1" noChangeShapeType="1" noTextEdit="1"/>
              </p:cNvSpPr>
              <p:nvPr/>
            </p:nvSpPr>
            <p:spPr>
              <a:xfrm>
                <a:off x="4545160" y="5534054"/>
                <a:ext cx="1288789" cy="338554"/>
              </a:xfrm>
              <a:prstGeom prst="rect">
                <a:avLst/>
              </a:prstGeom>
              <a:blipFill>
                <a:blip r:embed="rId20"/>
                <a:stretch>
                  <a:fillRect b="-12727"/>
                </a:stretch>
              </a:blipFill>
            </p:spPr>
            <p:txBody>
              <a:bodyPr/>
              <a:lstStyle/>
              <a:p>
                <a:r>
                  <a:rPr lang="zh-CN" altLang="en-US">
                    <a:noFill/>
                  </a:rPr>
                  <a:t> </a:t>
                </a:r>
              </a:p>
            </p:txBody>
          </p:sp>
        </mc:Fallback>
      </mc:AlternateContent>
      <p:sp>
        <p:nvSpPr>
          <p:cNvPr id="35" name="TextBox 34">
            <a:extLst>
              <a:ext uri="{FF2B5EF4-FFF2-40B4-BE49-F238E27FC236}">
                <a16:creationId xmlns:a16="http://schemas.microsoft.com/office/drawing/2014/main" id="{FD425DD0-9423-4470-BF0E-B22FC1E2135D}"/>
              </a:ext>
            </a:extLst>
          </p:cNvPr>
          <p:cNvSpPr txBox="1"/>
          <p:nvPr/>
        </p:nvSpPr>
        <p:spPr>
          <a:xfrm>
            <a:off x="4670697" y="5813129"/>
            <a:ext cx="1037713" cy="307777"/>
          </a:xfrm>
          <a:prstGeom prst="rect">
            <a:avLst/>
          </a:prstGeom>
          <a:noFill/>
        </p:spPr>
        <p:txBody>
          <a:bodyPr wrap="square" rtlCol="0">
            <a:spAutoFit/>
          </a:bodyPr>
          <a:lstStyle/>
          <a:p>
            <a:r>
              <a:rPr lang="en-US" altLang="zh-CN" sz="1400" dirty="0">
                <a:solidFill>
                  <a:srgbClr val="C00000"/>
                </a:solidFill>
              </a:rPr>
              <a:t>[MVW 99]</a:t>
            </a:r>
            <a:endParaRPr lang="zh-CN" altLang="en-US" sz="1400" dirty="0">
              <a:solidFill>
                <a:srgbClr val="C00000"/>
              </a:solidFill>
            </a:endParaRPr>
          </a:p>
        </p:txBody>
      </p:sp>
      <p:pic>
        <p:nvPicPr>
          <p:cNvPr id="36" name="Graphic 35" descr="Grinning face outline with solid fill">
            <a:extLst>
              <a:ext uri="{FF2B5EF4-FFF2-40B4-BE49-F238E27FC236}">
                <a16:creationId xmlns:a16="http://schemas.microsoft.com/office/drawing/2014/main" id="{441A078F-7E58-4164-ABBD-CAB6B45C1E8E}"/>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4896431" y="6107300"/>
            <a:ext cx="583166" cy="583166"/>
          </a:xfrm>
          <a:prstGeom prst="rect">
            <a:avLst/>
          </a:prstGeom>
        </p:spPr>
      </p:pic>
      <p:sp>
        <p:nvSpPr>
          <p:cNvPr id="37" name="Left Brace 36">
            <a:extLst>
              <a:ext uri="{FF2B5EF4-FFF2-40B4-BE49-F238E27FC236}">
                <a16:creationId xmlns:a16="http://schemas.microsoft.com/office/drawing/2014/main" id="{CC91EAFE-698F-4727-B8B1-9639D8FF54A9}"/>
              </a:ext>
            </a:extLst>
          </p:cNvPr>
          <p:cNvSpPr/>
          <p:nvPr/>
        </p:nvSpPr>
        <p:spPr>
          <a:xfrm rot="16200000">
            <a:off x="3773993" y="5009182"/>
            <a:ext cx="106720" cy="838655"/>
          </a:xfrm>
          <a:prstGeom prst="leftBrace">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rgbClr val="C00000"/>
              </a:solidFill>
            </a:endParaRPr>
          </a:p>
        </p:txBody>
      </p:sp>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53C98BDA-0BA4-4C45-B29D-7434F2F65287}"/>
                  </a:ext>
                </a:extLst>
              </p:cNvPr>
              <p:cNvSpPr txBox="1"/>
              <p:nvPr/>
            </p:nvSpPr>
            <p:spPr>
              <a:xfrm>
                <a:off x="3222512" y="5534054"/>
                <a:ext cx="1288789"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altLang="zh-CN" sz="1600" b="0" i="1" smtClean="0">
                              <a:solidFill>
                                <a:srgbClr val="C00000"/>
                              </a:solidFill>
                              <a:latin typeface="Cambria Math" panose="02040503050406030204" pitchFamily="18" charset="0"/>
                            </a:rPr>
                          </m:ctrlPr>
                        </m:sSupPr>
                        <m:e>
                          <m:r>
                            <a:rPr lang="en-US" altLang="zh-CN" sz="1600" b="0" i="1" smtClean="0">
                              <a:solidFill>
                                <a:srgbClr val="C00000"/>
                              </a:solidFill>
                              <a:latin typeface="Cambria Math" panose="02040503050406030204" pitchFamily="18" charset="0"/>
                            </a:rPr>
                            <m:t>2</m:t>
                          </m:r>
                        </m:e>
                        <m:sup>
                          <m:r>
                            <a:rPr lang="en-US" altLang="zh-CN" sz="1600" b="0" i="1" smtClean="0">
                              <a:solidFill>
                                <a:srgbClr val="C00000"/>
                              </a:solidFill>
                              <a:latin typeface="Cambria Math" panose="02040503050406030204" pitchFamily="18" charset="0"/>
                            </a:rPr>
                            <m:t>𝑛</m:t>
                          </m:r>
                        </m:sup>
                      </m:sSup>
                      <m:r>
                        <a:rPr lang="en-US" altLang="zh-CN" sz="1600" b="0" i="1" smtClean="0">
                          <a:solidFill>
                            <a:srgbClr val="C00000"/>
                          </a:solidFill>
                          <a:latin typeface="Cambria Math" panose="02040503050406030204" pitchFamily="18" charset="0"/>
                        </a:rPr>
                        <m:t>/</m:t>
                      </m:r>
                      <m:r>
                        <a:rPr lang="en-US" altLang="zh-CN" sz="1600" b="0" i="1" smtClean="0">
                          <a:solidFill>
                            <a:srgbClr val="C00000"/>
                          </a:solidFill>
                          <a:latin typeface="Cambria Math" panose="02040503050406030204" pitchFamily="18" charset="0"/>
                        </a:rPr>
                        <m:t>𝑛</m:t>
                      </m:r>
                    </m:oMath>
                  </m:oMathPara>
                </a14:m>
                <a:endParaRPr lang="zh-CN" altLang="en-US" sz="1600" dirty="0">
                  <a:solidFill>
                    <a:srgbClr val="C00000"/>
                  </a:solidFill>
                </a:endParaRPr>
              </a:p>
            </p:txBody>
          </p:sp>
        </mc:Choice>
        <mc:Fallback xmlns="">
          <p:sp>
            <p:nvSpPr>
              <p:cNvPr id="38" name="TextBox 37">
                <a:extLst>
                  <a:ext uri="{FF2B5EF4-FFF2-40B4-BE49-F238E27FC236}">
                    <a16:creationId xmlns:a16="http://schemas.microsoft.com/office/drawing/2014/main" id="{53C98BDA-0BA4-4C45-B29D-7434F2F65287}"/>
                  </a:ext>
                </a:extLst>
              </p:cNvPr>
              <p:cNvSpPr txBox="1">
                <a:spLocks noRot="1" noChangeAspect="1" noMove="1" noResize="1" noEditPoints="1" noAdjustHandles="1" noChangeArrowheads="1" noChangeShapeType="1" noTextEdit="1"/>
              </p:cNvSpPr>
              <p:nvPr/>
            </p:nvSpPr>
            <p:spPr>
              <a:xfrm>
                <a:off x="3222512" y="5534054"/>
                <a:ext cx="1288789" cy="338554"/>
              </a:xfrm>
              <a:prstGeom prst="rect">
                <a:avLst/>
              </a:prstGeom>
              <a:blipFill>
                <a:blip r:embed="rId21"/>
                <a:stretch>
                  <a:fillRect b="-12727"/>
                </a:stretch>
              </a:blipFill>
            </p:spPr>
            <p:txBody>
              <a:bodyPr/>
              <a:lstStyle/>
              <a:p>
                <a:r>
                  <a:rPr lang="zh-CN" altLang="en-US">
                    <a:noFill/>
                  </a:rPr>
                  <a:t> </a:t>
                </a:r>
              </a:p>
            </p:txBody>
          </p:sp>
        </mc:Fallback>
      </mc:AlternateContent>
      <p:sp>
        <p:nvSpPr>
          <p:cNvPr id="39" name="TextBox 38">
            <a:extLst>
              <a:ext uri="{FF2B5EF4-FFF2-40B4-BE49-F238E27FC236}">
                <a16:creationId xmlns:a16="http://schemas.microsoft.com/office/drawing/2014/main" id="{5F669B7E-8468-4439-8A4A-296BA1287982}"/>
              </a:ext>
            </a:extLst>
          </p:cNvPr>
          <p:cNvSpPr txBox="1"/>
          <p:nvPr/>
        </p:nvSpPr>
        <p:spPr>
          <a:xfrm>
            <a:off x="3173819" y="5813129"/>
            <a:ext cx="1371339" cy="307777"/>
          </a:xfrm>
          <a:prstGeom prst="rect">
            <a:avLst/>
          </a:prstGeom>
          <a:noFill/>
        </p:spPr>
        <p:txBody>
          <a:bodyPr wrap="square" rtlCol="0">
            <a:spAutoFit/>
          </a:bodyPr>
          <a:lstStyle/>
          <a:p>
            <a:r>
              <a:rPr lang="en-US" altLang="zh-CN" sz="1400" dirty="0">
                <a:solidFill>
                  <a:srgbClr val="C00000"/>
                </a:solidFill>
              </a:rPr>
              <a:t>[CHR24] [Li 24]</a:t>
            </a:r>
            <a:endParaRPr lang="zh-CN" altLang="en-US" sz="1400" dirty="0">
              <a:solidFill>
                <a:srgbClr val="C00000"/>
              </a:solidFill>
            </a:endParaRPr>
          </a:p>
        </p:txBody>
      </p:sp>
      <p:pic>
        <p:nvPicPr>
          <p:cNvPr id="40" name="Graphic 39" descr="Grinning face outline with solid fill">
            <a:extLst>
              <a:ext uri="{FF2B5EF4-FFF2-40B4-BE49-F238E27FC236}">
                <a16:creationId xmlns:a16="http://schemas.microsoft.com/office/drawing/2014/main" id="{38122033-C108-4457-BC1C-A1439717A6C8}"/>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3573783" y="6107300"/>
            <a:ext cx="583166" cy="583166"/>
          </a:xfrm>
          <a:prstGeom prst="rect">
            <a:avLst/>
          </a:prstGeom>
        </p:spPr>
      </p:pic>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D0BCF631-10FC-4805-86E8-77B020CB8871}"/>
                  </a:ext>
                </a:extLst>
              </p:cNvPr>
              <p:cNvSpPr txBox="1"/>
              <p:nvPr/>
            </p:nvSpPr>
            <p:spPr>
              <a:xfrm>
                <a:off x="1752035" y="4835504"/>
                <a:ext cx="35426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altLang="zh-CN" b="0" i="1" smtClean="0">
                          <a:latin typeface="Cambria Math" panose="02040503050406030204" pitchFamily="18" charset="0"/>
                        </a:rPr>
                        <m:t>NE</m:t>
                      </m:r>
                    </m:oMath>
                  </m:oMathPara>
                </a14:m>
                <a:endParaRPr lang="zh-CN" altLang="en-US" dirty="0"/>
              </a:p>
            </p:txBody>
          </p:sp>
        </mc:Choice>
        <mc:Fallback xmlns="">
          <p:sp>
            <p:nvSpPr>
              <p:cNvPr id="41" name="TextBox 40">
                <a:extLst>
                  <a:ext uri="{FF2B5EF4-FFF2-40B4-BE49-F238E27FC236}">
                    <a16:creationId xmlns:a16="http://schemas.microsoft.com/office/drawing/2014/main" id="{D0BCF631-10FC-4805-86E8-77B020CB8871}"/>
                  </a:ext>
                </a:extLst>
              </p:cNvPr>
              <p:cNvSpPr txBox="1">
                <a:spLocks noRot="1" noChangeAspect="1" noMove="1" noResize="1" noEditPoints="1" noAdjustHandles="1" noChangeArrowheads="1" noChangeShapeType="1" noTextEdit="1"/>
              </p:cNvSpPr>
              <p:nvPr/>
            </p:nvSpPr>
            <p:spPr>
              <a:xfrm>
                <a:off x="1752035" y="4835504"/>
                <a:ext cx="354264" cy="276999"/>
              </a:xfrm>
              <a:prstGeom prst="rect">
                <a:avLst/>
              </a:prstGeom>
              <a:blipFill>
                <a:blip r:embed="rId22"/>
                <a:stretch>
                  <a:fillRect l="-13559" r="-13559" b="-8696"/>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2232620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FB3C6B5A-56CF-4C58-B298-ECB90A95C91E}"/>
              </a:ext>
            </a:extLst>
          </p:cNvPr>
          <p:cNvSpPr/>
          <p:nvPr/>
        </p:nvSpPr>
        <p:spPr>
          <a:xfrm>
            <a:off x="1354639" y="4711508"/>
            <a:ext cx="6428394" cy="574247"/>
          </a:xfrm>
          <a:prstGeom prst="roundRect">
            <a:avLst/>
          </a:prstGeom>
          <a:solidFill>
            <a:srgbClr val="F6F4F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Title 2">
            <a:extLst>
              <a:ext uri="{FF2B5EF4-FFF2-40B4-BE49-F238E27FC236}">
                <a16:creationId xmlns:a16="http://schemas.microsoft.com/office/drawing/2014/main" id="{41C9AD9A-8714-47C9-B71A-8979956DEB0C}"/>
              </a:ext>
            </a:extLst>
          </p:cNvPr>
          <p:cNvSpPr>
            <a:spLocks noGrp="1"/>
          </p:cNvSpPr>
          <p:nvPr>
            <p:ph type="title"/>
          </p:nvPr>
        </p:nvSpPr>
        <p:spPr/>
        <p:txBody>
          <a:bodyPr/>
          <a:lstStyle/>
          <a:p>
            <a:r>
              <a:rPr lang="en-US" altLang="zh-CN" dirty="0"/>
              <a:t>Maximum Circuit Lower Bounds</a:t>
            </a:r>
            <a:endParaRPr lang="zh-CN" altLang="en-US" dirty="0"/>
          </a:p>
        </p:txBody>
      </p:sp>
      <p:sp>
        <p:nvSpPr>
          <p:cNvPr id="4" name="TextBox 3">
            <a:extLst>
              <a:ext uri="{FF2B5EF4-FFF2-40B4-BE49-F238E27FC236}">
                <a16:creationId xmlns:a16="http://schemas.microsoft.com/office/drawing/2014/main" id="{817F5675-58A1-40EF-9D03-5AED54D0A522}"/>
              </a:ext>
            </a:extLst>
          </p:cNvPr>
          <p:cNvSpPr txBox="1"/>
          <p:nvPr/>
        </p:nvSpPr>
        <p:spPr>
          <a:xfrm>
            <a:off x="626480" y="1818165"/>
            <a:ext cx="4450567" cy="400110"/>
          </a:xfrm>
          <a:prstGeom prst="rect">
            <a:avLst/>
          </a:prstGeom>
          <a:noFill/>
        </p:spPr>
        <p:txBody>
          <a:bodyPr wrap="square" rtlCol="0">
            <a:spAutoFit/>
          </a:bodyPr>
          <a:lstStyle/>
          <a:p>
            <a:r>
              <a:rPr lang="en-US" altLang="zh-CN" sz="2000" b="1" dirty="0">
                <a:solidFill>
                  <a:srgbClr val="660874"/>
                </a:solidFill>
              </a:rPr>
              <a:t>Maximum</a:t>
            </a:r>
            <a:r>
              <a:rPr lang="en-US" altLang="zh-CN" sz="2000" b="1" dirty="0"/>
              <a:t> Circuit lower bound</a:t>
            </a:r>
            <a:endParaRPr lang="zh-CN" altLang="en-US" sz="2000" b="1" dirty="0"/>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6CA1F326-276D-4333-8060-89DEE4A926F3}"/>
                  </a:ext>
                </a:extLst>
              </p:cNvPr>
              <p:cNvSpPr txBox="1"/>
              <p:nvPr/>
            </p:nvSpPr>
            <p:spPr>
              <a:xfrm>
                <a:off x="1036674" y="2293827"/>
                <a:ext cx="7384312" cy="1290033"/>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altLang="zh-CN" sz="1800" dirty="0">
                    <a:solidFill>
                      <a:srgbClr val="660874"/>
                    </a:solidFill>
                  </a:rPr>
                  <a:t>[Shannon 49] </a:t>
                </a:r>
                <a:endParaRPr lang="en-US" altLang="zh-CN" dirty="0"/>
              </a:p>
              <a:p>
                <a:pPr marL="742950" lvl="1" indent="-285750">
                  <a:lnSpc>
                    <a:spcPct val="150000"/>
                  </a:lnSpc>
                  <a:buFont typeface="Arial" panose="020B0604020202020204" pitchFamily="34" charset="0"/>
                  <a:buChar char="•"/>
                </a:pPr>
                <a:r>
                  <a:rPr lang="en-US" altLang="zh-CN" dirty="0"/>
                  <a:t>Any function </a:t>
                </a:r>
                <a14:m>
                  <m:oMath xmlns:m="http://schemas.openxmlformats.org/officeDocument/2006/math">
                    <m:r>
                      <a:rPr lang="en-US" altLang="zh-CN" b="0" i="1" smtClean="0">
                        <a:latin typeface="Cambria Math" panose="02040503050406030204" pitchFamily="18" charset="0"/>
                      </a:rPr>
                      <m:t>𝑓</m:t>
                    </m:r>
                    <m:r>
                      <a:rPr lang="en-US" altLang="zh-CN" b="0" i="1" smtClean="0">
                        <a:latin typeface="Cambria Math" panose="02040503050406030204" pitchFamily="18" charset="0"/>
                      </a:rPr>
                      <m:t>:</m:t>
                    </m:r>
                    <m:sSup>
                      <m:sSupPr>
                        <m:ctrlPr>
                          <a:rPr lang="en-US" altLang="zh-CN" b="0" i="1" smtClean="0">
                            <a:latin typeface="Cambria Math" panose="02040503050406030204" pitchFamily="18" charset="0"/>
                          </a:rPr>
                        </m:ctrlPr>
                      </m:sSupPr>
                      <m:e>
                        <m:d>
                          <m:dPr>
                            <m:begChr m:val="{"/>
                            <m:endChr m:val="}"/>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0,1</m:t>
                            </m:r>
                          </m:e>
                        </m:d>
                      </m:e>
                      <m:sup>
                        <m:r>
                          <a:rPr lang="en-US" altLang="zh-CN" b="0" i="1" smtClean="0">
                            <a:latin typeface="Cambria Math" panose="02040503050406030204" pitchFamily="18" charset="0"/>
                          </a:rPr>
                          <m:t>𝑛</m:t>
                        </m:r>
                      </m:sup>
                    </m:sSup>
                    <m:r>
                      <a:rPr lang="en-US" altLang="zh-CN" b="0" i="1" smtClean="0">
                        <a:latin typeface="Cambria Math" panose="02040503050406030204" pitchFamily="18" charset="0"/>
                      </a:rPr>
                      <m:t>→</m:t>
                    </m:r>
                    <m:d>
                      <m:dPr>
                        <m:begChr m:val="{"/>
                        <m:endChr m:val="}"/>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0,1</m:t>
                        </m:r>
                      </m:e>
                    </m:d>
                  </m:oMath>
                </a14:m>
                <a:r>
                  <a:rPr lang="zh-CN" altLang="en-US" dirty="0"/>
                  <a:t> </a:t>
                </a:r>
                <a:r>
                  <a:rPr lang="en-US" altLang="zh-CN" dirty="0"/>
                  <a:t>can be computed in </a:t>
                </a:r>
                <a14:m>
                  <m:oMath xmlns:m="http://schemas.openxmlformats.org/officeDocument/2006/math">
                    <m:r>
                      <a:rPr lang="en-US" altLang="zh-CN" b="0" i="0" smtClean="0">
                        <a:latin typeface="Cambria Math" panose="02040503050406030204" pitchFamily="18" charset="0"/>
                      </a:rPr>
                      <m:t>~</m:t>
                    </m:r>
                    <m:r>
                      <m:rPr>
                        <m:nor/>
                      </m:rPr>
                      <a:rPr lang="en-US" altLang="zh-CN" b="0" i="0" smtClean="0">
                        <a:latin typeface="Cambria Math" panose="02040503050406030204" pitchFamily="18" charset="0"/>
                      </a:rPr>
                      <m:t>SIZE</m:t>
                    </m:r>
                    <m:r>
                      <a:rPr lang="en-US" altLang="zh-CN" b="0" i="1" smtClean="0">
                        <a:latin typeface="Cambria Math" panose="02040503050406030204" pitchFamily="18" charset="0"/>
                      </a:rPr>
                      <m:t>[</m:t>
                    </m:r>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2</m:t>
                        </m:r>
                      </m:e>
                      <m:sup>
                        <m:r>
                          <a:rPr lang="en-US" altLang="zh-CN" b="0" i="1" smtClean="0">
                            <a:latin typeface="Cambria Math" panose="02040503050406030204" pitchFamily="18" charset="0"/>
                          </a:rPr>
                          <m:t>𝑛</m:t>
                        </m:r>
                      </m:sup>
                    </m:sSup>
                    <m:r>
                      <a:rPr lang="en-US" altLang="zh-CN" b="0" i="1" smtClean="0">
                        <a:latin typeface="Cambria Math" panose="02040503050406030204" pitchFamily="18" charset="0"/>
                      </a:rPr>
                      <m:t>/</m:t>
                    </m:r>
                    <m:r>
                      <a:rPr lang="en-US" altLang="zh-CN" b="0" i="1" smtClean="0">
                        <a:latin typeface="Cambria Math" panose="02040503050406030204" pitchFamily="18" charset="0"/>
                      </a:rPr>
                      <m:t>𝑛</m:t>
                    </m:r>
                    <m:r>
                      <a:rPr lang="en-US" altLang="zh-CN" b="0" i="1" smtClean="0">
                        <a:latin typeface="Cambria Math" panose="02040503050406030204" pitchFamily="18" charset="0"/>
                      </a:rPr>
                      <m:t>]</m:t>
                    </m:r>
                  </m:oMath>
                </a14:m>
                <a:endParaRPr lang="en-US" altLang="zh-CN" dirty="0"/>
              </a:p>
              <a:p>
                <a:pPr marL="742950" lvl="1" indent="-285750">
                  <a:lnSpc>
                    <a:spcPct val="150000"/>
                  </a:lnSpc>
                  <a:buFont typeface="Arial" panose="020B0604020202020204" pitchFamily="34" charset="0"/>
                  <a:buChar char="•"/>
                </a:pPr>
                <a:r>
                  <a:rPr lang="en-US" altLang="zh-CN" dirty="0"/>
                  <a:t>Random Boolean function </a:t>
                </a:r>
                <a14:m>
                  <m:oMath xmlns:m="http://schemas.openxmlformats.org/officeDocument/2006/math">
                    <m:r>
                      <a:rPr lang="en-US" altLang="zh-CN" b="0" i="1" smtClean="0">
                        <a:latin typeface="Cambria Math" panose="02040503050406030204" pitchFamily="18" charset="0"/>
                      </a:rPr>
                      <m:t>𝑓</m:t>
                    </m:r>
                  </m:oMath>
                </a14:m>
                <a:r>
                  <a:rPr lang="zh-CN" altLang="en-US" dirty="0"/>
                  <a:t> </a:t>
                </a:r>
                <a:r>
                  <a:rPr lang="en-US" altLang="zh-CN" dirty="0"/>
                  <a:t>requires </a:t>
                </a:r>
                <a14:m>
                  <m:oMath xmlns:m="http://schemas.openxmlformats.org/officeDocument/2006/math">
                    <m:r>
                      <m:rPr>
                        <m:nor/>
                      </m:rPr>
                      <a:rPr lang="en-US" altLang="zh-CN">
                        <a:latin typeface="Cambria Math" panose="02040503050406030204" pitchFamily="18" charset="0"/>
                      </a:rPr>
                      <m:t>SIZE</m:t>
                    </m:r>
                    <m:r>
                      <a:rPr lang="en-US" altLang="zh-CN" i="1">
                        <a:latin typeface="Cambria Math" panose="02040503050406030204" pitchFamily="18" charset="0"/>
                      </a:rPr>
                      <m:t>[</m:t>
                    </m:r>
                    <m:sSup>
                      <m:sSupPr>
                        <m:ctrlPr>
                          <a:rPr lang="en-US" altLang="zh-CN" i="1">
                            <a:latin typeface="Cambria Math" panose="02040503050406030204" pitchFamily="18" charset="0"/>
                          </a:rPr>
                        </m:ctrlPr>
                      </m:sSupPr>
                      <m:e>
                        <m:r>
                          <a:rPr lang="en-US" altLang="zh-CN" i="1">
                            <a:latin typeface="Cambria Math" panose="02040503050406030204" pitchFamily="18" charset="0"/>
                          </a:rPr>
                          <m:t>2</m:t>
                        </m:r>
                      </m:e>
                      <m:sup>
                        <m:r>
                          <a:rPr lang="en-US" altLang="zh-CN" i="1">
                            <a:latin typeface="Cambria Math" panose="02040503050406030204" pitchFamily="18" charset="0"/>
                          </a:rPr>
                          <m:t>𝑛</m:t>
                        </m:r>
                      </m:sup>
                    </m:sSup>
                    <m:r>
                      <a:rPr lang="en-US" altLang="zh-CN" i="1">
                        <a:latin typeface="Cambria Math" panose="02040503050406030204" pitchFamily="18" charset="0"/>
                      </a:rPr>
                      <m:t>/</m:t>
                    </m:r>
                    <m:r>
                      <a:rPr lang="en-US" altLang="zh-CN" i="1">
                        <a:latin typeface="Cambria Math" panose="02040503050406030204" pitchFamily="18" charset="0"/>
                      </a:rPr>
                      <m:t>𝑛</m:t>
                    </m:r>
                    <m:r>
                      <a:rPr lang="en-US" altLang="zh-CN" i="1">
                        <a:latin typeface="Cambria Math" panose="02040503050406030204" pitchFamily="18" charset="0"/>
                      </a:rPr>
                      <m:t>]</m:t>
                    </m:r>
                  </m:oMath>
                </a14:m>
                <a:endParaRPr lang="en-US" altLang="zh-CN" dirty="0"/>
              </a:p>
            </p:txBody>
          </p:sp>
        </mc:Choice>
        <mc:Fallback xmlns="">
          <p:sp>
            <p:nvSpPr>
              <p:cNvPr id="9" name="TextBox 8">
                <a:extLst>
                  <a:ext uri="{FF2B5EF4-FFF2-40B4-BE49-F238E27FC236}">
                    <a16:creationId xmlns:a16="http://schemas.microsoft.com/office/drawing/2014/main" id="{6CA1F326-276D-4333-8060-89DEE4A926F3}"/>
                  </a:ext>
                </a:extLst>
              </p:cNvPr>
              <p:cNvSpPr txBox="1">
                <a:spLocks noRot="1" noChangeAspect="1" noMove="1" noResize="1" noEditPoints="1" noAdjustHandles="1" noChangeArrowheads="1" noChangeShapeType="1" noTextEdit="1"/>
              </p:cNvSpPr>
              <p:nvPr/>
            </p:nvSpPr>
            <p:spPr>
              <a:xfrm>
                <a:off x="1036674" y="2293827"/>
                <a:ext cx="7384312" cy="1290033"/>
              </a:xfrm>
              <a:prstGeom prst="rect">
                <a:avLst/>
              </a:prstGeom>
              <a:blipFill>
                <a:blip r:embed="rId3"/>
                <a:stretch>
                  <a:fillRect l="-495" b="-660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D9568B1A-09AC-422F-89EF-A546AD6B94C3}"/>
                  </a:ext>
                </a:extLst>
              </p:cNvPr>
              <p:cNvSpPr txBox="1"/>
              <p:nvPr/>
            </p:nvSpPr>
            <p:spPr>
              <a:xfrm>
                <a:off x="3491005" y="4752414"/>
                <a:ext cx="651268"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800" b="0" i="1" smtClean="0">
                              <a:latin typeface="Cambria Math" panose="02040503050406030204" pitchFamily="18" charset="0"/>
                            </a:rPr>
                          </m:ctrlPr>
                        </m:sSubPr>
                        <m:e>
                          <m:r>
                            <m:rPr>
                              <m:nor/>
                            </m:rPr>
                            <a:rPr lang="en-US" altLang="zh-CN" sz="2800" b="0" i="0" smtClean="0">
                              <a:latin typeface="Cambria Math" panose="02040503050406030204" pitchFamily="18" charset="0"/>
                            </a:rPr>
                            <m:t>S</m:t>
                          </m:r>
                        </m:e>
                        <m:sub>
                          <m:r>
                            <a:rPr lang="en-US" altLang="zh-CN" sz="2800" b="0" i="1" smtClean="0">
                              <a:latin typeface="Cambria Math" panose="02040503050406030204" pitchFamily="18" charset="0"/>
                            </a:rPr>
                            <m:t>2</m:t>
                          </m:r>
                        </m:sub>
                      </m:sSub>
                      <m:r>
                        <m:rPr>
                          <m:nor/>
                        </m:rPr>
                        <a:rPr lang="en-US" altLang="zh-CN" sz="2800" b="0" i="0" smtClean="0">
                          <a:latin typeface="Cambria Math" panose="02040503050406030204" pitchFamily="18" charset="0"/>
                        </a:rPr>
                        <m:t>E</m:t>
                      </m:r>
                    </m:oMath>
                  </m:oMathPara>
                </a14:m>
                <a:endParaRPr lang="zh-CN" altLang="en-US" sz="2800" dirty="0"/>
              </a:p>
            </p:txBody>
          </p:sp>
        </mc:Choice>
        <mc:Fallback xmlns="">
          <p:sp>
            <p:nvSpPr>
              <p:cNvPr id="5" name="TextBox 4">
                <a:extLst>
                  <a:ext uri="{FF2B5EF4-FFF2-40B4-BE49-F238E27FC236}">
                    <a16:creationId xmlns:a16="http://schemas.microsoft.com/office/drawing/2014/main" id="{D9568B1A-09AC-422F-89EF-A546AD6B94C3}"/>
                  </a:ext>
                </a:extLst>
              </p:cNvPr>
              <p:cNvSpPr txBox="1">
                <a:spLocks noRot="1" noChangeAspect="1" noMove="1" noResize="1" noEditPoints="1" noAdjustHandles="1" noChangeArrowheads="1" noChangeShapeType="1" noTextEdit="1"/>
              </p:cNvSpPr>
              <p:nvPr/>
            </p:nvSpPr>
            <p:spPr>
              <a:xfrm>
                <a:off x="3491005" y="4752414"/>
                <a:ext cx="651268" cy="430887"/>
              </a:xfrm>
              <a:prstGeom prst="rect">
                <a:avLst/>
              </a:prstGeom>
              <a:blipFill>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8ED4806E-7606-4702-864D-AF4E19B7EB6E}"/>
                  </a:ext>
                </a:extLst>
              </p:cNvPr>
              <p:cNvSpPr txBox="1"/>
              <p:nvPr/>
            </p:nvSpPr>
            <p:spPr>
              <a:xfrm>
                <a:off x="4829255" y="4755098"/>
                <a:ext cx="631840" cy="43858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CN" sz="2800" b="0" i="1" smtClean="0">
                              <a:latin typeface="Cambria Math" panose="02040503050406030204" pitchFamily="18" charset="0"/>
                            </a:rPr>
                          </m:ctrlPr>
                        </m:sSupPr>
                        <m:e>
                          <m:r>
                            <m:rPr>
                              <m:nor/>
                            </m:rPr>
                            <a:rPr lang="en-US" altLang="zh-CN" sz="2800" b="0" i="0" smtClean="0">
                              <a:latin typeface="Cambria Math" panose="02040503050406030204" pitchFamily="18" charset="0"/>
                            </a:rPr>
                            <m:t>E</m:t>
                          </m:r>
                        </m:e>
                        <m:sup>
                          <m:sSub>
                            <m:sSubPr>
                              <m:ctrlPr>
                                <a:rPr lang="en-US" altLang="zh-CN" sz="2800" b="0" i="1" smtClean="0">
                                  <a:latin typeface="Cambria Math" panose="02040503050406030204" pitchFamily="18" charset="0"/>
                                </a:rPr>
                              </m:ctrlPr>
                            </m:sSubPr>
                            <m:e>
                              <m:r>
                                <m:rPr>
                                  <m:sty m:val="p"/>
                                </m:rPr>
                                <a:rPr lang="en-US" altLang="zh-CN" sz="2800" b="0" i="0" smtClean="0">
                                  <a:latin typeface="Cambria Math" panose="02040503050406030204" pitchFamily="18" charset="0"/>
                                </a:rPr>
                                <m:t>Σ</m:t>
                              </m:r>
                            </m:e>
                            <m:sub>
                              <m:r>
                                <a:rPr lang="en-US" altLang="zh-CN" sz="2800" b="0" i="1" smtClean="0">
                                  <a:latin typeface="Cambria Math" panose="02040503050406030204" pitchFamily="18" charset="0"/>
                                </a:rPr>
                                <m:t>2</m:t>
                              </m:r>
                            </m:sub>
                          </m:sSub>
                        </m:sup>
                      </m:sSup>
                    </m:oMath>
                  </m:oMathPara>
                </a14:m>
                <a:endParaRPr lang="zh-CN" altLang="en-US" sz="2800" dirty="0"/>
              </a:p>
            </p:txBody>
          </p:sp>
        </mc:Choice>
        <mc:Fallback xmlns="">
          <p:sp>
            <p:nvSpPr>
              <p:cNvPr id="6" name="TextBox 5">
                <a:extLst>
                  <a:ext uri="{FF2B5EF4-FFF2-40B4-BE49-F238E27FC236}">
                    <a16:creationId xmlns:a16="http://schemas.microsoft.com/office/drawing/2014/main" id="{8ED4806E-7606-4702-864D-AF4E19B7EB6E}"/>
                  </a:ext>
                </a:extLst>
              </p:cNvPr>
              <p:cNvSpPr txBox="1">
                <a:spLocks noRot="1" noChangeAspect="1" noMove="1" noResize="1" noEditPoints="1" noAdjustHandles="1" noChangeArrowheads="1" noChangeShapeType="1" noTextEdit="1"/>
              </p:cNvSpPr>
              <p:nvPr/>
            </p:nvSpPr>
            <p:spPr>
              <a:xfrm>
                <a:off x="4829255" y="4755098"/>
                <a:ext cx="631840" cy="438582"/>
              </a:xfrm>
              <a:prstGeom prst="rect">
                <a:avLst/>
              </a:prstGeom>
              <a:blipFill>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0A80B335-B5E1-4464-8868-D4F1FD954244}"/>
                  </a:ext>
                </a:extLst>
              </p:cNvPr>
              <p:cNvSpPr txBox="1"/>
              <p:nvPr/>
            </p:nvSpPr>
            <p:spPr>
              <a:xfrm>
                <a:off x="6561606" y="4697387"/>
                <a:ext cx="862352" cy="5539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3600" b="0" i="1" smtClean="0">
                              <a:latin typeface="Cambria Math" panose="02040503050406030204" pitchFamily="18" charset="0"/>
                            </a:rPr>
                          </m:ctrlPr>
                        </m:sSubPr>
                        <m:e>
                          <m:r>
                            <m:rPr>
                              <m:sty m:val="p"/>
                            </m:rPr>
                            <a:rPr lang="en-US" altLang="zh-CN" sz="3600" b="0" i="0" smtClean="0">
                              <a:latin typeface="Cambria Math" panose="02040503050406030204" pitchFamily="18" charset="0"/>
                            </a:rPr>
                            <m:t>Σ</m:t>
                          </m:r>
                        </m:e>
                        <m:sub>
                          <m:r>
                            <a:rPr lang="en-US" altLang="zh-CN" sz="3600" b="0" i="1" smtClean="0">
                              <a:latin typeface="Cambria Math" panose="02040503050406030204" pitchFamily="18" charset="0"/>
                            </a:rPr>
                            <m:t>3</m:t>
                          </m:r>
                        </m:sub>
                      </m:sSub>
                      <m:r>
                        <m:rPr>
                          <m:nor/>
                        </m:rPr>
                        <a:rPr lang="en-US" altLang="zh-CN" sz="3600" b="0" i="0" smtClean="0">
                          <a:latin typeface="Cambria Math" panose="02040503050406030204" pitchFamily="18" charset="0"/>
                        </a:rPr>
                        <m:t>E</m:t>
                      </m:r>
                    </m:oMath>
                  </m:oMathPara>
                </a14:m>
                <a:endParaRPr lang="zh-CN" altLang="en-US" sz="3600" dirty="0"/>
              </a:p>
            </p:txBody>
          </p:sp>
        </mc:Choice>
        <mc:Fallback xmlns="">
          <p:sp>
            <p:nvSpPr>
              <p:cNvPr id="7" name="TextBox 6">
                <a:extLst>
                  <a:ext uri="{FF2B5EF4-FFF2-40B4-BE49-F238E27FC236}">
                    <a16:creationId xmlns:a16="http://schemas.microsoft.com/office/drawing/2014/main" id="{0A80B335-B5E1-4464-8868-D4F1FD954244}"/>
                  </a:ext>
                </a:extLst>
              </p:cNvPr>
              <p:cNvSpPr txBox="1">
                <a:spLocks noRot="1" noChangeAspect="1" noMove="1" noResize="1" noEditPoints="1" noAdjustHandles="1" noChangeArrowheads="1" noChangeShapeType="1" noTextEdit="1"/>
              </p:cNvSpPr>
              <p:nvPr/>
            </p:nvSpPr>
            <p:spPr>
              <a:xfrm>
                <a:off x="6561606" y="4697387"/>
                <a:ext cx="862352" cy="553998"/>
              </a:xfrm>
              <a:prstGeom prst="rect">
                <a:avLst/>
              </a:prstGeom>
              <a:blipFill>
                <a:blip r:embed="rId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6A2DC1E5-9AAB-45F0-90B0-CA58243D22E4}"/>
                  </a:ext>
                </a:extLst>
              </p:cNvPr>
              <p:cNvSpPr txBox="1"/>
              <p:nvPr/>
            </p:nvSpPr>
            <p:spPr>
              <a:xfrm>
                <a:off x="2760642" y="4835886"/>
                <a:ext cx="23724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m:t>
                      </m:r>
                    </m:oMath>
                  </m:oMathPara>
                </a14:m>
                <a:endParaRPr lang="zh-CN" altLang="en-US" dirty="0"/>
              </a:p>
            </p:txBody>
          </p:sp>
        </mc:Choice>
        <mc:Fallback xmlns="">
          <p:sp>
            <p:nvSpPr>
              <p:cNvPr id="11" name="TextBox 10">
                <a:extLst>
                  <a:ext uri="{FF2B5EF4-FFF2-40B4-BE49-F238E27FC236}">
                    <a16:creationId xmlns:a16="http://schemas.microsoft.com/office/drawing/2014/main" id="{6A2DC1E5-9AAB-45F0-90B0-CA58243D22E4}"/>
                  </a:ext>
                </a:extLst>
              </p:cNvPr>
              <p:cNvSpPr txBox="1">
                <a:spLocks noRot="1" noChangeAspect="1" noMove="1" noResize="1" noEditPoints="1" noAdjustHandles="1" noChangeArrowheads="1" noChangeShapeType="1" noTextEdit="1"/>
              </p:cNvSpPr>
              <p:nvPr/>
            </p:nvSpPr>
            <p:spPr>
              <a:xfrm>
                <a:off x="2760642" y="4835886"/>
                <a:ext cx="237244" cy="276999"/>
              </a:xfrm>
              <a:prstGeom prst="rect">
                <a:avLst/>
              </a:prstGeom>
              <a:blipFill>
                <a:blip r:embed="rId7"/>
                <a:stretch>
                  <a:fillRect l="-17949" r="-15385" b="-434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53BBD8F6-6725-4D24-8CDB-20D78F1FFAF4}"/>
                  </a:ext>
                </a:extLst>
              </p:cNvPr>
              <p:cNvSpPr txBox="1"/>
              <p:nvPr/>
            </p:nvSpPr>
            <p:spPr>
              <a:xfrm>
                <a:off x="4363432" y="4835886"/>
                <a:ext cx="23724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m:t>
                      </m:r>
                    </m:oMath>
                  </m:oMathPara>
                </a14:m>
                <a:endParaRPr lang="zh-CN" altLang="en-US" dirty="0"/>
              </a:p>
            </p:txBody>
          </p:sp>
        </mc:Choice>
        <mc:Fallback xmlns="">
          <p:sp>
            <p:nvSpPr>
              <p:cNvPr id="17" name="TextBox 16">
                <a:extLst>
                  <a:ext uri="{FF2B5EF4-FFF2-40B4-BE49-F238E27FC236}">
                    <a16:creationId xmlns:a16="http://schemas.microsoft.com/office/drawing/2014/main" id="{53BBD8F6-6725-4D24-8CDB-20D78F1FFAF4}"/>
                  </a:ext>
                </a:extLst>
              </p:cNvPr>
              <p:cNvSpPr txBox="1">
                <a:spLocks noRot="1" noChangeAspect="1" noMove="1" noResize="1" noEditPoints="1" noAdjustHandles="1" noChangeArrowheads="1" noChangeShapeType="1" noTextEdit="1"/>
              </p:cNvSpPr>
              <p:nvPr/>
            </p:nvSpPr>
            <p:spPr>
              <a:xfrm>
                <a:off x="4363432" y="4835886"/>
                <a:ext cx="237244" cy="276999"/>
              </a:xfrm>
              <a:prstGeom prst="rect">
                <a:avLst/>
              </a:prstGeom>
              <a:blipFill>
                <a:blip r:embed="rId8"/>
                <a:stretch>
                  <a:fillRect l="-17949" r="-15385" b="-434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20E36416-F260-4236-AC52-A75EC90AB2B5}"/>
                  </a:ext>
                </a:extLst>
              </p:cNvPr>
              <p:cNvSpPr txBox="1"/>
              <p:nvPr/>
            </p:nvSpPr>
            <p:spPr>
              <a:xfrm>
                <a:off x="5882043" y="4835886"/>
                <a:ext cx="23724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m:t>
                      </m:r>
                    </m:oMath>
                  </m:oMathPara>
                </a14:m>
                <a:endParaRPr lang="zh-CN" altLang="en-US" dirty="0"/>
              </a:p>
            </p:txBody>
          </p:sp>
        </mc:Choice>
        <mc:Fallback xmlns="">
          <p:sp>
            <p:nvSpPr>
              <p:cNvPr id="18" name="TextBox 17">
                <a:extLst>
                  <a:ext uri="{FF2B5EF4-FFF2-40B4-BE49-F238E27FC236}">
                    <a16:creationId xmlns:a16="http://schemas.microsoft.com/office/drawing/2014/main" id="{20E36416-F260-4236-AC52-A75EC90AB2B5}"/>
                  </a:ext>
                </a:extLst>
              </p:cNvPr>
              <p:cNvSpPr txBox="1">
                <a:spLocks noRot="1" noChangeAspect="1" noMove="1" noResize="1" noEditPoints="1" noAdjustHandles="1" noChangeArrowheads="1" noChangeShapeType="1" noTextEdit="1"/>
              </p:cNvSpPr>
              <p:nvPr/>
            </p:nvSpPr>
            <p:spPr>
              <a:xfrm>
                <a:off x="5882043" y="4835886"/>
                <a:ext cx="237244" cy="276999"/>
              </a:xfrm>
              <a:prstGeom prst="rect">
                <a:avLst/>
              </a:prstGeom>
              <a:blipFill>
                <a:blip r:embed="rId9"/>
                <a:stretch>
                  <a:fillRect l="-17949" r="-15385" b="-434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B064ED8D-DCA0-4933-96D1-0B10AF122CCD}"/>
                  </a:ext>
                </a:extLst>
              </p:cNvPr>
              <p:cNvSpPr txBox="1"/>
              <p:nvPr/>
            </p:nvSpPr>
            <p:spPr>
              <a:xfrm>
                <a:off x="1354639" y="4247710"/>
                <a:ext cx="1233377" cy="369332"/>
              </a:xfrm>
              <a:prstGeom prst="rect">
                <a:avLst/>
              </a:prstGeom>
              <a:noFill/>
            </p:spPr>
            <p:txBody>
              <a:bodyPr wrap="square" rtlCol="0">
                <a:spAutoFit/>
              </a:bodyPr>
              <a:lstStyle/>
              <a:p>
                <a:pPr algn="ctr"/>
                <a:r>
                  <a:rPr lang="en-US" altLang="zh-CN" b="0" dirty="0">
                    <a:solidFill>
                      <a:srgbClr val="660874"/>
                    </a:solidFill>
                  </a:rPr>
                  <a:t>(</a:t>
                </a:r>
                <a14:m>
                  <m:oMath xmlns:m="http://schemas.openxmlformats.org/officeDocument/2006/math">
                    <m:sSub>
                      <m:sSubPr>
                        <m:ctrlPr>
                          <a:rPr lang="en-US" altLang="zh-CN" b="0" i="1" smtClean="0">
                            <a:solidFill>
                              <a:srgbClr val="660874"/>
                            </a:solidFill>
                            <a:latin typeface="Cambria Math" panose="02040503050406030204" pitchFamily="18" charset="0"/>
                          </a:rPr>
                        </m:ctrlPr>
                      </m:sSubPr>
                      <m:e>
                        <m:r>
                          <m:rPr>
                            <m:sty m:val="p"/>
                          </m:rPr>
                          <a:rPr lang="en-US" altLang="zh-CN" b="0" i="0" smtClean="0">
                            <a:solidFill>
                              <a:srgbClr val="660874"/>
                            </a:solidFill>
                            <a:latin typeface="Cambria Math" panose="02040503050406030204" pitchFamily="18" charset="0"/>
                          </a:rPr>
                          <m:t>Σ</m:t>
                        </m:r>
                      </m:e>
                      <m:sub>
                        <m:r>
                          <a:rPr lang="en-US" altLang="zh-CN" b="0" i="1" smtClean="0">
                            <a:solidFill>
                              <a:srgbClr val="660874"/>
                            </a:solidFill>
                            <a:latin typeface="Cambria Math" panose="02040503050406030204" pitchFamily="18" charset="0"/>
                          </a:rPr>
                          <m:t>1</m:t>
                        </m:r>
                      </m:sub>
                    </m:sSub>
                  </m:oMath>
                </a14:m>
                <a:r>
                  <a:rPr lang="en-US" altLang="zh-CN" dirty="0">
                    <a:solidFill>
                      <a:srgbClr val="660874"/>
                    </a:solidFill>
                  </a:rPr>
                  <a:t>-type)</a:t>
                </a:r>
                <a:endParaRPr lang="zh-CN" altLang="en-US" dirty="0">
                  <a:solidFill>
                    <a:srgbClr val="660874"/>
                  </a:solidFill>
                </a:endParaRPr>
              </a:p>
            </p:txBody>
          </p:sp>
        </mc:Choice>
        <mc:Fallback xmlns="">
          <p:sp>
            <p:nvSpPr>
              <p:cNvPr id="8" name="TextBox 7">
                <a:extLst>
                  <a:ext uri="{FF2B5EF4-FFF2-40B4-BE49-F238E27FC236}">
                    <a16:creationId xmlns:a16="http://schemas.microsoft.com/office/drawing/2014/main" id="{B064ED8D-DCA0-4933-96D1-0B10AF122CCD}"/>
                  </a:ext>
                </a:extLst>
              </p:cNvPr>
              <p:cNvSpPr txBox="1">
                <a:spLocks noRot="1" noChangeAspect="1" noMove="1" noResize="1" noEditPoints="1" noAdjustHandles="1" noChangeArrowheads="1" noChangeShapeType="1" noTextEdit="1"/>
              </p:cNvSpPr>
              <p:nvPr/>
            </p:nvSpPr>
            <p:spPr>
              <a:xfrm>
                <a:off x="1354639" y="4247710"/>
                <a:ext cx="1233377" cy="369332"/>
              </a:xfrm>
              <a:prstGeom prst="rect">
                <a:avLst/>
              </a:prstGeom>
              <a:blipFill>
                <a:blip r:embed="rId10"/>
                <a:stretch>
                  <a:fillRect t="-10000" b="-2666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7BF84CBD-DCAB-41B8-AF7C-67B59F0BC417}"/>
                  </a:ext>
                </a:extLst>
              </p:cNvPr>
              <p:cNvSpPr txBox="1"/>
              <p:nvPr/>
            </p:nvSpPr>
            <p:spPr>
              <a:xfrm>
                <a:off x="3865366" y="4252779"/>
                <a:ext cx="1233377" cy="369332"/>
              </a:xfrm>
              <a:prstGeom prst="rect">
                <a:avLst/>
              </a:prstGeom>
              <a:noFill/>
            </p:spPr>
            <p:txBody>
              <a:bodyPr wrap="square" rtlCol="0">
                <a:spAutoFit/>
              </a:bodyPr>
              <a:lstStyle/>
              <a:p>
                <a:pPr algn="ctr"/>
                <a:r>
                  <a:rPr lang="en-US" altLang="zh-CN" b="0" dirty="0">
                    <a:solidFill>
                      <a:srgbClr val="660874"/>
                    </a:solidFill>
                  </a:rPr>
                  <a:t>(</a:t>
                </a:r>
                <a14:m>
                  <m:oMath xmlns:m="http://schemas.openxmlformats.org/officeDocument/2006/math">
                    <m:sSub>
                      <m:sSubPr>
                        <m:ctrlPr>
                          <a:rPr lang="en-US" altLang="zh-CN" b="0" i="1" smtClean="0">
                            <a:solidFill>
                              <a:srgbClr val="660874"/>
                            </a:solidFill>
                            <a:latin typeface="Cambria Math" panose="02040503050406030204" pitchFamily="18" charset="0"/>
                          </a:rPr>
                        </m:ctrlPr>
                      </m:sSubPr>
                      <m:e>
                        <m:r>
                          <m:rPr>
                            <m:sty m:val="p"/>
                          </m:rPr>
                          <a:rPr lang="en-US" altLang="zh-CN" b="0" i="0" smtClean="0">
                            <a:solidFill>
                              <a:srgbClr val="660874"/>
                            </a:solidFill>
                            <a:latin typeface="Cambria Math" panose="02040503050406030204" pitchFamily="18" charset="0"/>
                          </a:rPr>
                          <m:t>Σ</m:t>
                        </m:r>
                      </m:e>
                      <m:sub>
                        <m:r>
                          <a:rPr lang="en-US" altLang="zh-CN" b="0" i="1" smtClean="0">
                            <a:solidFill>
                              <a:srgbClr val="660874"/>
                            </a:solidFill>
                            <a:latin typeface="Cambria Math" panose="02040503050406030204" pitchFamily="18" charset="0"/>
                          </a:rPr>
                          <m:t>2</m:t>
                        </m:r>
                      </m:sub>
                    </m:sSub>
                  </m:oMath>
                </a14:m>
                <a:r>
                  <a:rPr lang="en-US" altLang="zh-CN" dirty="0">
                    <a:solidFill>
                      <a:srgbClr val="660874"/>
                    </a:solidFill>
                  </a:rPr>
                  <a:t>-type)</a:t>
                </a:r>
                <a:endParaRPr lang="zh-CN" altLang="en-US" dirty="0">
                  <a:solidFill>
                    <a:srgbClr val="660874"/>
                  </a:solidFill>
                </a:endParaRPr>
              </a:p>
            </p:txBody>
          </p:sp>
        </mc:Choice>
        <mc:Fallback xmlns="">
          <p:sp>
            <p:nvSpPr>
              <p:cNvPr id="16" name="TextBox 15">
                <a:extLst>
                  <a:ext uri="{FF2B5EF4-FFF2-40B4-BE49-F238E27FC236}">
                    <a16:creationId xmlns:a16="http://schemas.microsoft.com/office/drawing/2014/main" id="{7BF84CBD-DCAB-41B8-AF7C-67B59F0BC417}"/>
                  </a:ext>
                </a:extLst>
              </p:cNvPr>
              <p:cNvSpPr txBox="1">
                <a:spLocks noRot="1" noChangeAspect="1" noMove="1" noResize="1" noEditPoints="1" noAdjustHandles="1" noChangeArrowheads="1" noChangeShapeType="1" noTextEdit="1"/>
              </p:cNvSpPr>
              <p:nvPr/>
            </p:nvSpPr>
            <p:spPr>
              <a:xfrm>
                <a:off x="3865366" y="4252779"/>
                <a:ext cx="1233377" cy="369332"/>
              </a:xfrm>
              <a:prstGeom prst="rect">
                <a:avLst/>
              </a:prstGeom>
              <a:blipFill>
                <a:blip r:embed="rId11"/>
                <a:stretch>
                  <a:fillRect t="-10000" b="-2666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0F33D7C2-7D1F-4844-9374-9939B1EEADB5}"/>
                  </a:ext>
                </a:extLst>
              </p:cNvPr>
              <p:cNvSpPr txBox="1"/>
              <p:nvPr/>
            </p:nvSpPr>
            <p:spPr>
              <a:xfrm>
                <a:off x="6376093" y="4252779"/>
                <a:ext cx="1233377" cy="369332"/>
              </a:xfrm>
              <a:prstGeom prst="rect">
                <a:avLst/>
              </a:prstGeom>
              <a:noFill/>
            </p:spPr>
            <p:txBody>
              <a:bodyPr wrap="square" rtlCol="0">
                <a:spAutoFit/>
              </a:bodyPr>
              <a:lstStyle/>
              <a:p>
                <a:pPr algn="ctr"/>
                <a:r>
                  <a:rPr lang="en-US" altLang="zh-CN" b="0" dirty="0">
                    <a:solidFill>
                      <a:srgbClr val="660874"/>
                    </a:solidFill>
                  </a:rPr>
                  <a:t>(</a:t>
                </a:r>
                <a14:m>
                  <m:oMath xmlns:m="http://schemas.openxmlformats.org/officeDocument/2006/math">
                    <m:sSub>
                      <m:sSubPr>
                        <m:ctrlPr>
                          <a:rPr lang="en-US" altLang="zh-CN" b="0" i="1" smtClean="0">
                            <a:solidFill>
                              <a:srgbClr val="660874"/>
                            </a:solidFill>
                            <a:latin typeface="Cambria Math" panose="02040503050406030204" pitchFamily="18" charset="0"/>
                          </a:rPr>
                        </m:ctrlPr>
                      </m:sSubPr>
                      <m:e>
                        <m:r>
                          <m:rPr>
                            <m:sty m:val="p"/>
                          </m:rPr>
                          <a:rPr lang="en-US" altLang="zh-CN" b="0" i="0" smtClean="0">
                            <a:solidFill>
                              <a:srgbClr val="660874"/>
                            </a:solidFill>
                            <a:latin typeface="Cambria Math" panose="02040503050406030204" pitchFamily="18" charset="0"/>
                          </a:rPr>
                          <m:t>Σ</m:t>
                        </m:r>
                      </m:e>
                      <m:sub>
                        <m:r>
                          <a:rPr lang="en-US" altLang="zh-CN" b="0" i="1" smtClean="0">
                            <a:solidFill>
                              <a:srgbClr val="660874"/>
                            </a:solidFill>
                            <a:latin typeface="Cambria Math" panose="02040503050406030204" pitchFamily="18" charset="0"/>
                          </a:rPr>
                          <m:t>3</m:t>
                        </m:r>
                      </m:sub>
                    </m:sSub>
                  </m:oMath>
                </a14:m>
                <a:r>
                  <a:rPr lang="en-US" altLang="zh-CN" dirty="0">
                    <a:solidFill>
                      <a:srgbClr val="660874"/>
                    </a:solidFill>
                  </a:rPr>
                  <a:t>-type)</a:t>
                </a:r>
                <a:endParaRPr lang="zh-CN" altLang="en-US" dirty="0">
                  <a:solidFill>
                    <a:srgbClr val="660874"/>
                  </a:solidFill>
                </a:endParaRPr>
              </a:p>
            </p:txBody>
          </p:sp>
        </mc:Choice>
        <mc:Fallback xmlns="">
          <p:sp>
            <p:nvSpPr>
              <p:cNvPr id="19" name="TextBox 18">
                <a:extLst>
                  <a:ext uri="{FF2B5EF4-FFF2-40B4-BE49-F238E27FC236}">
                    <a16:creationId xmlns:a16="http://schemas.microsoft.com/office/drawing/2014/main" id="{0F33D7C2-7D1F-4844-9374-9939B1EEADB5}"/>
                  </a:ext>
                </a:extLst>
              </p:cNvPr>
              <p:cNvSpPr txBox="1">
                <a:spLocks noRot="1" noChangeAspect="1" noMove="1" noResize="1" noEditPoints="1" noAdjustHandles="1" noChangeArrowheads="1" noChangeShapeType="1" noTextEdit="1"/>
              </p:cNvSpPr>
              <p:nvPr/>
            </p:nvSpPr>
            <p:spPr>
              <a:xfrm>
                <a:off x="6376093" y="4252779"/>
                <a:ext cx="1233377" cy="369332"/>
              </a:xfrm>
              <a:prstGeom prst="rect">
                <a:avLst/>
              </a:prstGeom>
              <a:blipFill>
                <a:blip r:embed="rId12"/>
                <a:stretch>
                  <a:fillRect t="-10000" b="-2666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25E803C5-C441-4905-8A42-18F2DCE6BA31}"/>
                  </a:ext>
                </a:extLst>
              </p:cNvPr>
              <p:cNvSpPr txBox="1"/>
              <p:nvPr/>
            </p:nvSpPr>
            <p:spPr>
              <a:xfrm>
                <a:off x="1036674" y="3710827"/>
                <a:ext cx="7331149" cy="400110"/>
              </a:xfrm>
              <a:prstGeom prst="rect">
                <a:avLst/>
              </a:prstGeom>
              <a:noFill/>
            </p:spPr>
            <p:txBody>
              <a:bodyPr wrap="square" rtlCol="0">
                <a:spAutoFit/>
              </a:bodyPr>
              <a:lstStyle/>
              <a:p>
                <a:r>
                  <a:rPr lang="en-US" altLang="zh-CN" sz="2000" b="1" dirty="0"/>
                  <a:t>Open Question:  </a:t>
                </a:r>
                <a:r>
                  <a:rPr lang="en-US" altLang="zh-CN" sz="2000" dirty="0"/>
                  <a:t>Maximum circuit lower bound for </a:t>
                </a:r>
                <a14:m>
                  <m:oMath xmlns:m="http://schemas.openxmlformats.org/officeDocument/2006/math">
                    <m:sSub>
                      <m:sSubPr>
                        <m:ctrlPr>
                          <a:rPr lang="en-US" altLang="zh-CN" sz="2000" b="1" i="1" smtClean="0">
                            <a:solidFill>
                              <a:srgbClr val="660874"/>
                            </a:solidFill>
                            <a:latin typeface="Cambria Math" panose="02040503050406030204" pitchFamily="18" charset="0"/>
                          </a:rPr>
                        </m:ctrlPr>
                      </m:sSubPr>
                      <m:e>
                        <m:r>
                          <a:rPr lang="en-US" altLang="zh-CN" sz="2000" b="1" i="0" smtClean="0">
                            <a:solidFill>
                              <a:srgbClr val="660874"/>
                            </a:solidFill>
                            <a:latin typeface="Cambria Math" panose="02040503050406030204" pitchFamily="18" charset="0"/>
                          </a:rPr>
                          <m:t>𝚺</m:t>
                        </m:r>
                      </m:e>
                      <m:sub>
                        <m:r>
                          <a:rPr lang="en-US" altLang="zh-CN" sz="2000" b="1" i="1" smtClean="0">
                            <a:solidFill>
                              <a:srgbClr val="660874"/>
                            </a:solidFill>
                            <a:latin typeface="Cambria Math" panose="02040503050406030204" pitchFamily="18" charset="0"/>
                          </a:rPr>
                          <m:t>𝟏</m:t>
                        </m:r>
                      </m:sub>
                    </m:sSub>
                  </m:oMath>
                </a14:m>
                <a:r>
                  <a:rPr lang="en-US" altLang="zh-CN" sz="2000" b="1" dirty="0">
                    <a:solidFill>
                      <a:srgbClr val="660874"/>
                    </a:solidFill>
                  </a:rPr>
                  <a:t>-type </a:t>
                </a:r>
                <a:r>
                  <a:rPr lang="en-US" altLang="zh-CN" sz="2000" dirty="0"/>
                  <a:t>class?</a:t>
                </a:r>
              </a:p>
            </p:txBody>
          </p:sp>
        </mc:Choice>
        <mc:Fallback xmlns="">
          <p:sp>
            <p:nvSpPr>
              <p:cNvPr id="20" name="TextBox 19">
                <a:extLst>
                  <a:ext uri="{FF2B5EF4-FFF2-40B4-BE49-F238E27FC236}">
                    <a16:creationId xmlns:a16="http://schemas.microsoft.com/office/drawing/2014/main" id="{25E803C5-C441-4905-8A42-18F2DCE6BA31}"/>
                  </a:ext>
                </a:extLst>
              </p:cNvPr>
              <p:cNvSpPr txBox="1">
                <a:spLocks noRot="1" noChangeAspect="1" noMove="1" noResize="1" noEditPoints="1" noAdjustHandles="1" noChangeArrowheads="1" noChangeShapeType="1" noTextEdit="1"/>
              </p:cNvSpPr>
              <p:nvPr/>
            </p:nvSpPr>
            <p:spPr>
              <a:xfrm>
                <a:off x="1036674" y="3710827"/>
                <a:ext cx="7331149" cy="400110"/>
              </a:xfrm>
              <a:prstGeom prst="rect">
                <a:avLst/>
              </a:prstGeom>
              <a:blipFill>
                <a:blip r:embed="rId13"/>
                <a:stretch>
                  <a:fillRect l="-831" t="-9231" b="-27692"/>
                </a:stretch>
              </a:blipFill>
            </p:spPr>
            <p:txBody>
              <a:bodyPr/>
              <a:lstStyle/>
              <a:p>
                <a:r>
                  <a:rPr lang="zh-CN" altLang="en-US">
                    <a:noFill/>
                  </a:rPr>
                  <a:t> </a:t>
                </a:r>
              </a:p>
            </p:txBody>
          </p:sp>
        </mc:Fallback>
      </mc:AlternateContent>
      <p:sp>
        <p:nvSpPr>
          <p:cNvPr id="21" name="Left Brace 20">
            <a:extLst>
              <a:ext uri="{FF2B5EF4-FFF2-40B4-BE49-F238E27FC236}">
                <a16:creationId xmlns:a16="http://schemas.microsoft.com/office/drawing/2014/main" id="{9E965BB9-20CF-4FEB-800C-40D7F5D6B86E}"/>
              </a:ext>
            </a:extLst>
          </p:cNvPr>
          <p:cNvSpPr/>
          <p:nvPr/>
        </p:nvSpPr>
        <p:spPr>
          <a:xfrm rot="16200000">
            <a:off x="1880734" y="5139990"/>
            <a:ext cx="106719" cy="577043"/>
          </a:xfrm>
          <a:prstGeom prst="leftBrace">
            <a:avLst/>
          </a:prstGeom>
          <a:ln w="1905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rgbClr val="0070C0"/>
              </a:solidFill>
            </a:endParaRPr>
          </a:p>
        </p:txBody>
      </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E4BB6CD7-B730-43B3-BDB8-CC0B8587BB48}"/>
                  </a:ext>
                </a:extLst>
              </p:cNvPr>
              <p:cNvSpPr txBox="1"/>
              <p:nvPr/>
            </p:nvSpPr>
            <p:spPr>
              <a:xfrm>
                <a:off x="1289698" y="5534054"/>
                <a:ext cx="1288789"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sz="1600" b="0" i="1" smtClean="0">
                          <a:solidFill>
                            <a:srgbClr val="0070C0"/>
                          </a:solidFill>
                          <a:latin typeface="Cambria Math" panose="02040503050406030204" pitchFamily="18" charset="0"/>
                        </a:rPr>
                        <m:t>3.1</m:t>
                      </m:r>
                      <m:r>
                        <a:rPr lang="en-US" altLang="zh-CN" sz="1600" b="0" i="1" smtClean="0">
                          <a:solidFill>
                            <a:srgbClr val="0070C0"/>
                          </a:solidFill>
                          <a:latin typeface="Cambria Math" panose="02040503050406030204" pitchFamily="18" charset="0"/>
                        </a:rPr>
                        <m:t>𝑛</m:t>
                      </m:r>
                      <m:r>
                        <a:rPr lang="en-US" altLang="zh-CN" sz="1600" b="0" i="1" smtClean="0">
                          <a:solidFill>
                            <a:srgbClr val="0070C0"/>
                          </a:solidFill>
                          <a:latin typeface="Cambria Math" panose="02040503050406030204" pitchFamily="18" charset="0"/>
                        </a:rPr>
                        <m:t> −</m:t>
                      </m:r>
                      <m:r>
                        <a:rPr lang="en-US" altLang="zh-CN" sz="1600" b="0" i="1" smtClean="0">
                          <a:solidFill>
                            <a:srgbClr val="0070C0"/>
                          </a:solidFill>
                          <a:latin typeface="Cambria Math" panose="02040503050406030204" pitchFamily="18" charset="0"/>
                        </a:rPr>
                        <m:t>𝑜</m:t>
                      </m:r>
                      <m:d>
                        <m:dPr>
                          <m:ctrlPr>
                            <a:rPr lang="en-US" altLang="zh-CN" sz="1600" b="0" i="1" smtClean="0">
                              <a:solidFill>
                                <a:srgbClr val="0070C0"/>
                              </a:solidFill>
                              <a:latin typeface="Cambria Math" panose="02040503050406030204" pitchFamily="18" charset="0"/>
                            </a:rPr>
                          </m:ctrlPr>
                        </m:dPr>
                        <m:e>
                          <m:r>
                            <a:rPr lang="en-US" altLang="zh-CN" sz="1600" b="0" i="1" smtClean="0">
                              <a:solidFill>
                                <a:srgbClr val="0070C0"/>
                              </a:solidFill>
                              <a:latin typeface="Cambria Math" panose="02040503050406030204" pitchFamily="18" charset="0"/>
                            </a:rPr>
                            <m:t>𝑛</m:t>
                          </m:r>
                        </m:e>
                      </m:d>
                    </m:oMath>
                  </m:oMathPara>
                </a14:m>
                <a:endParaRPr lang="zh-CN" altLang="en-US" sz="1600" dirty="0">
                  <a:solidFill>
                    <a:srgbClr val="0070C0"/>
                  </a:solidFill>
                </a:endParaRPr>
              </a:p>
            </p:txBody>
          </p:sp>
        </mc:Choice>
        <mc:Fallback xmlns="">
          <p:sp>
            <p:nvSpPr>
              <p:cNvPr id="22" name="TextBox 21">
                <a:extLst>
                  <a:ext uri="{FF2B5EF4-FFF2-40B4-BE49-F238E27FC236}">
                    <a16:creationId xmlns:a16="http://schemas.microsoft.com/office/drawing/2014/main" id="{E4BB6CD7-B730-43B3-BDB8-CC0B8587BB48}"/>
                  </a:ext>
                </a:extLst>
              </p:cNvPr>
              <p:cNvSpPr txBox="1">
                <a:spLocks noRot="1" noChangeAspect="1" noMove="1" noResize="1" noEditPoints="1" noAdjustHandles="1" noChangeArrowheads="1" noChangeShapeType="1" noTextEdit="1"/>
              </p:cNvSpPr>
              <p:nvPr/>
            </p:nvSpPr>
            <p:spPr>
              <a:xfrm>
                <a:off x="1289698" y="5534054"/>
                <a:ext cx="1288789" cy="338554"/>
              </a:xfrm>
              <a:prstGeom prst="rect">
                <a:avLst/>
              </a:prstGeom>
              <a:blipFill>
                <a:blip r:embed="rId14"/>
                <a:stretch>
                  <a:fillRect/>
                </a:stretch>
              </a:blipFill>
            </p:spPr>
            <p:txBody>
              <a:bodyPr/>
              <a:lstStyle/>
              <a:p>
                <a:r>
                  <a:rPr lang="zh-CN" altLang="en-US">
                    <a:noFill/>
                  </a:rPr>
                  <a:t> </a:t>
                </a:r>
              </a:p>
            </p:txBody>
          </p:sp>
        </mc:Fallback>
      </mc:AlternateContent>
      <p:sp>
        <p:nvSpPr>
          <p:cNvPr id="33" name="Left Brace 32">
            <a:extLst>
              <a:ext uri="{FF2B5EF4-FFF2-40B4-BE49-F238E27FC236}">
                <a16:creationId xmlns:a16="http://schemas.microsoft.com/office/drawing/2014/main" id="{0D17C3DB-E173-427C-86AA-EBED96DB24B3}"/>
              </a:ext>
            </a:extLst>
          </p:cNvPr>
          <p:cNvSpPr/>
          <p:nvPr/>
        </p:nvSpPr>
        <p:spPr>
          <a:xfrm rot="16200000">
            <a:off x="5416381" y="3474291"/>
            <a:ext cx="107236" cy="3907923"/>
          </a:xfrm>
          <a:prstGeom prst="leftBrace">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rgbClr val="C00000"/>
              </a:solidFill>
            </a:endParaRPr>
          </a:p>
        </p:txBody>
      </p:sp>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9A38663E-3158-42DE-8B56-6D4BCA6F3767}"/>
                  </a:ext>
                </a:extLst>
              </p:cNvPr>
              <p:cNvSpPr txBox="1"/>
              <p:nvPr/>
            </p:nvSpPr>
            <p:spPr>
              <a:xfrm>
                <a:off x="4805689" y="5472444"/>
                <a:ext cx="1288789"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altLang="zh-CN" sz="1600" b="0" i="1" smtClean="0">
                              <a:solidFill>
                                <a:srgbClr val="C00000"/>
                              </a:solidFill>
                              <a:latin typeface="Cambria Math" panose="02040503050406030204" pitchFamily="18" charset="0"/>
                            </a:rPr>
                          </m:ctrlPr>
                        </m:sSupPr>
                        <m:e>
                          <m:r>
                            <a:rPr lang="en-US" altLang="zh-CN" sz="1600" b="0" i="1" smtClean="0">
                              <a:solidFill>
                                <a:srgbClr val="C00000"/>
                              </a:solidFill>
                              <a:latin typeface="Cambria Math" panose="02040503050406030204" pitchFamily="18" charset="0"/>
                            </a:rPr>
                            <m:t>2</m:t>
                          </m:r>
                        </m:e>
                        <m:sup>
                          <m:r>
                            <a:rPr lang="en-US" altLang="zh-CN" sz="1600" b="0" i="1" smtClean="0">
                              <a:solidFill>
                                <a:srgbClr val="C00000"/>
                              </a:solidFill>
                              <a:latin typeface="Cambria Math" panose="02040503050406030204" pitchFamily="18" charset="0"/>
                            </a:rPr>
                            <m:t>𝑛</m:t>
                          </m:r>
                        </m:sup>
                      </m:sSup>
                      <m:r>
                        <a:rPr lang="en-US" altLang="zh-CN" sz="1600" b="0" i="1" smtClean="0">
                          <a:solidFill>
                            <a:srgbClr val="C00000"/>
                          </a:solidFill>
                          <a:latin typeface="Cambria Math" panose="02040503050406030204" pitchFamily="18" charset="0"/>
                        </a:rPr>
                        <m:t>/</m:t>
                      </m:r>
                      <m:r>
                        <a:rPr lang="en-US" altLang="zh-CN" sz="1600" b="0" i="1" smtClean="0">
                          <a:solidFill>
                            <a:srgbClr val="C00000"/>
                          </a:solidFill>
                          <a:latin typeface="Cambria Math" panose="02040503050406030204" pitchFamily="18" charset="0"/>
                        </a:rPr>
                        <m:t>𝑛</m:t>
                      </m:r>
                    </m:oMath>
                  </m:oMathPara>
                </a14:m>
                <a:endParaRPr lang="zh-CN" altLang="en-US" sz="1600" dirty="0">
                  <a:solidFill>
                    <a:srgbClr val="C00000"/>
                  </a:solidFill>
                </a:endParaRPr>
              </a:p>
            </p:txBody>
          </p:sp>
        </mc:Choice>
        <mc:Fallback xmlns="">
          <p:sp>
            <p:nvSpPr>
              <p:cNvPr id="34" name="TextBox 33">
                <a:extLst>
                  <a:ext uri="{FF2B5EF4-FFF2-40B4-BE49-F238E27FC236}">
                    <a16:creationId xmlns:a16="http://schemas.microsoft.com/office/drawing/2014/main" id="{9A38663E-3158-42DE-8B56-6D4BCA6F3767}"/>
                  </a:ext>
                </a:extLst>
              </p:cNvPr>
              <p:cNvSpPr txBox="1">
                <a:spLocks noRot="1" noChangeAspect="1" noMove="1" noResize="1" noEditPoints="1" noAdjustHandles="1" noChangeArrowheads="1" noChangeShapeType="1" noTextEdit="1"/>
              </p:cNvSpPr>
              <p:nvPr/>
            </p:nvSpPr>
            <p:spPr>
              <a:xfrm>
                <a:off x="4805689" y="5472444"/>
                <a:ext cx="1288789" cy="338554"/>
              </a:xfrm>
              <a:prstGeom prst="rect">
                <a:avLst/>
              </a:prstGeom>
              <a:blipFill>
                <a:blip r:embed="rId15"/>
                <a:stretch>
                  <a:fillRect b="-1272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CCB2892B-982F-4D89-94D1-32BF3F5377B1}"/>
                  </a:ext>
                </a:extLst>
              </p:cNvPr>
              <p:cNvSpPr txBox="1"/>
              <p:nvPr/>
            </p:nvSpPr>
            <p:spPr>
              <a:xfrm>
                <a:off x="2569907" y="5987577"/>
                <a:ext cx="528991"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m:rPr>
                          <m:nor/>
                        </m:rPr>
                        <a:rPr lang="en-US" altLang="zh-CN" b="0" i="0" smtClean="0">
                          <a:latin typeface="Cambria Math" panose="02040503050406030204" pitchFamily="18" charset="0"/>
                        </a:rPr>
                        <m:t>AME</m:t>
                      </m:r>
                    </m:oMath>
                  </m:oMathPara>
                </a14:m>
                <a:endParaRPr lang="zh-CN" altLang="en-US" dirty="0"/>
              </a:p>
            </p:txBody>
          </p:sp>
        </mc:Choice>
        <mc:Fallback xmlns="">
          <p:sp>
            <p:nvSpPr>
              <p:cNvPr id="10" name="TextBox 9">
                <a:extLst>
                  <a:ext uri="{FF2B5EF4-FFF2-40B4-BE49-F238E27FC236}">
                    <a16:creationId xmlns:a16="http://schemas.microsoft.com/office/drawing/2014/main" id="{CCB2892B-982F-4D89-94D1-32BF3F5377B1}"/>
                  </a:ext>
                </a:extLst>
              </p:cNvPr>
              <p:cNvSpPr txBox="1">
                <a:spLocks noRot="1" noChangeAspect="1" noMove="1" noResize="1" noEditPoints="1" noAdjustHandles="1" noChangeArrowheads="1" noChangeShapeType="1" noTextEdit="1"/>
              </p:cNvSpPr>
              <p:nvPr/>
            </p:nvSpPr>
            <p:spPr>
              <a:xfrm>
                <a:off x="2569907" y="5987577"/>
                <a:ext cx="528991" cy="276999"/>
              </a:xfrm>
              <a:prstGeom prst="rect">
                <a:avLst/>
              </a:prstGeom>
              <a:blipFill>
                <a:blip r:embed="rId16"/>
                <a:stretch>
                  <a:fillRect l="-9302" r="-10465" b="-8696"/>
                </a:stretch>
              </a:blipFill>
            </p:spPr>
            <p:txBody>
              <a:bodyPr/>
              <a:lstStyle/>
              <a:p>
                <a:r>
                  <a:rPr lang="zh-CN" altLang="en-US">
                    <a:noFill/>
                  </a:rPr>
                  <a:t> </a:t>
                </a:r>
              </a:p>
            </p:txBody>
          </p:sp>
        </mc:Fallback>
      </mc:AlternateContent>
      <p:cxnSp>
        <p:nvCxnSpPr>
          <p:cNvPr id="14" name="Straight Arrow Connector 13">
            <a:extLst>
              <a:ext uri="{FF2B5EF4-FFF2-40B4-BE49-F238E27FC236}">
                <a16:creationId xmlns:a16="http://schemas.microsoft.com/office/drawing/2014/main" id="{33F00949-492C-448E-84C8-09132900E281}"/>
              </a:ext>
            </a:extLst>
          </p:cNvPr>
          <p:cNvCxnSpPr>
            <a:cxnSpLocks/>
            <a:stCxn id="28" idx="2"/>
            <a:endCxn id="10" idx="0"/>
          </p:cNvCxnSpPr>
          <p:nvPr/>
        </p:nvCxnSpPr>
        <p:spPr>
          <a:xfrm>
            <a:off x="1929167" y="5112503"/>
            <a:ext cx="905236" cy="8750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6E3F3D50-A239-44FB-B29B-B85CC1E0AD6F}"/>
              </a:ext>
            </a:extLst>
          </p:cNvPr>
          <p:cNvCxnSpPr>
            <a:cxnSpLocks/>
            <a:stCxn id="10" idx="0"/>
            <a:endCxn id="6" idx="2"/>
          </p:cNvCxnSpPr>
          <p:nvPr/>
        </p:nvCxnSpPr>
        <p:spPr>
          <a:xfrm flipV="1">
            <a:off x="2834403" y="5193680"/>
            <a:ext cx="2310772" cy="7938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4749125D-23DB-4923-A9D8-A2864A984B82}"/>
                  </a:ext>
                </a:extLst>
              </p:cNvPr>
              <p:cNvSpPr txBox="1"/>
              <p:nvPr/>
            </p:nvSpPr>
            <p:spPr>
              <a:xfrm rot="2685072">
                <a:off x="2393380" y="5316294"/>
                <a:ext cx="23724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m:t>
                      </m:r>
                    </m:oMath>
                  </m:oMathPara>
                </a14:m>
                <a:endParaRPr lang="zh-CN" altLang="en-US" dirty="0"/>
              </a:p>
            </p:txBody>
          </p:sp>
        </mc:Choice>
        <mc:Fallback xmlns="">
          <p:sp>
            <p:nvSpPr>
              <p:cNvPr id="41" name="TextBox 40">
                <a:extLst>
                  <a:ext uri="{FF2B5EF4-FFF2-40B4-BE49-F238E27FC236}">
                    <a16:creationId xmlns:a16="http://schemas.microsoft.com/office/drawing/2014/main" id="{4749125D-23DB-4923-A9D8-A2864A984B82}"/>
                  </a:ext>
                </a:extLst>
              </p:cNvPr>
              <p:cNvSpPr txBox="1">
                <a:spLocks noRot="1" noChangeAspect="1" noMove="1" noResize="1" noEditPoints="1" noAdjustHandles="1" noChangeArrowheads="1" noChangeShapeType="1" noTextEdit="1"/>
              </p:cNvSpPr>
              <p:nvPr/>
            </p:nvSpPr>
            <p:spPr>
              <a:xfrm rot="2685072">
                <a:off x="2393380" y="5316294"/>
                <a:ext cx="237244" cy="276999"/>
              </a:xfrm>
              <a:prstGeom prst="rect">
                <a:avLst/>
              </a:prstGeom>
              <a:blipFill>
                <a:blip r:embed="rId17"/>
                <a:stretch>
                  <a:fillRect l="-10000" b="-983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F3D38238-0F4D-4420-9DF1-1FF58FCC355F}"/>
                  </a:ext>
                </a:extLst>
              </p:cNvPr>
              <p:cNvSpPr txBox="1"/>
              <p:nvPr/>
            </p:nvSpPr>
            <p:spPr>
              <a:xfrm rot="20449147">
                <a:off x="3778794" y="5333944"/>
                <a:ext cx="237244" cy="276999"/>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m:t>
                      </m:r>
                    </m:oMath>
                  </m:oMathPara>
                </a14:m>
                <a:endParaRPr lang="zh-CN" altLang="en-US" dirty="0"/>
              </a:p>
            </p:txBody>
          </p:sp>
        </mc:Choice>
        <mc:Fallback xmlns="">
          <p:sp>
            <p:nvSpPr>
              <p:cNvPr id="42" name="TextBox 41">
                <a:extLst>
                  <a:ext uri="{FF2B5EF4-FFF2-40B4-BE49-F238E27FC236}">
                    <a16:creationId xmlns:a16="http://schemas.microsoft.com/office/drawing/2014/main" id="{F3D38238-0F4D-4420-9DF1-1FF58FCC355F}"/>
                  </a:ext>
                </a:extLst>
              </p:cNvPr>
              <p:cNvSpPr txBox="1">
                <a:spLocks noRot="1" noChangeAspect="1" noMove="1" noResize="1" noEditPoints="1" noAdjustHandles="1" noChangeArrowheads="1" noChangeShapeType="1" noTextEdit="1"/>
              </p:cNvSpPr>
              <p:nvPr/>
            </p:nvSpPr>
            <p:spPr>
              <a:xfrm rot="20449147">
                <a:off x="3778794" y="5333944"/>
                <a:ext cx="237244" cy="276999"/>
              </a:xfrm>
              <a:prstGeom prst="rect">
                <a:avLst/>
              </a:prstGeom>
              <a:blipFill>
                <a:blip r:embed="rId18"/>
                <a:stretch>
                  <a:fillRect l="-7547" r="-11321" b="-7018"/>
                </a:stretch>
              </a:blipFill>
            </p:spPr>
            <p:txBody>
              <a:bodyPr/>
              <a:lstStyle/>
              <a:p>
                <a:r>
                  <a:rPr lang="zh-CN" altLang="en-US">
                    <a:noFill/>
                  </a:rPr>
                  <a:t> </a:t>
                </a:r>
              </a:p>
            </p:txBody>
          </p:sp>
        </mc:Fallback>
      </mc:AlternateContent>
      <p:sp>
        <p:nvSpPr>
          <p:cNvPr id="45" name="TextBox 44">
            <a:extLst>
              <a:ext uri="{FF2B5EF4-FFF2-40B4-BE49-F238E27FC236}">
                <a16:creationId xmlns:a16="http://schemas.microsoft.com/office/drawing/2014/main" id="{2C805B99-67DD-466E-9977-2B03A2FFA7C4}"/>
              </a:ext>
            </a:extLst>
          </p:cNvPr>
          <p:cNvSpPr txBox="1"/>
          <p:nvPr/>
        </p:nvSpPr>
        <p:spPr>
          <a:xfrm>
            <a:off x="2048518" y="5932778"/>
            <a:ext cx="688232" cy="369332"/>
          </a:xfrm>
          <a:prstGeom prst="rect">
            <a:avLst/>
          </a:prstGeom>
          <a:noFill/>
        </p:spPr>
        <p:txBody>
          <a:bodyPr wrap="square" rtlCol="0">
            <a:spAutoFit/>
          </a:bodyPr>
          <a:lstStyle/>
          <a:p>
            <a:r>
              <a:rPr lang="en-US" altLang="zh-CN" dirty="0"/>
              <a:t>e.g., </a:t>
            </a:r>
            <a:endParaRPr lang="zh-CN" altLang="en-US" dirty="0"/>
          </a:p>
        </p:txBody>
      </p:sp>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5FF8658A-C265-4E9E-A4B8-DAAA91C27DE1}"/>
                  </a:ext>
                </a:extLst>
              </p:cNvPr>
              <p:cNvSpPr txBox="1"/>
              <p:nvPr/>
            </p:nvSpPr>
            <p:spPr>
              <a:xfrm>
                <a:off x="3187031" y="5947366"/>
                <a:ext cx="80275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altLang="zh-CN" b="0" i="1" smtClean="0">
                              <a:solidFill>
                                <a:srgbClr val="C00000"/>
                              </a:solidFill>
                              <a:latin typeface="Cambria Math" panose="02040503050406030204" pitchFamily="18" charset="0"/>
                            </a:rPr>
                          </m:ctrlPr>
                        </m:sSupPr>
                        <m:e>
                          <m:r>
                            <a:rPr lang="en-US" altLang="zh-CN" b="0" i="1" smtClean="0">
                              <a:solidFill>
                                <a:srgbClr val="C00000"/>
                              </a:solidFill>
                              <a:latin typeface="Cambria Math" panose="02040503050406030204" pitchFamily="18" charset="0"/>
                            </a:rPr>
                            <m:t>2</m:t>
                          </m:r>
                        </m:e>
                        <m:sup>
                          <m:r>
                            <a:rPr lang="en-US" altLang="zh-CN" b="0" i="1" smtClean="0">
                              <a:solidFill>
                                <a:srgbClr val="C00000"/>
                              </a:solidFill>
                              <a:latin typeface="Cambria Math" panose="02040503050406030204" pitchFamily="18" charset="0"/>
                            </a:rPr>
                            <m:t>𝑛</m:t>
                          </m:r>
                        </m:sup>
                      </m:sSup>
                      <m:r>
                        <a:rPr lang="en-US" altLang="zh-CN" b="0" i="1" smtClean="0">
                          <a:solidFill>
                            <a:srgbClr val="C00000"/>
                          </a:solidFill>
                          <a:latin typeface="Cambria Math" panose="02040503050406030204" pitchFamily="18" charset="0"/>
                        </a:rPr>
                        <m:t>/</m:t>
                      </m:r>
                      <m:r>
                        <a:rPr lang="en-US" altLang="zh-CN" b="0" i="1" smtClean="0">
                          <a:solidFill>
                            <a:srgbClr val="C00000"/>
                          </a:solidFill>
                          <a:latin typeface="Cambria Math" panose="02040503050406030204" pitchFamily="18" charset="0"/>
                        </a:rPr>
                        <m:t>𝑛</m:t>
                      </m:r>
                      <m:r>
                        <a:rPr lang="en-US" altLang="zh-CN" b="0" i="1" smtClean="0">
                          <a:solidFill>
                            <a:srgbClr val="C00000"/>
                          </a:solidFill>
                          <a:latin typeface="Cambria Math" panose="02040503050406030204" pitchFamily="18" charset="0"/>
                        </a:rPr>
                        <m:t>?</m:t>
                      </m:r>
                    </m:oMath>
                  </m:oMathPara>
                </a14:m>
                <a:endParaRPr lang="zh-CN" altLang="en-US" dirty="0">
                  <a:solidFill>
                    <a:srgbClr val="C00000"/>
                  </a:solidFill>
                </a:endParaRPr>
              </a:p>
            </p:txBody>
          </p:sp>
        </mc:Choice>
        <mc:Fallback xmlns="">
          <p:sp>
            <p:nvSpPr>
              <p:cNvPr id="46" name="TextBox 45">
                <a:extLst>
                  <a:ext uri="{FF2B5EF4-FFF2-40B4-BE49-F238E27FC236}">
                    <a16:creationId xmlns:a16="http://schemas.microsoft.com/office/drawing/2014/main" id="{5FF8658A-C265-4E9E-A4B8-DAAA91C27DE1}"/>
                  </a:ext>
                </a:extLst>
              </p:cNvPr>
              <p:cNvSpPr txBox="1">
                <a:spLocks noRot="1" noChangeAspect="1" noMove="1" noResize="1" noEditPoints="1" noAdjustHandles="1" noChangeArrowheads="1" noChangeShapeType="1" noTextEdit="1"/>
              </p:cNvSpPr>
              <p:nvPr/>
            </p:nvSpPr>
            <p:spPr>
              <a:xfrm>
                <a:off x="3187031" y="5947366"/>
                <a:ext cx="802758" cy="369332"/>
              </a:xfrm>
              <a:prstGeom prst="rect">
                <a:avLst/>
              </a:prstGeom>
              <a:blipFill>
                <a:blip r:embed="rId19"/>
                <a:stretch>
                  <a:fillRect b="-15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058894E0-57B9-45EA-B25E-8FCCCA1D678D}"/>
                  </a:ext>
                </a:extLst>
              </p:cNvPr>
              <p:cNvSpPr txBox="1"/>
              <p:nvPr/>
            </p:nvSpPr>
            <p:spPr>
              <a:xfrm>
                <a:off x="1752035" y="4835504"/>
                <a:ext cx="35426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altLang="zh-CN" b="0" i="1" smtClean="0">
                          <a:latin typeface="Cambria Math" panose="02040503050406030204" pitchFamily="18" charset="0"/>
                        </a:rPr>
                        <m:t>NE</m:t>
                      </m:r>
                    </m:oMath>
                  </m:oMathPara>
                </a14:m>
                <a:endParaRPr lang="zh-CN" altLang="en-US" dirty="0"/>
              </a:p>
            </p:txBody>
          </p:sp>
        </mc:Choice>
        <mc:Fallback xmlns="">
          <p:sp>
            <p:nvSpPr>
              <p:cNvPr id="28" name="TextBox 27">
                <a:extLst>
                  <a:ext uri="{FF2B5EF4-FFF2-40B4-BE49-F238E27FC236}">
                    <a16:creationId xmlns:a16="http://schemas.microsoft.com/office/drawing/2014/main" id="{058894E0-57B9-45EA-B25E-8FCCCA1D678D}"/>
                  </a:ext>
                </a:extLst>
              </p:cNvPr>
              <p:cNvSpPr txBox="1">
                <a:spLocks noRot="1" noChangeAspect="1" noMove="1" noResize="1" noEditPoints="1" noAdjustHandles="1" noChangeArrowheads="1" noChangeShapeType="1" noTextEdit="1"/>
              </p:cNvSpPr>
              <p:nvPr/>
            </p:nvSpPr>
            <p:spPr>
              <a:xfrm>
                <a:off x="1752035" y="4835504"/>
                <a:ext cx="354264" cy="276999"/>
              </a:xfrm>
              <a:prstGeom prst="rect">
                <a:avLst/>
              </a:prstGeom>
              <a:blipFill>
                <a:blip r:embed="rId20"/>
                <a:stretch>
                  <a:fillRect l="-13559" r="-13559" b="-8696"/>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075502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25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25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5"/>
                                        </p:tgtEl>
                                        <p:attrNameLst>
                                          <p:attrName>style.visibility</p:attrName>
                                        </p:attrNameLst>
                                      </p:cBhvr>
                                      <p:to>
                                        <p:strVal val="visible"/>
                                      </p:to>
                                    </p:set>
                                    <p:animEffect transition="in" filter="fade">
                                      <p:cBhvr>
                                        <p:cTn id="13" dur="250"/>
                                        <p:tgtEl>
                                          <p:spTgt spid="4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6"/>
                                        </p:tgtEl>
                                        <p:attrNameLst>
                                          <p:attrName>style.visibility</p:attrName>
                                        </p:attrNameLst>
                                      </p:cBhvr>
                                      <p:to>
                                        <p:strVal val="visible"/>
                                      </p:to>
                                    </p:set>
                                    <p:animEffect transition="in" filter="fade">
                                      <p:cBhvr>
                                        <p:cTn id="16" dur="250"/>
                                        <p:tgtEl>
                                          <p:spTgt spid="46"/>
                                        </p:tgtEl>
                                      </p:cBhvr>
                                    </p:animEffect>
                                  </p:childTnLst>
                                </p:cTn>
                              </p:par>
                              <p:par>
                                <p:cTn id="17" presetID="10" presetClass="entr" presetSubtype="0" fill="hold" nodeType="with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fade">
                                      <p:cBhvr>
                                        <p:cTn id="19" dur="250"/>
                                        <p:tgtEl>
                                          <p:spTgt spid="2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fade">
                                      <p:cBhvr>
                                        <p:cTn id="22" dur="250"/>
                                        <p:tgtEl>
                                          <p:spTgt spid="4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25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41" grpId="0"/>
      <p:bldP spid="42" grpId="0" animBg="1"/>
      <p:bldP spid="45" grpId="0"/>
      <p:bldP spid="4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F400E19-3C4A-43AF-9839-592D7636277D}"/>
              </a:ext>
            </a:extLst>
          </p:cNvPr>
          <p:cNvSpPr>
            <a:spLocks noGrp="1"/>
          </p:cNvSpPr>
          <p:nvPr>
            <p:ph type="title"/>
          </p:nvPr>
        </p:nvSpPr>
        <p:spPr/>
        <p:txBody>
          <a:bodyPr/>
          <a:lstStyle/>
          <a:p>
            <a:r>
              <a:rPr lang="en-US" altLang="zh-CN" dirty="0"/>
              <a:t>Explicit Constructions</a:t>
            </a:r>
            <a:endParaRPr lang="zh-CN" altLang="en-US" dirty="0"/>
          </a:p>
        </p:txBody>
      </p:sp>
      <p:sp>
        <p:nvSpPr>
          <p:cNvPr id="5" name="TextBox 4">
            <a:extLst>
              <a:ext uri="{FF2B5EF4-FFF2-40B4-BE49-F238E27FC236}">
                <a16:creationId xmlns:a16="http://schemas.microsoft.com/office/drawing/2014/main" id="{17CF6A37-842C-4375-B68E-E40C79D68481}"/>
              </a:ext>
            </a:extLst>
          </p:cNvPr>
          <p:cNvSpPr txBox="1"/>
          <p:nvPr/>
        </p:nvSpPr>
        <p:spPr>
          <a:xfrm>
            <a:off x="1036674" y="1876646"/>
            <a:ext cx="6799522" cy="400110"/>
          </a:xfrm>
          <a:prstGeom prst="rect">
            <a:avLst/>
          </a:prstGeom>
          <a:noFill/>
        </p:spPr>
        <p:txBody>
          <a:bodyPr wrap="square" rtlCol="0">
            <a:spAutoFit/>
          </a:bodyPr>
          <a:lstStyle/>
          <a:p>
            <a:pPr marL="342900" indent="-342900">
              <a:buFont typeface="Arial" panose="020B0604020202020204" pitchFamily="34" charset="0"/>
              <a:buChar char="•"/>
            </a:pPr>
            <a:r>
              <a:rPr lang="en-US" altLang="zh-CN" sz="2000" dirty="0"/>
              <a:t>Explicitly construct objects that are (only) proved to exist</a:t>
            </a:r>
            <a:endParaRPr lang="zh-CN" altLang="en-US" sz="2000" dirty="0"/>
          </a:p>
        </p:txBody>
      </p:sp>
      <p:sp>
        <p:nvSpPr>
          <p:cNvPr id="7" name="Rectangle: Rounded Corners 6">
            <a:extLst>
              <a:ext uri="{FF2B5EF4-FFF2-40B4-BE49-F238E27FC236}">
                <a16:creationId xmlns:a16="http://schemas.microsoft.com/office/drawing/2014/main" id="{07C5CF40-549C-4A86-BC0B-8F8C3D3015D8}"/>
              </a:ext>
            </a:extLst>
          </p:cNvPr>
          <p:cNvSpPr/>
          <p:nvPr/>
        </p:nvSpPr>
        <p:spPr>
          <a:xfrm>
            <a:off x="1132368" y="2620927"/>
            <a:ext cx="2578396" cy="1180214"/>
          </a:xfrm>
          <a:prstGeom prst="roundRect">
            <a:avLst/>
          </a:prstGeom>
          <a:solidFill>
            <a:srgbClr val="E1DFE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b="1">
                <a:solidFill>
                  <a:srgbClr val="660874"/>
                </a:solidFill>
              </a:rPr>
              <a:t>Graphs:</a:t>
            </a:r>
            <a:r>
              <a:rPr lang="en-US" altLang="zh-CN">
                <a:solidFill>
                  <a:schemeClr val="tx1"/>
                </a:solidFill>
              </a:rPr>
              <a:t> </a:t>
            </a:r>
          </a:p>
          <a:p>
            <a:pPr marL="285750" indent="-285750">
              <a:buFont typeface="Arial" panose="020B0604020202020204" pitchFamily="34" charset="0"/>
              <a:buChar char="•"/>
            </a:pPr>
            <a:r>
              <a:rPr lang="en-US" altLang="zh-CN">
                <a:solidFill>
                  <a:schemeClr val="tx1"/>
                </a:solidFill>
              </a:rPr>
              <a:t>Expanders</a:t>
            </a:r>
          </a:p>
          <a:p>
            <a:pPr marL="285750" indent="-285750">
              <a:buFont typeface="Arial" panose="020B0604020202020204" pitchFamily="34" charset="0"/>
              <a:buChar char="•"/>
            </a:pPr>
            <a:r>
              <a:rPr lang="en-US" altLang="zh-CN">
                <a:solidFill>
                  <a:schemeClr val="tx1"/>
                </a:solidFill>
              </a:rPr>
              <a:t>Superconcentraters</a:t>
            </a:r>
          </a:p>
          <a:p>
            <a:pPr marL="285750" indent="-285750">
              <a:buFont typeface="Arial" panose="020B0604020202020204" pitchFamily="34" charset="0"/>
              <a:buChar char="•"/>
            </a:pPr>
            <a:r>
              <a:rPr lang="en-US" altLang="zh-CN">
                <a:solidFill>
                  <a:schemeClr val="tx1"/>
                </a:solidFill>
              </a:rPr>
              <a:t>Ramsey graphs</a:t>
            </a:r>
            <a:endParaRPr lang="zh-CN" altLang="en-US" dirty="0">
              <a:solidFill>
                <a:schemeClr val="tx1"/>
              </a:solidFill>
            </a:endParaRPr>
          </a:p>
        </p:txBody>
      </p:sp>
      <p:sp>
        <p:nvSpPr>
          <p:cNvPr id="8" name="Rectangle: Rounded Corners 7">
            <a:extLst>
              <a:ext uri="{FF2B5EF4-FFF2-40B4-BE49-F238E27FC236}">
                <a16:creationId xmlns:a16="http://schemas.microsoft.com/office/drawing/2014/main" id="{4C820C73-7AF2-420F-B1E0-90A7C1BAFAB6}"/>
              </a:ext>
            </a:extLst>
          </p:cNvPr>
          <p:cNvSpPr/>
          <p:nvPr/>
        </p:nvSpPr>
        <p:spPr>
          <a:xfrm>
            <a:off x="1132368" y="4049232"/>
            <a:ext cx="2792818" cy="930349"/>
          </a:xfrm>
          <a:prstGeom prst="roundRect">
            <a:avLst/>
          </a:prstGeom>
          <a:solidFill>
            <a:srgbClr val="E1DFE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b="1" dirty="0">
                <a:solidFill>
                  <a:srgbClr val="660874"/>
                </a:solidFill>
              </a:rPr>
              <a:t>Boolean functions:</a:t>
            </a:r>
            <a:r>
              <a:rPr lang="en-US" altLang="zh-CN" dirty="0">
                <a:solidFill>
                  <a:schemeClr val="tx1"/>
                </a:solidFill>
              </a:rPr>
              <a:t> </a:t>
            </a:r>
          </a:p>
          <a:p>
            <a:pPr marL="285750" indent="-285750">
              <a:buFont typeface="Arial" panose="020B0604020202020204" pitchFamily="34" charset="0"/>
              <a:buChar char="•"/>
            </a:pPr>
            <a:r>
              <a:rPr lang="en-US" altLang="zh-CN" b="1" dirty="0">
                <a:solidFill>
                  <a:schemeClr val="tx1"/>
                </a:solidFill>
              </a:rPr>
              <a:t>Hard truth tables</a:t>
            </a:r>
          </a:p>
          <a:p>
            <a:pPr marL="285750" indent="-285750">
              <a:buFont typeface="Arial" panose="020B0604020202020204" pitchFamily="34" charset="0"/>
              <a:buChar char="•"/>
            </a:pPr>
            <a:r>
              <a:rPr lang="en-US" altLang="zh-CN" dirty="0">
                <a:solidFill>
                  <a:schemeClr val="tx1"/>
                </a:solidFill>
              </a:rPr>
              <a:t>Extractors / Dispersers</a:t>
            </a:r>
          </a:p>
        </p:txBody>
      </p:sp>
      <p:sp>
        <p:nvSpPr>
          <p:cNvPr id="9" name="Rectangle: Rounded Corners 8">
            <a:extLst>
              <a:ext uri="{FF2B5EF4-FFF2-40B4-BE49-F238E27FC236}">
                <a16:creationId xmlns:a16="http://schemas.microsoft.com/office/drawing/2014/main" id="{14140963-7F3A-4A44-81A0-0FF672E3696A}"/>
              </a:ext>
            </a:extLst>
          </p:cNvPr>
          <p:cNvSpPr/>
          <p:nvPr/>
        </p:nvSpPr>
        <p:spPr>
          <a:xfrm>
            <a:off x="1132368" y="5227673"/>
            <a:ext cx="2792818" cy="930348"/>
          </a:xfrm>
          <a:prstGeom prst="roundRect">
            <a:avLst/>
          </a:prstGeom>
          <a:solidFill>
            <a:srgbClr val="E1DFE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b="1" dirty="0">
                <a:solidFill>
                  <a:srgbClr val="660874"/>
                </a:solidFill>
              </a:rPr>
              <a:t>Matrices:</a:t>
            </a:r>
            <a:r>
              <a:rPr lang="en-US" altLang="zh-CN" dirty="0">
                <a:solidFill>
                  <a:schemeClr val="tx1"/>
                </a:solidFill>
              </a:rPr>
              <a:t> </a:t>
            </a:r>
          </a:p>
          <a:p>
            <a:pPr marL="285750" indent="-285750">
              <a:buFont typeface="Arial" panose="020B0604020202020204" pitchFamily="34" charset="0"/>
              <a:buChar char="•"/>
            </a:pPr>
            <a:r>
              <a:rPr lang="en-US" altLang="zh-CN" dirty="0">
                <a:solidFill>
                  <a:schemeClr val="tx1"/>
                </a:solidFill>
              </a:rPr>
              <a:t>Rigid</a:t>
            </a:r>
          </a:p>
          <a:p>
            <a:pPr marL="285750" indent="-285750">
              <a:buFont typeface="Arial" panose="020B0604020202020204" pitchFamily="34" charset="0"/>
              <a:buChar char="•"/>
            </a:pPr>
            <a:r>
              <a:rPr lang="en-US" altLang="zh-CN" dirty="0">
                <a:solidFill>
                  <a:schemeClr val="tx1"/>
                </a:solidFill>
              </a:rPr>
              <a:t>Good linear code</a:t>
            </a:r>
          </a:p>
        </p:txBody>
      </p:sp>
      <p:sp>
        <p:nvSpPr>
          <p:cNvPr id="11" name="TextBox 10">
            <a:extLst>
              <a:ext uri="{FF2B5EF4-FFF2-40B4-BE49-F238E27FC236}">
                <a16:creationId xmlns:a16="http://schemas.microsoft.com/office/drawing/2014/main" id="{AFD7809D-F188-4E1F-B2ED-1B22EAF68EFE}"/>
              </a:ext>
            </a:extLst>
          </p:cNvPr>
          <p:cNvSpPr txBox="1"/>
          <p:nvPr/>
        </p:nvSpPr>
        <p:spPr>
          <a:xfrm>
            <a:off x="5773478" y="2243060"/>
            <a:ext cx="3200401" cy="338554"/>
          </a:xfrm>
          <a:prstGeom prst="rect">
            <a:avLst/>
          </a:prstGeom>
          <a:noFill/>
        </p:spPr>
        <p:txBody>
          <a:bodyPr wrap="square" rtlCol="0">
            <a:spAutoFit/>
          </a:bodyPr>
          <a:lstStyle/>
          <a:p>
            <a:r>
              <a:rPr lang="en-US" altLang="zh-CN" sz="1600" dirty="0">
                <a:solidFill>
                  <a:srgbClr val="660874"/>
                </a:solidFill>
              </a:rPr>
              <a:t>especially by counting argument</a:t>
            </a:r>
            <a:endParaRPr lang="zh-CN" altLang="en-US" sz="1600" dirty="0">
              <a:solidFill>
                <a:srgbClr val="660874"/>
              </a:solidFill>
            </a:endParaRPr>
          </a:p>
        </p:txBody>
      </p:sp>
      <p:sp>
        <p:nvSpPr>
          <p:cNvPr id="12" name="Left Brace 11">
            <a:extLst>
              <a:ext uri="{FF2B5EF4-FFF2-40B4-BE49-F238E27FC236}">
                <a16:creationId xmlns:a16="http://schemas.microsoft.com/office/drawing/2014/main" id="{DC3EB69E-C754-417C-8D26-1AA5425D6852}"/>
              </a:ext>
            </a:extLst>
          </p:cNvPr>
          <p:cNvSpPr/>
          <p:nvPr/>
        </p:nvSpPr>
        <p:spPr>
          <a:xfrm rot="10800000">
            <a:off x="4045687" y="2620926"/>
            <a:ext cx="288853" cy="3537094"/>
          </a:xfrm>
          <a:prstGeom prst="lef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88838AA1-D8F9-40E5-84FE-29F8FCD339BB}"/>
                  </a:ext>
                </a:extLst>
              </p:cNvPr>
              <p:cNvSpPr txBox="1"/>
              <p:nvPr/>
            </p:nvSpPr>
            <p:spPr>
              <a:xfrm>
                <a:off x="4678326" y="3026368"/>
                <a:ext cx="3839195" cy="1061829"/>
              </a:xfrm>
              <a:prstGeom prst="rect">
                <a:avLst/>
              </a:prstGeom>
              <a:solidFill>
                <a:srgbClr val="F6F4F7"/>
              </a:solidFill>
            </p:spPr>
            <p:txBody>
              <a:bodyPr wrap="square" rtlCol="0">
                <a:spAutoFit/>
              </a:bodyPr>
              <a:lstStyle/>
              <a:p>
                <a:r>
                  <a:rPr lang="en-US" altLang="zh-CN" sz="2000" dirty="0"/>
                  <a:t>Non-constructive proof:</a:t>
                </a:r>
              </a:p>
              <a:p>
                <a:pPr algn="ctr">
                  <a:lnSpc>
                    <a:spcPct val="150000"/>
                  </a:lnSpc>
                </a:pPr>
                <a:r>
                  <a:rPr lang="en-US" altLang="zh-CN" dirty="0"/>
                  <a:t>“There exists a good object of size </a:t>
                </a:r>
                <a14:m>
                  <m:oMath xmlns:m="http://schemas.openxmlformats.org/officeDocument/2006/math">
                    <m:r>
                      <a:rPr lang="en-US" altLang="zh-CN" b="0" i="1" smtClean="0">
                        <a:latin typeface="Cambria Math" panose="02040503050406030204" pitchFamily="18" charset="0"/>
                      </a:rPr>
                      <m:t>𝑛</m:t>
                    </m:r>
                  </m:oMath>
                </a14:m>
                <a:r>
                  <a:rPr lang="en-US" altLang="zh-CN" dirty="0"/>
                  <a:t>”</a:t>
                </a:r>
              </a:p>
              <a:p>
                <a:pPr algn="r"/>
                <a:r>
                  <a:rPr lang="en-US" altLang="zh-CN" sz="1600" dirty="0">
                    <a:solidFill>
                      <a:srgbClr val="660874"/>
                    </a:solidFill>
                  </a:rPr>
                  <a:t> Total search problem</a:t>
                </a:r>
                <a:endParaRPr lang="zh-CN" altLang="en-US" sz="1600" dirty="0">
                  <a:solidFill>
                    <a:srgbClr val="660874"/>
                  </a:solidFill>
                </a:endParaRPr>
              </a:p>
            </p:txBody>
          </p:sp>
        </mc:Choice>
        <mc:Fallback xmlns="">
          <p:sp>
            <p:nvSpPr>
              <p:cNvPr id="2" name="TextBox 1">
                <a:extLst>
                  <a:ext uri="{FF2B5EF4-FFF2-40B4-BE49-F238E27FC236}">
                    <a16:creationId xmlns:a16="http://schemas.microsoft.com/office/drawing/2014/main" id="{88838AA1-D8F9-40E5-84FE-29F8FCD339BB}"/>
                  </a:ext>
                </a:extLst>
              </p:cNvPr>
              <p:cNvSpPr txBox="1">
                <a:spLocks noRot="1" noChangeAspect="1" noMove="1" noResize="1" noEditPoints="1" noAdjustHandles="1" noChangeArrowheads="1" noChangeShapeType="1" noTextEdit="1"/>
              </p:cNvSpPr>
              <p:nvPr/>
            </p:nvSpPr>
            <p:spPr>
              <a:xfrm>
                <a:off x="4678326" y="3026368"/>
                <a:ext cx="3839195" cy="1061829"/>
              </a:xfrm>
              <a:prstGeom prst="rect">
                <a:avLst/>
              </a:prstGeom>
              <a:blipFill>
                <a:blip r:embed="rId3"/>
                <a:stretch>
                  <a:fillRect l="-1587" t="-2857" r="-952" b="-628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240CBC78-2EF2-4EDA-8262-24B0A37459EF}"/>
                  </a:ext>
                </a:extLst>
              </p:cNvPr>
              <p:cNvSpPr txBox="1"/>
              <p:nvPr/>
            </p:nvSpPr>
            <p:spPr>
              <a:xfrm>
                <a:off x="4678326" y="4631018"/>
                <a:ext cx="3839195" cy="1061829"/>
              </a:xfrm>
              <a:prstGeom prst="rect">
                <a:avLst/>
              </a:prstGeom>
              <a:solidFill>
                <a:srgbClr val="F6F4F7"/>
              </a:solidFill>
            </p:spPr>
            <p:txBody>
              <a:bodyPr wrap="square" rtlCol="0">
                <a:spAutoFit/>
              </a:bodyPr>
              <a:lstStyle/>
              <a:p>
                <a:r>
                  <a:rPr lang="en-US" altLang="zh-CN" sz="2000" dirty="0"/>
                  <a:t>Probabilistic proof:</a:t>
                </a:r>
              </a:p>
              <a:p>
                <a:pPr algn="ctr">
                  <a:lnSpc>
                    <a:spcPct val="150000"/>
                  </a:lnSpc>
                </a:pPr>
                <a:r>
                  <a:rPr lang="en-US" altLang="zh-CN" dirty="0"/>
                  <a:t>“</a:t>
                </a:r>
                <a14:m>
                  <m:oMath xmlns:m="http://schemas.openxmlformats.org/officeDocument/2006/math">
                    <m:func>
                      <m:funcPr>
                        <m:ctrlPr>
                          <a:rPr lang="en-US" altLang="zh-CN" b="0" i="1" smtClean="0">
                            <a:latin typeface="Cambria Math" panose="02040503050406030204" pitchFamily="18" charset="0"/>
                          </a:rPr>
                        </m:ctrlPr>
                      </m:funcPr>
                      <m:fName>
                        <m:r>
                          <m:rPr>
                            <m:sty m:val="p"/>
                          </m:rPr>
                          <a:rPr lang="en-US" altLang="zh-CN" b="0" i="0" smtClean="0">
                            <a:latin typeface="Cambria Math" panose="02040503050406030204" pitchFamily="18" charset="0"/>
                          </a:rPr>
                          <m:t>Pr</m:t>
                        </m:r>
                      </m:fName>
                      <m:e>
                        <m:r>
                          <a:rPr lang="en-US" altLang="zh-CN" b="0" i="1" smtClean="0">
                            <a:latin typeface="Cambria Math" panose="02040503050406030204" pitchFamily="18" charset="0"/>
                          </a:rPr>
                          <m:t>[</m:t>
                        </m:r>
                        <m:r>
                          <a:rPr lang="en-US" altLang="zh-CN" b="0" i="1" smtClean="0">
                            <a:latin typeface="Cambria Math" panose="02040503050406030204" pitchFamily="18" charset="0"/>
                          </a:rPr>
                          <m:t>𝑥</m:t>
                        </m:r>
                        <m:r>
                          <a:rPr lang="en-US" altLang="zh-CN" b="0" i="1" smtClean="0">
                            <a:latin typeface="Cambria Math" panose="02040503050406030204" pitchFamily="18" charset="0"/>
                          </a:rPr>
                          <m:t> </m:t>
                        </m:r>
                        <m:r>
                          <m:rPr>
                            <m:nor/>
                          </m:rPr>
                          <a:rPr lang="en-US" altLang="zh-CN" b="0" i="0" smtClean="0">
                            <a:latin typeface="Cambria Math" panose="02040503050406030204" pitchFamily="18" charset="0"/>
                          </a:rPr>
                          <m:t>is</m:t>
                        </m:r>
                        <m:r>
                          <m:rPr>
                            <m:nor/>
                          </m:rPr>
                          <a:rPr lang="en-US" altLang="zh-CN" b="0" i="0" smtClean="0">
                            <a:latin typeface="Cambria Math" panose="02040503050406030204" pitchFamily="18" charset="0"/>
                          </a:rPr>
                          <m:t> </m:t>
                        </m:r>
                        <m:r>
                          <m:rPr>
                            <m:nor/>
                          </m:rPr>
                          <a:rPr lang="en-US" altLang="zh-CN" b="0" i="0" smtClean="0">
                            <a:latin typeface="Cambria Math" panose="02040503050406030204" pitchFamily="18" charset="0"/>
                          </a:rPr>
                          <m:t>good</m:t>
                        </m:r>
                        <m:r>
                          <a:rPr lang="en-US" altLang="zh-CN" b="0" i="1" smtClean="0">
                            <a:latin typeface="Cambria Math" panose="02040503050406030204" pitchFamily="18" charset="0"/>
                          </a:rPr>
                          <m:t>]</m:t>
                        </m:r>
                      </m:e>
                    </m:func>
                    <m:r>
                      <a:rPr lang="en-US" altLang="zh-CN" b="0" i="1" smtClean="0">
                        <a:latin typeface="Cambria Math" panose="02040503050406030204" pitchFamily="18" charset="0"/>
                      </a:rPr>
                      <m:t>≫0</m:t>
                    </m:r>
                  </m:oMath>
                </a14:m>
                <a:r>
                  <a:rPr lang="en-US" altLang="zh-CN" dirty="0"/>
                  <a:t>”</a:t>
                </a:r>
              </a:p>
              <a:p>
                <a:pPr algn="r"/>
                <a:r>
                  <a:rPr lang="en-US" altLang="zh-CN" sz="1600" dirty="0">
                    <a:solidFill>
                      <a:srgbClr val="660874"/>
                    </a:solidFill>
                  </a:rPr>
                  <a:t> Total search problem with many solutions</a:t>
                </a:r>
                <a:endParaRPr lang="zh-CN" altLang="en-US" sz="1600" dirty="0">
                  <a:solidFill>
                    <a:srgbClr val="660874"/>
                  </a:solidFill>
                </a:endParaRPr>
              </a:p>
            </p:txBody>
          </p:sp>
        </mc:Choice>
        <mc:Fallback xmlns="">
          <p:sp>
            <p:nvSpPr>
              <p:cNvPr id="13" name="TextBox 12">
                <a:extLst>
                  <a:ext uri="{FF2B5EF4-FFF2-40B4-BE49-F238E27FC236}">
                    <a16:creationId xmlns:a16="http://schemas.microsoft.com/office/drawing/2014/main" id="{240CBC78-2EF2-4EDA-8262-24B0A37459EF}"/>
                  </a:ext>
                </a:extLst>
              </p:cNvPr>
              <p:cNvSpPr txBox="1">
                <a:spLocks noRot="1" noChangeAspect="1" noMove="1" noResize="1" noEditPoints="1" noAdjustHandles="1" noChangeArrowheads="1" noChangeShapeType="1" noTextEdit="1"/>
              </p:cNvSpPr>
              <p:nvPr/>
            </p:nvSpPr>
            <p:spPr>
              <a:xfrm>
                <a:off x="4678326" y="4631018"/>
                <a:ext cx="3839195" cy="1061829"/>
              </a:xfrm>
              <a:prstGeom prst="rect">
                <a:avLst/>
              </a:prstGeom>
              <a:blipFill>
                <a:blip r:embed="rId4"/>
                <a:stretch>
                  <a:fillRect l="-1587" t="-3448" r="-952" b="-689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445512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5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25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2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 grpId="0"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F400E19-3C4A-43AF-9839-592D7636277D}"/>
              </a:ext>
            </a:extLst>
          </p:cNvPr>
          <p:cNvSpPr>
            <a:spLocks noGrp="1"/>
          </p:cNvSpPr>
          <p:nvPr>
            <p:ph type="title"/>
          </p:nvPr>
        </p:nvSpPr>
        <p:spPr/>
        <p:txBody>
          <a:bodyPr/>
          <a:lstStyle/>
          <a:p>
            <a:r>
              <a:rPr lang="en-US" altLang="zh-CN" dirty="0"/>
              <a:t>Explicit Constructions</a:t>
            </a:r>
            <a:endParaRPr lang="zh-CN" altLang="en-US" dirty="0"/>
          </a:p>
        </p:txBody>
      </p:sp>
      <p:sp>
        <p:nvSpPr>
          <p:cNvPr id="5" name="TextBox 4">
            <a:extLst>
              <a:ext uri="{FF2B5EF4-FFF2-40B4-BE49-F238E27FC236}">
                <a16:creationId xmlns:a16="http://schemas.microsoft.com/office/drawing/2014/main" id="{17CF6A37-842C-4375-B68E-E40C79D68481}"/>
              </a:ext>
            </a:extLst>
          </p:cNvPr>
          <p:cNvSpPr txBox="1"/>
          <p:nvPr/>
        </p:nvSpPr>
        <p:spPr>
          <a:xfrm>
            <a:off x="1036674" y="1876646"/>
            <a:ext cx="6799522" cy="400110"/>
          </a:xfrm>
          <a:prstGeom prst="rect">
            <a:avLst/>
          </a:prstGeom>
          <a:noFill/>
        </p:spPr>
        <p:txBody>
          <a:bodyPr wrap="square" rtlCol="0">
            <a:spAutoFit/>
          </a:bodyPr>
          <a:lstStyle/>
          <a:p>
            <a:pPr marL="342900" indent="-342900">
              <a:buFont typeface="Arial" panose="020B0604020202020204" pitchFamily="34" charset="0"/>
              <a:buChar char="•"/>
            </a:pPr>
            <a:r>
              <a:rPr lang="en-US" altLang="zh-CN" sz="2000" dirty="0"/>
              <a:t>Explicitly construct objects that are (only) proved to exist</a:t>
            </a:r>
            <a:endParaRPr lang="zh-CN" altLang="en-US" sz="2000" dirty="0"/>
          </a:p>
        </p:txBody>
      </p:sp>
      <p:sp>
        <p:nvSpPr>
          <p:cNvPr id="7" name="Rectangle: Rounded Corners 6">
            <a:extLst>
              <a:ext uri="{FF2B5EF4-FFF2-40B4-BE49-F238E27FC236}">
                <a16:creationId xmlns:a16="http://schemas.microsoft.com/office/drawing/2014/main" id="{07C5CF40-549C-4A86-BC0B-8F8C3D3015D8}"/>
              </a:ext>
            </a:extLst>
          </p:cNvPr>
          <p:cNvSpPr/>
          <p:nvPr/>
        </p:nvSpPr>
        <p:spPr>
          <a:xfrm>
            <a:off x="1132368" y="2620927"/>
            <a:ext cx="2578396" cy="1180214"/>
          </a:xfrm>
          <a:prstGeom prst="roundRect">
            <a:avLst/>
          </a:prstGeom>
          <a:solidFill>
            <a:srgbClr val="E1DF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b="1">
                <a:solidFill>
                  <a:srgbClr val="660874"/>
                </a:solidFill>
              </a:rPr>
              <a:t>Graphs:</a:t>
            </a:r>
            <a:r>
              <a:rPr lang="en-US" altLang="zh-CN">
                <a:solidFill>
                  <a:schemeClr val="tx1"/>
                </a:solidFill>
              </a:rPr>
              <a:t> </a:t>
            </a:r>
          </a:p>
          <a:p>
            <a:pPr marL="285750" indent="-285750">
              <a:buFont typeface="Arial" panose="020B0604020202020204" pitchFamily="34" charset="0"/>
              <a:buChar char="•"/>
            </a:pPr>
            <a:r>
              <a:rPr lang="en-US" altLang="zh-CN">
                <a:solidFill>
                  <a:schemeClr val="tx1"/>
                </a:solidFill>
              </a:rPr>
              <a:t>Expanders</a:t>
            </a:r>
          </a:p>
          <a:p>
            <a:pPr marL="285750" indent="-285750">
              <a:buFont typeface="Arial" panose="020B0604020202020204" pitchFamily="34" charset="0"/>
              <a:buChar char="•"/>
            </a:pPr>
            <a:r>
              <a:rPr lang="en-US" altLang="zh-CN">
                <a:solidFill>
                  <a:schemeClr val="tx1"/>
                </a:solidFill>
              </a:rPr>
              <a:t>Superconcentraters</a:t>
            </a:r>
          </a:p>
          <a:p>
            <a:pPr marL="285750" indent="-285750">
              <a:buFont typeface="Arial" panose="020B0604020202020204" pitchFamily="34" charset="0"/>
              <a:buChar char="•"/>
            </a:pPr>
            <a:r>
              <a:rPr lang="en-US" altLang="zh-CN">
                <a:solidFill>
                  <a:schemeClr val="tx1"/>
                </a:solidFill>
              </a:rPr>
              <a:t>Ramsey graphs</a:t>
            </a:r>
            <a:endParaRPr lang="zh-CN" altLang="en-US" dirty="0">
              <a:solidFill>
                <a:schemeClr val="tx1"/>
              </a:solidFill>
            </a:endParaRPr>
          </a:p>
        </p:txBody>
      </p:sp>
      <p:sp>
        <p:nvSpPr>
          <p:cNvPr id="8" name="Rectangle: Rounded Corners 7">
            <a:extLst>
              <a:ext uri="{FF2B5EF4-FFF2-40B4-BE49-F238E27FC236}">
                <a16:creationId xmlns:a16="http://schemas.microsoft.com/office/drawing/2014/main" id="{4C820C73-7AF2-420F-B1E0-90A7C1BAFAB6}"/>
              </a:ext>
            </a:extLst>
          </p:cNvPr>
          <p:cNvSpPr/>
          <p:nvPr/>
        </p:nvSpPr>
        <p:spPr>
          <a:xfrm>
            <a:off x="1132368" y="4049232"/>
            <a:ext cx="2792818" cy="930349"/>
          </a:xfrm>
          <a:prstGeom prst="roundRect">
            <a:avLst/>
          </a:prstGeom>
          <a:solidFill>
            <a:srgbClr val="E1DF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b="1" dirty="0">
                <a:solidFill>
                  <a:srgbClr val="660874"/>
                </a:solidFill>
              </a:rPr>
              <a:t>Boolean functions:</a:t>
            </a:r>
            <a:r>
              <a:rPr lang="en-US" altLang="zh-CN" dirty="0">
                <a:solidFill>
                  <a:schemeClr val="tx1"/>
                </a:solidFill>
              </a:rPr>
              <a:t> </a:t>
            </a:r>
          </a:p>
          <a:p>
            <a:pPr marL="285750" indent="-285750">
              <a:buFont typeface="Arial" panose="020B0604020202020204" pitchFamily="34" charset="0"/>
              <a:buChar char="•"/>
            </a:pPr>
            <a:r>
              <a:rPr lang="en-US" altLang="zh-CN" b="1" dirty="0">
                <a:solidFill>
                  <a:schemeClr val="tx1"/>
                </a:solidFill>
              </a:rPr>
              <a:t>Hard truth tables</a:t>
            </a:r>
          </a:p>
          <a:p>
            <a:pPr marL="285750" indent="-285750">
              <a:buFont typeface="Arial" panose="020B0604020202020204" pitchFamily="34" charset="0"/>
              <a:buChar char="•"/>
            </a:pPr>
            <a:r>
              <a:rPr lang="en-US" altLang="zh-CN" dirty="0">
                <a:solidFill>
                  <a:schemeClr val="tx1"/>
                </a:solidFill>
              </a:rPr>
              <a:t>Extractors / Dispersers</a:t>
            </a:r>
          </a:p>
        </p:txBody>
      </p:sp>
      <p:sp>
        <p:nvSpPr>
          <p:cNvPr id="9" name="Rectangle: Rounded Corners 8">
            <a:extLst>
              <a:ext uri="{FF2B5EF4-FFF2-40B4-BE49-F238E27FC236}">
                <a16:creationId xmlns:a16="http://schemas.microsoft.com/office/drawing/2014/main" id="{14140963-7F3A-4A44-81A0-0FF672E3696A}"/>
              </a:ext>
            </a:extLst>
          </p:cNvPr>
          <p:cNvSpPr/>
          <p:nvPr/>
        </p:nvSpPr>
        <p:spPr>
          <a:xfrm>
            <a:off x="1132368" y="5227673"/>
            <a:ext cx="2792818" cy="930348"/>
          </a:xfrm>
          <a:prstGeom prst="roundRect">
            <a:avLst/>
          </a:prstGeom>
          <a:solidFill>
            <a:srgbClr val="E1DF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b="1" dirty="0">
                <a:solidFill>
                  <a:srgbClr val="660874"/>
                </a:solidFill>
              </a:rPr>
              <a:t>Matrices:</a:t>
            </a:r>
            <a:r>
              <a:rPr lang="en-US" altLang="zh-CN" dirty="0">
                <a:solidFill>
                  <a:schemeClr val="tx1"/>
                </a:solidFill>
              </a:rPr>
              <a:t> </a:t>
            </a:r>
          </a:p>
          <a:p>
            <a:pPr marL="285750" indent="-285750">
              <a:buFont typeface="Arial" panose="020B0604020202020204" pitchFamily="34" charset="0"/>
              <a:buChar char="•"/>
            </a:pPr>
            <a:r>
              <a:rPr lang="en-US" altLang="zh-CN" dirty="0">
                <a:solidFill>
                  <a:schemeClr val="tx1"/>
                </a:solidFill>
              </a:rPr>
              <a:t>Rigid</a:t>
            </a:r>
          </a:p>
          <a:p>
            <a:pPr marL="285750" indent="-285750">
              <a:buFont typeface="Arial" panose="020B0604020202020204" pitchFamily="34" charset="0"/>
              <a:buChar char="•"/>
            </a:pPr>
            <a:r>
              <a:rPr lang="en-US" altLang="zh-CN" dirty="0">
                <a:solidFill>
                  <a:schemeClr val="tx1"/>
                </a:solidFill>
              </a:rPr>
              <a:t>Good linear code</a:t>
            </a: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8D4EA4E0-8AB5-4CD9-BB3D-12E2F667E2F6}"/>
                  </a:ext>
                </a:extLst>
              </p:cNvPr>
              <p:cNvSpPr txBox="1"/>
              <p:nvPr/>
            </p:nvSpPr>
            <p:spPr>
              <a:xfrm>
                <a:off x="4572000" y="3519997"/>
                <a:ext cx="4120117" cy="1423082"/>
              </a:xfrm>
              <a:prstGeom prst="rect">
                <a:avLst/>
              </a:prstGeom>
              <a:solidFill>
                <a:srgbClr val="F6F4F7"/>
              </a:solidFill>
              <a:ln>
                <a:noFill/>
              </a:ln>
            </p:spPr>
            <p:txBody>
              <a:bodyPr wrap="square" rtlCol="0">
                <a:spAutoFit/>
              </a:bodyPr>
              <a:lstStyle/>
              <a:p>
                <a:pPr>
                  <a:lnSpc>
                    <a:spcPct val="150000"/>
                  </a:lnSpc>
                </a:pPr>
                <a:r>
                  <a:rPr lang="en-US" altLang="zh-CN" sz="2000" dirty="0"/>
                  <a:t>Construct </a:t>
                </a:r>
                <a14:m>
                  <m:oMath xmlns:m="http://schemas.openxmlformats.org/officeDocument/2006/math">
                    <m:r>
                      <a:rPr lang="en-US" altLang="zh-CN" sz="2000" b="0" i="1" smtClean="0">
                        <a:latin typeface="Cambria Math" panose="02040503050406030204" pitchFamily="18" charset="0"/>
                      </a:rPr>
                      <m:t>𝑛</m:t>
                    </m:r>
                  </m:oMath>
                </a14:m>
                <a:r>
                  <a:rPr lang="en-US" altLang="zh-CN" sz="2000" dirty="0"/>
                  <a:t>-bit object in </a:t>
                </a:r>
                <a14:m>
                  <m:oMath xmlns:m="http://schemas.openxmlformats.org/officeDocument/2006/math">
                    <m:r>
                      <m:rPr>
                        <m:sty m:val="p"/>
                      </m:rPr>
                      <a:rPr lang="en-US" altLang="zh-CN" sz="2000" b="0" i="0" smtClean="0">
                        <a:latin typeface="Cambria Math" panose="02040503050406030204" pitchFamily="18" charset="0"/>
                      </a:rPr>
                      <m:t>Π</m:t>
                    </m:r>
                    <m:r>
                      <a:rPr lang="en-US" altLang="zh-CN" sz="2000" b="0" i="1" smtClean="0">
                        <a:latin typeface="Cambria Math" panose="02040503050406030204" pitchFamily="18" charset="0"/>
                      </a:rPr>
                      <m:t>⊆</m:t>
                    </m:r>
                    <m:sSup>
                      <m:sSupPr>
                        <m:ctrlPr>
                          <a:rPr lang="en-US" altLang="zh-CN" sz="2000" b="0" i="1" smtClean="0">
                            <a:latin typeface="Cambria Math" panose="02040503050406030204" pitchFamily="18" charset="0"/>
                          </a:rPr>
                        </m:ctrlPr>
                      </m:sSupPr>
                      <m:e>
                        <m:d>
                          <m:dPr>
                            <m:begChr m:val="{"/>
                            <m:endChr m:val="}"/>
                            <m:ctrlPr>
                              <a:rPr lang="en-US" altLang="zh-CN" sz="2000" b="0" i="1" smtClean="0">
                                <a:latin typeface="Cambria Math" panose="02040503050406030204" pitchFamily="18" charset="0"/>
                              </a:rPr>
                            </m:ctrlPr>
                          </m:dPr>
                          <m:e>
                            <m:r>
                              <a:rPr lang="en-US" altLang="zh-CN" sz="2000" b="0" i="1" smtClean="0">
                                <a:latin typeface="Cambria Math" panose="02040503050406030204" pitchFamily="18" charset="0"/>
                              </a:rPr>
                              <m:t>0,1</m:t>
                            </m:r>
                          </m:e>
                        </m:d>
                      </m:e>
                      <m:sup>
                        <m:r>
                          <a:rPr lang="en-US" altLang="zh-CN" sz="2000" b="0" i="1" smtClean="0">
                            <a:latin typeface="Cambria Math" panose="02040503050406030204" pitchFamily="18" charset="0"/>
                          </a:rPr>
                          <m:t>∗</m:t>
                        </m:r>
                      </m:sup>
                    </m:sSup>
                  </m:oMath>
                </a14:m>
                <a:r>
                  <a:rPr lang="en-US" altLang="zh-CN" sz="2000" dirty="0"/>
                  <a:t>:</a:t>
                </a:r>
              </a:p>
              <a:p>
                <a:pPr marL="800100" lvl="1" indent="-342900">
                  <a:lnSpc>
                    <a:spcPct val="150000"/>
                  </a:lnSpc>
                  <a:buFont typeface="Arial" panose="020B0604020202020204" pitchFamily="34" charset="0"/>
                  <a:buChar char="•"/>
                </a:pPr>
                <a14:m>
                  <m:oMath xmlns:m="http://schemas.openxmlformats.org/officeDocument/2006/math">
                    <m:r>
                      <m:rPr>
                        <m:sty m:val="p"/>
                      </m:rPr>
                      <a:rPr lang="en-US" altLang="zh-CN" sz="2000" b="0" i="0" smtClean="0">
                        <a:latin typeface="Cambria Math" panose="02040503050406030204" pitchFamily="18" charset="0"/>
                      </a:rPr>
                      <m:t>Π</m:t>
                    </m:r>
                  </m:oMath>
                </a14:m>
                <a:r>
                  <a:rPr lang="zh-CN" altLang="en-US" sz="2000" dirty="0"/>
                  <a:t> </a:t>
                </a:r>
                <a:r>
                  <a:rPr lang="en-US" altLang="zh-CN" sz="2000" dirty="0"/>
                  <a:t>is “dense” in </a:t>
                </a:r>
                <a14:m>
                  <m:oMath xmlns:m="http://schemas.openxmlformats.org/officeDocument/2006/math">
                    <m:sSup>
                      <m:sSupPr>
                        <m:ctrlPr>
                          <a:rPr lang="en-US" altLang="zh-CN" sz="2000" b="0" i="1" smtClean="0">
                            <a:latin typeface="Cambria Math" panose="02040503050406030204" pitchFamily="18" charset="0"/>
                          </a:rPr>
                        </m:ctrlPr>
                      </m:sSupPr>
                      <m:e>
                        <m:d>
                          <m:dPr>
                            <m:begChr m:val="{"/>
                            <m:endChr m:val="}"/>
                            <m:ctrlPr>
                              <a:rPr lang="en-US" altLang="zh-CN" sz="2000" b="0" i="1" smtClean="0">
                                <a:latin typeface="Cambria Math" panose="02040503050406030204" pitchFamily="18" charset="0"/>
                              </a:rPr>
                            </m:ctrlPr>
                          </m:dPr>
                          <m:e>
                            <m:r>
                              <a:rPr lang="en-US" altLang="zh-CN" sz="2000" b="0" i="1" smtClean="0">
                                <a:latin typeface="Cambria Math" panose="02040503050406030204" pitchFamily="18" charset="0"/>
                              </a:rPr>
                              <m:t>0,1</m:t>
                            </m:r>
                          </m:e>
                        </m:d>
                      </m:e>
                      <m:sup>
                        <m:r>
                          <a:rPr lang="en-US" altLang="zh-CN" sz="2000" b="0" i="1" smtClean="0">
                            <a:latin typeface="Cambria Math" panose="02040503050406030204" pitchFamily="18" charset="0"/>
                          </a:rPr>
                          <m:t>𝑛</m:t>
                        </m:r>
                      </m:sup>
                    </m:sSup>
                  </m:oMath>
                </a14:m>
                <a:endParaRPr lang="en-US" altLang="zh-CN" sz="2000" dirty="0"/>
              </a:p>
              <a:p>
                <a:pPr marL="800100" lvl="1" indent="-342900">
                  <a:lnSpc>
                    <a:spcPct val="150000"/>
                  </a:lnSpc>
                  <a:buFont typeface="Arial" panose="020B0604020202020204" pitchFamily="34" charset="0"/>
                  <a:buChar char="•"/>
                </a:pPr>
                <a14:m>
                  <m:oMath xmlns:m="http://schemas.openxmlformats.org/officeDocument/2006/math">
                    <m:r>
                      <m:rPr>
                        <m:sty m:val="p"/>
                      </m:rPr>
                      <a:rPr lang="en-US" altLang="zh-CN" sz="2000" b="0" i="0" smtClean="0">
                        <a:latin typeface="Cambria Math" panose="02040503050406030204" pitchFamily="18" charset="0"/>
                      </a:rPr>
                      <m:t>Π</m:t>
                    </m:r>
                    <m:r>
                      <a:rPr lang="en-US" altLang="zh-CN" sz="2000" b="0" i="1" smtClean="0">
                        <a:latin typeface="Cambria Math" panose="02040503050406030204" pitchFamily="18" charset="0"/>
                      </a:rPr>
                      <m:t>∈{</m:t>
                    </m:r>
                    <m:r>
                      <m:rPr>
                        <m:nor/>
                      </m:rPr>
                      <a:rPr lang="en-US" altLang="zh-CN" sz="2000" b="0" i="0" smtClean="0">
                        <a:latin typeface="Cambria Math" panose="02040503050406030204" pitchFamily="18" charset="0"/>
                      </a:rPr>
                      <m:t>P</m:t>
                    </m:r>
                    <m:r>
                      <a:rPr lang="en-US" altLang="zh-CN" sz="2000" b="0" i="1" smtClean="0">
                        <a:latin typeface="Cambria Math" panose="02040503050406030204" pitchFamily="18" charset="0"/>
                      </a:rPr>
                      <m:t>, </m:t>
                    </m:r>
                    <m:r>
                      <m:rPr>
                        <m:nor/>
                      </m:rPr>
                      <a:rPr lang="en-US" altLang="zh-CN" sz="2000" b="0" i="0" smtClean="0">
                        <a:latin typeface="Cambria Math" panose="02040503050406030204" pitchFamily="18" charset="0"/>
                      </a:rPr>
                      <m:t>NP</m:t>
                    </m:r>
                    <m:r>
                      <a:rPr lang="en-US" altLang="zh-CN" sz="2000" b="0" i="1" smtClean="0">
                        <a:latin typeface="Cambria Math" panose="02040503050406030204" pitchFamily="18" charset="0"/>
                      </a:rPr>
                      <m:t>, </m:t>
                    </m:r>
                    <m:r>
                      <m:rPr>
                        <m:nor/>
                      </m:rPr>
                      <a:rPr lang="en-US" altLang="zh-CN" sz="2000" b="0" i="0" smtClean="0">
                        <a:latin typeface="Cambria Math" panose="02040503050406030204" pitchFamily="18" charset="0"/>
                      </a:rPr>
                      <m:t>PH</m:t>
                    </m:r>
                    <m:r>
                      <a:rPr lang="en-US" altLang="zh-CN" sz="2000" b="0" i="1" smtClean="0">
                        <a:latin typeface="Cambria Math" panose="02040503050406030204" pitchFamily="18" charset="0"/>
                      </a:rPr>
                      <m:t>}</m:t>
                    </m:r>
                  </m:oMath>
                </a14:m>
                <a:endParaRPr lang="zh-CN" altLang="en-US" sz="2000" dirty="0"/>
              </a:p>
            </p:txBody>
          </p:sp>
        </mc:Choice>
        <mc:Fallback xmlns="">
          <p:sp>
            <p:nvSpPr>
              <p:cNvPr id="10" name="TextBox 9">
                <a:extLst>
                  <a:ext uri="{FF2B5EF4-FFF2-40B4-BE49-F238E27FC236}">
                    <a16:creationId xmlns:a16="http://schemas.microsoft.com/office/drawing/2014/main" id="{8D4EA4E0-8AB5-4CD9-BB3D-12E2F667E2F6}"/>
                  </a:ext>
                </a:extLst>
              </p:cNvPr>
              <p:cNvSpPr txBox="1">
                <a:spLocks noRot="1" noChangeAspect="1" noMove="1" noResize="1" noEditPoints="1" noAdjustHandles="1" noChangeArrowheads="1" noChangeShapeType="1" noTextEdit="1"/>
              </p:cNvSpPr>
              <p:nvPr/>
            </p:nvSpPr>
            <p:spPr>
              <a:xfrm>
                <a:off x="4572000" y="3519997"/>
                <a:ext cx="4120117" cy="1423082"/>
              </a:xfrm>
              <a:prstGeom prst="rect">
                <a:avLst/>
              </a:prstGeom>
              <a:blipFill>
                <a:blip r:embed="rId3"/>
                <a:stretch>
                  <a:fillRect l="-1479" b="-5556"/>
                </a:stretch>
              </a:blipFill>
              <a:ln>
                <a:noFill/>
              </a:ln>
            </p:spPr>
            <p:txBody>
              <a:bodyPr/>
              <a:lstStyle/>
              <a:p>
                <a:r>
                  <a:rPr lang="zh-CN" altLang="en-US">
                    <a:noFill/>
                  </a:rPr>
                  <a:t> </a:t>
                </a:r>
              </a:p>
            </p:txBody>
          </p:sp>
        </mc:Fallback>
      </mc:AlternateContent>
      <p:sp>
        <p:nvSpPr>
          <p:cNvPr id="11" name="TextBox 10">
            <a:extLst>
              <a:ext uri="{FF2B5EF4-FFF2-40B4-BE49-F238E27FC236}">
                <a16:creationId xmlns:a16="http://schemas.microsoft.com/office/drawing/2014/main" id="{AFD7809D-F188-4E1F-B2ED-1B22EAF68EFE}"/>
              </a:ext>
            </a:extLst>
          </p:cNvPr>
          <p:cNvSpPr txBox="1"/>
          <p:nvPr/>
        </p:nvSpPr>
        <p:spPr>
          <a:xfrm>
            <a:off x="5773478" y="2243060"/>
            <a:ext cx="3200401" cy="338554"/>
          </a:xfrm>
          <a:prstGeom prst="rect">
            <a:avLst/>
          </a:prstGeom>
          <a:noFill/>
        </p:spPr>
        <p:txBody>
          <a:bodyPr wrap="square" rtlCol="0">
            <a:spAutoFit/>
          </a:bodyPr>
          <a:lstStyle/>
          <a:p>
            <a:r>
              <a:rPr lang="en-US" altLang="zh-CN" sz="1600" dirty="0">
                <a:solidFill>
                  <a:srgbClr val="660874"/>
                </a:solidFill>
              </a:rPr>
              <a:t>especially by counting argument</a:t>
            </a:r>
            <a:endParaRPr lang="zh-CN" altLang="en-US" sz="1600" dirty="0">
              <a:solidFill>
                <a:srgbClr val="660874"/>
              </a:solidFill>
            </a:endParaRPr>
          </a:p>
        </p:txBody>
      </p:sp>
      <p:sp>
        <p:nvSpPr>
          <p:cNvPr id="12" name="Left Brace 11">
            <a:extLst>
              <a:ext uri="{FF2B5EF4-FFF2-40B4-BE49-F238E27FC236}">
                <a16:creationId xmlns:a16="http://schemas.microsoft.com/office/drawing/2014/main" id="{DC3EB69E-C754-417C-8D26-1AA5425D6852}"/>
              </a:ext>
            </a:extLst>
          </p:cNvPr>
          <p:cNvSpPr/>
          <p:nvPr/>
        </p:nvSpPr>
        <p:spPr>
          <a:xfrm rot="10800000">
            <a:off x="4045687" y="2620926"/>
            <a:ext cx="288853" cy="3537094"/>
          </a:xfrm>
          <a:prstGeom prst="lef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4" name="TextBox 13">
            <a:extLst>
              <a:ext uri="{FF2B5EF4-FFF2-40B4-BE49-F238E27FC236}">
                <a16:creationId xmlns:a16="http://schemas.microsoft.com/office/drawing/2014/main" id="{21F73801-F416-413F-ADB7-AE2EFBAFED96}"/>
              </a:ext>
            </a:extLst>
          </p:cNvPr>
          <p:cNvSpPr txBox="1"/>
          <p:nvPr/>
        </p:nvSpPr>
        <p:spPr>
          <a:xfrm>
            <a:off x="4505546" y="2981312"/>
            <a:ext cx="3330650" cy="400110"/>
          </a:xfrm>
          <a:prstGeom prst="rect">
            <a:avLst/>
          </a:prstGeom>
          <a:noFill/>
        </p:spPr>
        <p:txBody>
          <a:bodyPr wrap="square" rtlCol="0">
            <a:spAutoFit/>
          </a:bodyPr>
          <a:lstStyle/>
          <a:p>
            <a:r>
              <a:rPr lang="en-US" altLang="zh-CN" sz="2000" b="1" dirty="0"/>
              <a:t>Classifying by complexity</a:t>
            </a:r>
            <a:endParaRPr lang="zh-CN" altLang="en-US" sz="2000" b="1" dirty="0"/>
          </a:p>
        </p:txBody>
      </p:sp>
    </p:spTree>
    <p:extLst>
      <p:ext uri="{BB962C8B-B14F-4D97-AF65-F5344CB8AC3E}">
        <p14:creationId xmlns:p14="http://schemas.microsoft.com/office/powerpoint/2010/main" val="2968040871"/>
      </p:ext>
    </p:extLst>
  </p:cSld>
  <p:clrMapOvr>
    <a:masterClrMapping/>
  </p:clrMapOvr>
</p:sld>
</file>

<file path=ppt/theme/theme1.xml><?xml version="1.0" encoding="utf-8"?>
<a:theme xmlns:a="http://schemas.openxmlformats.org/drawingml/2006/main" name="清华简约主题-扁平-4:3">
  <a:themeElements>
    <a:clrScheme name="清华紫主题">
      <a:dk1>
        <a:srgbClr val="000000"/>
      </a:dk1>
      <a:lt1>
        <a:srgbClr val="FFFFFF"/>
      </a:lt1>
      <a:dk2>
        <a:srgbClr val="3D3D3D"/>
      </a:dk2>
      <a:lt2>
        <a:srgbClr val="EBEBEB"/>
      </a:lt2>
      <a:accent1>
        <a:srgbClr val="660874"/>
      </a:accent1>
      <a:accent2>
        <a:srgbClr val="660874"/>
      </a:accent2>
      <a:accent3>
        <a:srgbClr val="E6C46D"/>
      </a:accent3>
      <a:accent4>
        <a:srgbClr val="969FA7"/>
      </a:accent4>
      <a:accent5>
        <a:srgbClr val="A9C37C"/>
      </a:accent5>
      <a:accent6>
        <a:srgbClr val="5A8071"/>
      </a:accent6>
      <a:hlink>
        <a:srgbClr val="007698"/>
      </a:hlink>
      <a:folHlink>
        <a:srgbClr val="43064C"/>
      </a:folHlink>
    </a:clrScheme>
    <a:fontScheme name="红利">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红利">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5D8C9649-FBE1-4B5B-8258-8A170F9843AD}"/>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10040</TotalTime>
  <Words>5587</Words>
  <Application>Microsoft Office PowerPoint</Application>
  <PresentationFormat>On-screen Show (4:3)</PresentationFormat>
  <Paragraphs>850</Paragraphs>
  <Slides>39</Slides>
  <Notes>30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39</vt:i4>
      </vt:variant>
    </vt:vector>
  </HeadingPairs>
  <TitlesOfParts>
    <vt:vector size="46" baseType="lpstr">
      <vt:lpstr>等线</vt:lpstr>
      <vt:lpstr>Arial</vt:lpstr>
      <vt:lpstr>Cambria Math</vt:lpstr>
      <vt:lpstr>Gill Sans MT</vt:lpstr>
      <vt:lpstr>Wingdings</vt:lpstr>
      <vt:lpstr>Wingdings 2</vt:lpstr>
      <vt:lpstr>清华简约主题-扁平-4:3</vt:lpstr>
      <vt:lpstr>Maximum Circuit Lower Bounds for Exponential-time Arthur Merlin</vt:lpstr>
      <vt:lpstr>Plan of today</vt:lpstr>
      <vt:lpstr>Maximum Circuit Lower Bounds</vt:lpstr>
      <vt:lpstr>Maximum Circuit Lower Bounds</vt:lpstr>
      <vt:lpstr>Maximum Circuit Lower Bounds</vt:lpstr>
      <vt:lpstr>Maximum Circuit Lower Bounds</vt:lpstr>
      <vt:lpstr>Maximum Circuit Lower Bounds</vt:lpstr>
      <vt:lpstr>Explicit Constructions</vt:lpstr>
      <vt:lpstr>Explicit Constructions</vt:lpstr>
      <vt:lpstr>Explicit Constructions</vt:lpstr>
      <vt:lpstr>Explicit Constructions</vt:lpstr>
      <vt:lpstr>Explicit Constructions</vt:lpstr>
      <vt:lpstr>Explicit Constructions</vt:lpstr>
      <vt:lpstr>Connecting two lines of work</vt:lpstr>
      <vt:lpstr>Our Results</vt:lpstr>
      <vt:lpstr>Our Results</vt:lpstr>
      <vt:lpstr>Our Results</vt:lpstr>
      <vt:lpstr>Part 2: Techniques</vt:lpstr>
      <vt:lpstr>Win-Win using Hardness vs Randomness</vt:lpstr>
      <vt:lpstr>Hardness vs Randomness</vt:lpstr>
      <vt:lpstr>Win-win argument</vt:lpstr>
      <vt:lpstr>Win-win argument</vt:lpstr>
      <vt:lpstr>Win-win argument</vt:lpstr>
      <vt:lpstr>Efficiency Issue: Half-exponential Barrier</vt:lpstr>
      <vt:lpstr>Efficiency Issue: Half-exponential Barrier</vt:lpstr>
      <vt:lpstr>Efficiency Issue: Half-exponential Barrier</vt:lpstr>
      <vt:lpstr>Efficiency Issue: Half-exponential Barrier</vt:lpstr>
      <vt:lpstr>Efficiency Issue: Half-exponential Barrier</vt:lpstr>
      <vt:lpstr>Efficiency Issue: Half-exponential Barrier</vt:lpstr>
      <vt:lpstr>Iterative win-win</vt:lpstr>
      <vt:lpstr>Iterative win-win</vt:lpstr>
      <vt:lpstr>Iterative win-win</vt:lpstr>
      <vt:lpstr>Iterative win-win</vt:lpstr>
      <vt:lpstr>Iterative win-win</vt:lpstr>
      <vt:lpstr>Iterative win-win</vt:lpstr>
      <vt:lpstr>Critical win-win</vt:lpstr>
      <vt:lpstr>Critical win-win</vt:lpstr>
      <vt:lpstr>meme time!</vt:lpstr>
      <vt:lpstr>Open Problems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陈 伟浩</dc:creator>
  <cp:lastModifiedBy>Jiatu Li</cp:lastModifiedBy>
  <cp:revision>1439</cp:revision>
  <cp:lastPrinted>2020-04-04T02:50:47Z</cp:lastPrinted>
  <dcterms:created xsi:type="dcterms:W3CDTF">2020-01-04T07:43:38Z</dcterms:created>
  <dcterms:modified xsi:type="dcterms:W3CDTF">2026-01-24T14:28:51Z</dcterms:modified>
</cp:coreProperties>
</file>