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57" r:id="rId5"/>
    <p:sldId id="274" r:id="rId6"/>
    <p:sldId id="501" r:id="rId7"/>
    <p:sldId id="469" r:id="rId8"/>
    <p:sldId id="263" r:id="rId9"/>
    <p:sldId id="260" r:id="rId10"/>
    <p:sldId id="261" r:id="rId11"/>
    <p:sldId id="479" r:id="rId12"/>
    <p:sldId id="455" r:id="rId13"/>
    <p:sldId id="483" r:id="rId14"/>
    <p:sldId id="485" r:id="rId15"/>
    <p:sldId id="482" r:id="rId16"/>
    <p:sldId id="486" r:id="rId17"/>
    <p:sldId id="488" r:id="rId18"/>
    <p:sldId id="273" r:id="rId19"/>
    <p:sldId id="504" r:id="rId20"/>
    <p:sldId id="266" r:id="rId21"/>
    <p:sldId id="502" r:id="rId22"/>
    <p:sldId id="49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439653-9E11-437B-8D44-72C3EF1A28E3}" v="805" dt="2024-10-25T20:05:43.0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55" autoAdjust="0"/>
    <p:restoredTop sz="78419" autoAdjust="0"/>
  </p:normalViewPr>
  <p:slideViewPr>
    <p:cSldViewPr snapToGrid="0">
      <p:cViewPr varScale="1">
        <p:scale>
          <a:sx n="88" d="100"/>
          <a:sy n="88" d="100"/>
        </p:scale>
        <p:origin x="9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E6E3C-AACC-4FAF-875F-1E430F5314C7}" type="datetimeFigureOut">
              <a:rPr lang="zh-CN" altLang="en-US" smtClean="0"/>
              <a:t>2026/1/24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8ADA0-8CE3-4B8F-BCA4-FA333186A6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6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8ADA0-8CE3-4B8F-BCA4-FA333186A62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72752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ba98c0321c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ba98c0321c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One of our main results can be informally stated as follows.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/>
              <a:t>With respect to Cook’s theory PV that captures reasoning in polynomial time, the weak pigeonhole principle, i.e., each shrinking function has a pair of colliding inputs,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C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/>
              <a:t>is equivalent to the deterministic communication complexity lower bound of EQ.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 some sense, it means that from the perspective of polynomial-time agents, the weak pigeonhole principle is as hard as communication complexity lower bound for EQ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Indeed, we identify three equivalence classes of variants of the </a:t>
            </a:r>
            <a:r>
              <a:rPr lang="en-US" altLang="zh-CN" dirty="0"/>
              <a:t>pigeonhole principle, and put several results of interests into the picture, </a:t>
            </a:r>
          </a:p>
          <a:p>
            <a:endParaRPr lang="en-US" altLang="zh-CN" dirty="0"/>
          </a:p>
          <a:p>
            <a:r>
              <a:rPr lang="en-US" altLang="zh-CN" dirty="0"/>
              <a:t>including singleton bound for error-correcting codes, Palindrome lower bound against single-tape Turing machines, </a:t>
            </a:r>
          </a:p>
          <a:p>
            <a:endParaRPr lang="en-US" dirty="0"/>
          </a:p>
          <a:p>
            <a:r>
              <a:rPr lang="en-US" dirty="0"/>
              <a:t>And communication complexity lower bound for Set </a:t>
            </a:r>
            <a:r>
              <a:rPr lang="en-US" dirty="0" err="1"/>
              <a:t>Disjointness</a:t>
            </a:r>
            <a:r>
              <a:rPr lang="en-US" dirty="0"/>
              <a:t> against one-way protocols.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8ADA0-8CE3-4B8F-BCA4-FA333186A62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5478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results brought new insights on the questions we posted. </a:t>
            </a:r>
          </a:p>
          <a:p>
            <a:endParaRPr lang="en-US" dirty="0"/>
          </a:p>
          <a:p>
            <a:r>
              <a:rPr lang="en-US" dirty="0"/>
              <a:t>Firstly, the reverse mathematics of lower bounds show that </a:t>
            </a:r>
            <a:r>
              <a:rPr lang="en-US" sz="1200" dirty="0"/>
              <a:t>u</a:t>
            </a:r>
            <a:r>
              <a:rPr lang="en-US" altLang="zh-CN" sz="1200" dirty="0"/>
              <a:t>nder plausible cryptographic assumption, </a:t>
            </a:r>
            <a:r>
              <a:rPr lang="en-US" altLang="zh-CN" sz="1200" b="1" dirty="0"/>
              <a:t>PV</a:t>
            </a:r>
            <a:r>
              <a:rPr lang="en-US" altLang="zh-CN" sz="1200" baseline="-25000" dirty="0"/>
              <a:t>1</a:t>
            </a:r>
            <a:r>
              <a:rPr lang="en-US" altLang="zh-CN" sz="1200" dirty="0"/>
              <a:t> and </a:t>
            </a:r>
            <a:r>
              <a:rPr lang="en-US" altLang="zh-CN" sz="1200" b="1" dirty="0"/>
              <a:t>APC</a:t>
            </a:r>
            <a:r>
              <a:rPr lang="en-US" altLang="zh-CN" sz="1200" baseline="-25000" dirty="0"/>
              <a:t>1</a:t>
            </a:r>
            <a:r>
              <a:rPr lang="en-US" altLang="zh-CN" sz="1200" dirty="0"/>
              <a:t> </a:t>
            </a:r>
          </a:p>
          <a:p>
            <a:r>
              <a:rPr lang="en-US" altLang="zh-CN" sz="1200" dirty="0"/>
              <a:t>cannot prove classical lower bounds about </a:t>
            </a:r>
            <a:r>
              <a:rPr lang="en-US" altLang="zh-CN" sz="1200" b="1" dirty="0"/>
              <a:t>communication complexity</a:t>
            </a:r>
            <a:r>
              <a:rPr lang="en-US" altLang="zh-CN" sz="1200" dirty="0"/>
              <a:t>, </a:t>
            </a:r>
            <a:r>
              <a:rPr lang="en-US" altLang="zh-CN" sz="1200" b="1" dirty="0"/>
              <a:t>error-correcting codes</a:t>
            </a:r>
            <a:r>
              <a:rPr lang="en-US" altLang="zh-CN" sz="1200" dirty="0"/>
              <a:t>, and </a:t>
            </a:r>
            <a:r>
              <a:rPr lang="en-US" altLang="zh-CN" sz="1200" b="1" dirty="0"/>
              <a:t>single-tape Turing machines</a:t>
            </a:r>
            <a:r>
              <a:rPr lang="en-US" altLang="zh-CN" sz="1200" dirty="0"/>
              <a:t>!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This is from a rather counter-intuitive argument. </a:t>
            </a:r>
          </a:p>
          <a:p>
            <a:endParaRPr lang="en-US" dirty="0"/>
          </a:p>
          <a:p>
            <a:r>
              <a:rPr lang="en-US" dirty="0"/>
              <a:t>By the reversals, we know that the weak pigeonhole principle is necessary for proving communication lower bounds. </a:t>
            </a:r>
          </a:p>
          <a:p>
            <a:r>
              <a:rPr lang="en-US" dirty="0"/>
              <a:t>It is well-known that under cryptographic assumptions, the weak pigeonhole principle is unprovable in </a:t>
            </a:r>
            <a:r>
              <a:rPr lang="en-US" altLang="zh-CN" sz="1200" b="1" dirty="0"/>
              <a:t>PV</a:t>
            </a:r>
            <a:r>
              <a:rPr lang="en-US" altLang="zh-CN" sz="1200" baseline="-25000" dirty="0"/>
              <a:t>1</a:t>
            </a:r>
            <a:r>
              <a:rPr lang="en-US" altLang="zh-CN" sz="1200" dirty="0"/>
              <a:t> and </a:t>
            </a:r>
            <a:r>
              <a:rPr lang="en-US" altLang="zh-CN" sz="1200" b="1" dirty="0"/>
              <a:t>APC</a:t>
            </a:r>
            <a:r>
              <a:rPr lang="en-US" altLang="zh-CN" sz="1200" baseline="-25000" dirty="0"/>
              <a:t>1</a:t>
            </a:r>
            <a:r>
              <a:rPr lang="en-US" altLang="zh-CN" sz="1200" dirty="0"/>
              <a:t> </a:t>
            </a:r>
          </a:p>
          <a:p>
            <a:r>
              <a:rPr lang="en-US" sz="1200" dirty="0"/>
              <a:t>And therefore the communication complexity lower bounds are also unprovable. </a:t>
            </a:r>
          </a:p>
          <a:p>
            <a:endParaRPr lang="en-US" sz="1200" dirty="0"/>
          </a:p>
          <a:p>
            <a:r>
              <a:rPr lang="en-US" sz="1200" dirty="0"/>
              <a:t>This corrects the previous belief that “simple” lower bounds are likely provable in </a:t>
            </a:r>
            <a:r>
              <a:rPr lang="en-US" altLang="zh-CN" sz="1200" b="1" dirty="0"/>
              <a:t>PV</a:t>
            </a:r>
            <a:r>
              <a:rPr lang="en-US" altLang="zh-CN" sz="1200" baseline="-25000" dirty="0"/>
              <a:t>1</a:t>
            </a:r>
            <a:r>
              <a:rPr lang="en-US" altLang="zh-CN" sz="1200" dirty="0"/>
              <a:t> and </a:t>
            </a:r>
            <a:r>
              <a:rPr lang="en-US" altLang="zh-CN" sz="1200" b="1" dirty="0"/>
              <a:t>APC</a:t>
            </a:r>
            <a:r>
              <a:rPr lang="en-US" altLang="zh-CN" sz="1200" baseline="-25000" dirty="0"/>
              <a:t>1</a:t>
            </a:r>
          </a:p>
          <a:p>
            <a:endParaRPr lang="en-US" sz="1200" baseline="-25000" dirty="0"/>
          </a:p>
          <a:p>
            <a:r>
              <a:rPr lang="en-US" sz="1200" baseline="0" dirty="0"/>
              <a:t>Secondly, as the lower bounds are equivalent to combinatorial principles, we also know that the principles are exactly what we need </a:t>
            </a:r>
          </a:p>
          <a:p>
            <a:r>
              <a:rPr lang="en-US" sz="1200" baseline="0" dirty="0"/>
              <a:t>to add to our theory to derive the lower bounds we want.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8ADA0-8CE3-4B8F-BCA4-FA333186A62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0713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Despite of being an intuitive and strong barrier, the natural proof barrier does not quite explain the limitation of several recently developed techniques in complexity theory such as hardness magnification.</a:t>
            </a:r>
          </a:p>
          <a:p>
            <a:endParaRPr lang="en-US" dirty="0"/>
          </a:p>
          <a:p>
            <a:r>
              <a:rPr lang="en-US" dirty="0"/>
              <a:t>It is unclear whether these techniques are indeed bringing us closer to the open problems, or simply </a:t>
            </a:r>
            <a:r>
              <a:rPr lang="en-US" altLang="zh-CN" dirty="0"/>
              <a:t>hack across existing informal barriers in an ad-hoc way. </a:t>
            </a:r>
          </a:p>
          <a:p>
            <a:endParaRPr lang="en-US" dirty="0"/>
          </a:p>
          <a:p>
            <a:r>
              <a:rPr lang="en-US" dirty="0"/>
              <a:t>For hardness magnification, in particular, people are introducing new barriers, while these new barriers may also be bypassed at some point, which hopefully improves our understanding of complexity theory. </a:t>
            </a:r>
          </a:p>
          <a:p>
            <a:endParaRPr lang="en-US" dirty="0"/>
          </a:p>
          <a:p>
            <a:r>
              <a:rPr lang="en-US" dirty="0"/>
              <a:t>At the same time, people are aware of an intriguing possibility that complexity lower bounds might be unprovable from a strong mathematical theory with solid logical foundation, </a:t>
            </a:r>
          </a:p>
          <a:p>
            <a:r>
              <a:rPr lang="en-US" dirty="0"/>
              <a:t>which, through a systematic logical study, will be less </a:t>
            </a:r>
            <a:r>
              <a:rPr lang="en-US" altLang="zh-CN" dirty="0"/>
              <a:t>vulnerable to ad-hoc tricks and reveal the inherent hardness of the open problems.</a:t>
            </a:r>
            <a:endParaRPr lang="en-US" dirty="0"/>
          </a:p>
          <a:p>
            <a:endParaRPr lang="en-US" dirty="0"/>
          </a:p>
          <a:p>
            <a:r>
              <a:rPr lang="en-US" dirty="0"/>
              <a:t>And this is the main motivation of our work.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8ADA0-8CE3-4B8F-BCA4-FA333186A62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2415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Ideally, we would like to identify a theory that is able to formalize all known results from algorithms and complexity, and determine if complexity lower bounds of interest are unprovable in 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8ADA0-8CE3-4B8F-BCA4-FA333186A62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2006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less ambitious goal, which is probably more tractable, is to consider a theory that formalizes many known results and determine the unprovability of complexity lower bounds from it, possibly under assumptions.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8ADA0-8CE3-4B8F-BCA4-FA333186A62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02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two sides of the goal. </a:t>
            </a:r>
          </a:p>
          <a:p>
            <a:endParaRPr lang="en-US" dirty="0"/>
          </a:p>
          <a:p>
            <a:r>
              <a:rPr lang="en-US" dirty="0"/>
              <a:t>As the first half of the goal, we need to identify theory T that is strong enough for complexity theorists, which falls into the </a:t>
            </a:r>
            <a:r>
              <a:rPr lang="en-US" altLang="zh-CN" dirty="0"/>
              <a:t>program of reverse mathematics:</a:t>
            </a:r>
          </a:p>
          <a:p>
            <a:r>
              <a:rPr lang="en-US" dirty="0"/>
              <a:t>Starting from the theorems that we care about, we need to find a suitable set of axioms to prove these theorems. </a:t>
            </a:r>
          </a:p>
          <a:p>
            <a:endParaRPr lang="en-US" dirty="0"/>
          </a:p>
          <a:p>
            <a:r>
              <a:rPr lang="en-US" dirty="0"/>
              <a:t>Then, we will show the unprovability of lower bounds from the theory T. </a:t>
            </a:r>
          </a:p>
          <a:p>
            <a:endParaRPr lang="en-US" sz="1200" b="0" i="0" u="none" strike="noStrike" baseline="0" dirty="0">
              <a:latin typeface="LMRoman10-Regular-Identity-H"/>
            </a:endParaRPr>
          </a:p>
          <a:p>
            <a:r>
              <a:rPr lang="en-US" sz="1200" b="0" i="0" u="none" strike="noStrike" baseline="0" dirty="0">
                <a:latin typeface="LMRoman10-Regular-Identity-H"/>
              </a:rPr>
              <a:t>A vast body of work has highlighted certain fragments of </a:t>
            </a:r>
            <a:r>
              <a:rPr lang="en-US" sz="1200" b="0" i="0" u="none" strike="noStrike" baseline="0" dirty="0" err="1">
                <a:latin typeface="LMRoman10-Regular-Identity-H"/>
              </a:rPr>
              <a:t>Peano</a:t>
            </a:r>
            <a:r>
              <a:rPr lang="en-US" sz="1200" b="0" i="0" u="none" strike="noStrike" baseline="0" dirty="0">
                <a:latin typeface="LMRoman10-Regular-Identity-H"/>
              </a:rPr>
              <a:t> Arithmetic (</a:t>
            </a:r>
            <a:r>
              <a:rPr lang="en-US" sz="1200" b="1" i="0" u="none" strike="noStrike" baseline="0" dirty="0">
                <a:solidFill>
                  <a:srgbClr val="FF0000"/>
                </a:solidFill>
                <a:latin typeface="LMRoman10-Regular-Identity-H"/>
              </a:rPr>
              <a:t>Bounded Arithmetic</a:t>
            </a:r>
            <a:r>
              <a:rPr lang="en-US" sz="1200" b="1" i="0" u="none" strike="noStrike" baseline="0" dirty="0">
                <a:latin typeface="LMRoman10-Regular-Identity-H"/>
              </a:rPr>
              <a:t>)</a:t>
            </a:r>
            <a:endParaRPr lang="en-US" sz="1200" b="0" i="0" u="none" strike="noStrike" baseline="0" dirty="0">
              <a:latin typeface="LMRoman10-Regular-Identity-H"/>
            </a:endParaRPr>
          </a:p>
          <a:p>
            <a:r>
              <a:rPr lang="en-US" sz="1200" b="0" i="0" u="none" strike="noStrike" baseline="0" dirty="0">
                <a:latin typeface="LMRoman10-Regular-Identity-H"/>
              </a:rPr>
              <a:t>as a natural and robust class of theories for the formalization of </a:t>
            </a:r>
            <a:r>
              <a:rPr lang="en-US" sz="1200" dirty="0">
                <a:latin typeface="LMRoman10-Regular-Identity-H"/>
              </a:rPr>
              <a:t>both </a:t>
            </a:r>
            <a:r>
              <a:rPr lang="en-US" sz="1200" b="0" i="0" u="none" strike="noStrike" baseline="0" dirty="0">
                <a:latin typeface="LMRoman10-Regular-Identity-H"/>
              </a:rPr>
              <a:t>basic and advanced results from algorithms and complexity theory</a:t>
            </a:r>
            <a:endParaRPr lang="en-GB" sz="1200" dirty="0"/>
          </a:p>
          <a:p>
            <a:endParaRPr lang="en-US" dirty="0"/>
          </a:p>
          <a:p>
            <a:r>
              <a:rPr lang="en-US" dirty="0"/>
              <a:t>In this work, we consider the first half of the goal, namely reverse mathematics of complexity lower bounds in bounded arithmetic.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8ADA0-8CE3-4B8F-BCA4-FA333186A62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5882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8ADA0-8CE3-4B8F-BCA4-FA333186A62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8292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Prior to our work, there has been a rich literature on formalizing complexity theory in bounded arithmetic, here we mention some of the results.</a:t>
            </a:r>
          </a:p>
          <a:p>
            <a:endParaRPr lang="en-US" dirty="0"/>
          </a:p>
          <a:p>
            <a:r>
              <a:rPr lang="en-US" dirty="0"/>
              <a:t>For instance, the theory PV for deterministic poly time reasoning proves PCP Theorem and the existence of expander graphs.</a:t>
            </a:r>
          </a:p>
          <a:p>
            <a:endParaRPr lang="en-US" dirty="0"/>
          </a:p>
          <a:p>
            <a:r>
              <a:rPr lang="en-US" dirty="0"/>
              <a:t>The theory APC1 for probabilistic reasoning formalizes best known lower bounds against constant-depth circuits and monotone circuits. </a:t>
            </a:r>
          </a:p>
          <a:p>
            <a:endParaRPr lang="en-US" dirty="0"/>
          </a:p>
          <a:p>
            <a:r>
              <a:rPr lang="en-US" dirty="0"/>
              <a:t>These formalization results support our intuition that bounded theories are reasonably strong. </a:t>
            </a:r>
          </a:p>
          <a:p>
            <a:endParaRPr lang="en-US" dirty="0"/>
          </a:p>
          <a:p>
            <a:r>
              <a:rPr lang="en-US" dirty="0"/>
              <a:t>However, a major limitation of existing results is that they do not highlight </a:t>
            </a:r>
            <a:r>
              <a:rPr lang="en-US" b="1" dirty="0"/>
              <a:t>reversals</a:t>
            </a:r>
            <a:r>
              <a:rPr lang="en-US" dirty="0"/>
              <a:t>, and thus do not justify the </a:t>
            </a:r>
            <a:r>
              <a:rPr lang="en-US" altLang="zh-CN" dirty="0"/>
              <a:t>necessity of introducing certain axioms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For instance, it is unclear whether the extension from PV to APC1 is necessary for proving the circuit lower bounds.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8ADA0-8CE3-4B8F-BCA4-FA333186A62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060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Specifically, we can ask the following two questions: </a:t>
            </a:r>
          </a:p>
          <a:p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Are bounded theories PV1 and APC1 sufficient to prove lower bounds we care about?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Indeed, some researchers believed that this is true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Note that the question is important, as </a:t>
            </a:r>
            <a:r>
              <a:rPr lang="en-US" sz="1200" dirty="0"/>
              <a:t>t</a:t>
            </a:r>
            <a:r>
              <a:rPr lang="en-US" altLang="zh-CN" sz="1200" dirty="0"/>
              <a:t>he stronger the theory is, the stronger the unprovability results are</a:t>
            </a:r>
            <a:endParaRPr lang="en-US" dirty="0"/>
          </a:p>
          <a:p>
            <a:pPr marL="171450" lvl="0" indent="-171450">
              <a:buFontTx/>
              <a:buChar char="-"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Moreover, if it is not the case, what axioms we should add?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Recall that in the second part of the goal, we will prove the unprovability of lower bounds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stronger the theory is, the harder the unprovability results are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Therefore, a wise choice is to only add necessary axioms to make our life easier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8ADA0-8CE3-4B8F-BCA4-FA333186A62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2835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To pinpoint the </a:t>
            </a:r>
            <a:r>
              <a:rPr lang="en-US" sz="1200" b="1" dirty="0">
                <a:solidFill>
                  <a:srgbClr val="0000FF"/>
                </a:solidFill>
              </a:rPr>
              <a:t>exact strength</a:t>
            </a:r>
            <a:r>
              <a:rPr lang="en-US" sz="1200" dirty="0"/>
              <a:t> of the theories/axioms needed to prove lower bound statements of Interest, we systematically investigate the </a:t>
            </a:r>
            <a:r>
              <a:rPr lang="en-US" sz="1200" b="1" dirty="0">
                <a:solidFill>
                  <a:srgbClr val="0000FF"/>
                </a:solidFill>
              </a:rPr>
              <a:t>reverse mathematics of lower bounds</a:t>
            </a:r>
            <a:r>
              <a:rPr lang="en-US" sz="1200" dirty="0"/>
              <a:t>.</a:t>
            </a:r>
            <a:endParaRPr lang="en-GB" sz="1200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We aim to determine the fundamental principles needed to establish lower bounds, by showing (</a:t>
            </a:r>
            <a:r>
              <a:rPr lang="en-US" sz="1200" b="1" dirty="0">
                <a:solidFill>
                  <a:srgbClr val="C00000"/>
                </a:solidFill>
              </a:rPr>
              <a:t>over a weak base theory</a:t>
            </a:r>
            <a:r>
              <a:rPr lang="en-US" sz="1200" dirty="0"/>
              <a:t>) that the </a:t>
            </a:r>
            <a:r>
              <a:rPr lang="en-US" sz="1200" b="1" dirty="0"/>
              <a:t>lower bound </a:t>
            </a:r>
            <a:r>
              <a:rPr lang="en-US" sz="1200" dirty="0"/>
              <a:t>and the </a:t>
            </a:r>
            <a:r>
              <a:rPr lang="en-US" sz="1200" b="1" dirty="0"/>
              <a:t>principle</a:t>
            </a:r>
            <a:r>
              <a:rPr lang="en-US" sz="1200" dirty="0"/>
              <a:t> are </a:t>
            </a:r>
            <a:r>
              <a:rPr lang="en-US" sz="1200" b="1" dirty="0"/>
              <a:t>equivalent</a:t>
            </a:r>
            <a:r>
              <a:rPr lang="en-US" sz="1200" dirty="0"/>
              <a:t>.</a:t>
            </a:r>
            <a:endParaRPr lang="en-GB" sz="1200" dirty="0"/>
          </a:p>
          <a:p>
            <a:endParaRPr lang="en-US" dirty="0"/>
          </a:p>
          <a:p>
            <a:r>
              <a:rPr lang="en-US" dirty="0"/>
              <a:t>That is, the lower bound can be proved from the base theory and the combinatorial principle, while at the same time </a:t>
            </a:r>
          </a:p>
          <a:p>
            <a:endParaRPr lang="en-US" dirty="0"/>
          </a:p>
          <a:p>
            <a:r>
              <a:rPr lang="en-US" dirty="0"/>
              <a:t>the combinatorial principle can be proved from the base theory and the lower bound statements.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8ADA0-8CE3-4B8F-BCA4-FA333186A62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8340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74FAB-5B79-E741-CBCC-EE41130366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B3F80F-FB72-3A32-D6DD-ED1F5BF6C7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058DE-7C1C-B983-55B2-05AE7C75D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D79E-DAA5-4878-8507-BA10D5ED98A3}" type="datetimeFigureOut">
              <a:rPr lang="en-GB" smtClean="0"/>
              <a:t>24/01/2026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4E5CB-1B2E-0F1D-0633-044B06299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D1D8A-FA35-8662-3F8F-66C9680CF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4ABE-DFD2-4B75-8166-1B26D1167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763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7654E-9F30-24F9-6B93-C7714EC59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66B343-E1FB-8A5F-F46E-ABB873FB3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92CF6-7B71-7259-9634-609C7AB5C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D79E-DAA5-4878-8507-BA10D5ED98A3}" type="datetimeFigureOut">
              <a:rPr lang="en-GB" smtClean="0"/>
              <a:t>24/01/2026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3E30A-EA7F-D8F9-5024-4149647F0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AD83F-309C-8E50-A335-98C233A01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4ABE-DFD2-4B75-8166-1B26D1167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489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E90719-E5A0-004B-23B2-72BB1C0DD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573265-BAAC-1D5F-E3D3-9A7B5B23F6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9C243-9A48-855F-72F9-946CF660A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D79E-DAA5-4878-8507-BA10D5ED98A3}" type="datetimeFigureOut">
              <a:rPr lang="en-GB" smtClean="0"/>
              <a:t>24/01/2026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8866A-FBB5-3164-DCE2-1CDC76895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1253B-4042-6552-72AC-0EDCD4429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4ABE-DFD2-4B75-8166-1B26D1167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321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4528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18E96-CC94-3800-B3AC-7BF28781F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0CA14-A5A7-A95F-E97C-7846B1223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D6428-41EC-7757-5CC9-1C7924AB9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D79E-DAA5-4878-8507-BA10D5ED98A3}" type="datetimeFigureOut">
              <a:rPr lang="en-GB" smtClean="0"/>
              <a:t>24/01/2026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6C6E9-B30E-1BCA-A6A3-3F111F962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8135D-2FBA-F037-2714-25A37A398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4ABE-DFD2-4B75-8166-1B26D1167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933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08D86-DB45-EBFD-4264-A907A6D89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71D666-E06E-3023-F355-D962A6D3B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62DB2A-54FA-F398-DCE9-CB409F3C8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D79E-DAA5-4878-8507-BA10D5ED98A3}" type="datetimeFigureOut">
              <a:rPr lang="en-GB" smtClean="0"/>
              <a:t>24/01/2026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179AB2-FC3D-F36C-CA75-B0E8FF279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F8005-F71C-CB96-6D75-E2E48200B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4ABE-DFD2-4B75-8166-1B26D1167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96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D2E38-61D8-DA6F-5BF9-7B462D122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2C7E3-BE36-8840-3E28-6213420FD8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F302AF-FF3C-781F-8418-A39628E135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B512BF-239F-89CE-6FFC-136C3FB7F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D79E-DAA5-4878-8507-BA10D5ED98A3}" type="datetimeFigureOut">
              <a:rPr lang="en-GB" smtClean="0"/>
              <a:t>24/01/2026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489CC1-8447-1C40-BA36-16B85F286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5C08D2-8DA7-A924-FCE1-EE3877019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4ABE-DFD2-4B75-8166-1B26D1167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420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2094E-D0E5-40E4-BE88-8FDA09818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0AFC1-D945-1178-5A04-BC1DC9ECF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6F70ED-DD64-FA64-0257-9CBC8CD925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5EBA9F-C2F2-C08D-07F1-6B4A10CA75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674CE2-3BDD-EF47-2092-BCEFFB0C26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1189AC-3521-24C1-1DA1-F8301764D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D79E-DAA5-4878-8507-BA10D5ED98A3}" type="datetimeFigureOut">
              <a:rPr lang="en-GB" smtClean="0"/>
              <a:t>24/01/2026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829BCE-ACEE-22F3-F62A-2FF27F490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9ECA8D-6309-1666-AE8C-41DADC2D6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4ABE-DFD2-4B75-8166-1B26D1167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316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BFD7A-0CAB-3540-2EBB-EFBA4CF32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2C1DBE-B171-2DA2-3172-455BB2893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D79E-DAA5-4878-8507-BA10D5ED98A3}" type="datetimeFigureOut">
              <a:rPr lang="en-GB" smtClean="0"/>
              <a:t>24/01/2026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D82C51-9988-4FCB-3AB2-63D146DB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154E4C-F17B-BC97-0279-9A17EB84B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4ABE-DFD2-4B75-8166-1B26D1167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94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EC27B2-89BD-FD64-BF2B-96CDA09C8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D79E-DAA5-4878-8507-BA10D5ED98A3}" type="datetimeFigureOut">
              <a:rPr lang="en-GB" smtClean="0"/>
              <a:t>24/01/2026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4998D5-F04D-E3FC-0946-54B11A946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514BC-282D-4B7E-94D4-792F8423A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4ABE-DFD2-4B75-8166-1B26D1167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200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3002F-75C6-82BE-DB67-DF2A22785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45108-6AC3-A9AA-2A3B-B62F97889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6218D0-326F-47DC-BE5B-4BB8E1B084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2859FA-C5D4-DBF6-8FD7-23D3747FE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D79E-DAA5-4878-8507-BA10D5ED98A3}" type="datetimeFigureOut">
              <a:rPr lang="en-GB" smtClean="0"/>
              <a:t>24/01/2026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36F58A-231A-168D-6CEF-9823759CD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6F530C-3160-4567-EFD8-B72A3705B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4ABE-DFD2-4B75-8166-1B26D1167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648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CDF86-8A9F-D5B7-AD88-EDADB76BA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D7EAF6-1A66-FD1D-9875-56CD6669E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870203-6A11-D71E-3F30-9294BAE1BC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E99DDF-954F-4B93-8AFB-E4B8CC1B4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D79E-DAA5-4878-8507-BA10D5ED98A3}" type="datetimeFigureOut">
              <a:rPr lang="en-GB" smtClean="0"/>
              <a:t>24/01/2026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FADE4E-967F-B257-0E34-D91416E49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61CDC4-4A05-4725-BD0C-3ADB8EDD5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4ABE-DFD2-4B75-8166-1B26D1167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319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26332D-B096-EB76-3F37-AA53EA413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132594-B7CC-7CC3-3DCF-323298BF3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88C9AD-88DC-9163-8E31-CAC7947CC7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CD79E-DAA5-4878-8507-BA10D5ED98A3}" type="datetimeFigureOut">
              <a:rPr lang="en-GB" smtClean="0"/>
              <a:t>24/01/2026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FF7FA-877D-3C4F-2B38-5D4074B7E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A81351-89D8-7110-7DF7-F3D4AE59DE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64ABE-DFD2-4B75-8166-1B26D1167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358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24.png"/><Relationship Id="rId5" Type="http://schemas.openxmlformats.org/officeDocument/2006/relationships/image" Target="../media/image230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notesSlide" Target="../notesSlides/notesSlide12.xml"/><Relationship Id="rId7" Type="http://schemas.microsoft.com/office/2007/relationships/hdphoto" Target="../media/hdphoto3.wdp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6" Type="http://schemas.openxmlformats.org/officeDocument/2006/relationships/image" Target="../media/image34.png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12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image" Target="../media/image160.png"/><Relationship Id="rId4" Type="http://schemas.openxmlformats.org/officeDocument/2006/relationships/image" Target="../media/image9.png"/><Relationship Id="rId9" Type="http://schemas.openxmlformats.org/officeDocument/2006/relationships/image" Target="../media/image15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19812F-A4AE-405F-6622-B7B833CB136E}"/>
              </a:ext>
            </a:extLst>
          </p:cNvPr>
          <p:cNvSpPr/>
          <p:nvPr/>
        </p:nvSpPr>
        <p:spPr>
          <a:xfrm>
            <a:off x="268705" y="3140242"/>
            <a:ext cx="11622506" cy="895215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402361-7041-9BA4-744D-21B5BF6BA3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alphaModFix amt="54000"/>
          </a:blip>
          <a:srcRect l="29007" r="33255"/>
          <a:stretch/>
        </p:blipFill>
        <p:spPr>
          <a:xfrm rot="5400000">
            <a:off x="4621775" y="-4601451"/>
            <a:ext cx="2542058" cy="1219199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E381AB2-DC00-1936-A6ED-E517F3EF9C13}"/>
              </a:ext>
            </a:extLst>
          </p:cNvPr>
          <p:cNvSpPr txBox="1">
            <a:spLocks/>
          </p:cNvSpPr>
          <p:nvPr/>
        </p:nvSpPr>
        <p:spPr>
          <a:xfrm>
            <a:off x="475347" y="3189157"/>
            <a:ext cx="11241302" cy="8463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accent2"/>
                </a:solidFill>
              </a:rPr>
              <a:t>Reverse mathematics of complexity lower bounds</a:t>
            </a:r>
            <a:endParaRPr lang="en-GB" sz="3200" b="1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Lijie Chen (@wjmzbmr1) / X">
            <a:extLst>
              <a:ext uri="{FF2B5EF4-FFF2-40B4-BE49-F238E27FC236}">
                <a16:creationId xmlns:a16="http://schemas.microsoft.com/office/drawing/2014/main" id="{93B1869E-BEFA-C29D-4E7E-AF990E41B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376" y="4611731"/>
            <a:ext cx="1227700" cy="122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gor">
            <a:extLst>
              <a:ext uri="{FF2B5EF4-FFF2-40B4-BE49-F238E27FC236}">
                <a16:creationId xmlns:a16="http://schemas.microsoft.com/office/drawing/2014/main" id="{BED3659A-D592-A071-F36F-31CADAE5E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879" y="4611731"/>
            <a:ext cx="1035657" cy="122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CCF57417-8304-8F47-9CF8-E56F590BEA37}"/>
              </a:ext>
            </a:extLst>
          </p:cNvPr>
          <p:cNvSpPr txBox="1"/>
          <p:nvPr/>
        </p:nvSpPr>
        <p:spPr>
          <a:xfrm>
            <a:off x="1610225" y="5914758"/>
            <a:ext cx="16700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b="1" dirty="0" err="1"/>
              <a:t>Lijie</a:t>
            </a:r>
            <a:r>
              <a:rPr lang="en-US" altLang="zh-CN" sz="1800" b="1" dirty="0"/>
              <a:t> Chen</a:t>
            </a:r>
          </a:p>
          <a:p>
            <a:pPr algn="ctr"/>
            <a:r>
              <a:rPr lang="en-US" altLang="zh-CN" dirty="0"/>
              <a:t>UC Berkeley</a:t>
            </a:r>
            <a:r>
              <a:rPr lang="en-US" altLang="zh-CN" sz="1800" dirty="0"/>
              <a:t> 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E787440-E8A2-E5C2-ED65-33A123903AFB}"/>
              </a:ext>
            </a:extLst>
          </p:cNvPr>
          <p:cNvSpPr txBox="1"/>
          <p:nvPr/>
        </p:nvSpPr>
        <p:spPr>
          <a:xfrm>
            <a:off x="8423814" y="5916282"/>
            <a:ext cx="23757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b="1" dirty="0"/>
              <a:t>Igor C. Oliveira</a:t>
            </a:r>
          </a:p>
          <a:p>
            <a:pPr algn="ctr"/>
            <a:r>
              <a:rPr lang="en-US" altLang="zh-CN" dirty="0"/>
              <a:t>University of Warwick</a:t>
            </a:r>
            <a:endParaRPr lang="zh-CN" altLang="en-US" dirty="0"/>
          </a:p>
        </p:txBody>
      </p:sp>
      <p:sp>
        <p:nvSpPr>
          <p:cNvPr id="11" name="文本框 9">
            <a:extLst>
              <a:ext uri="{FF2B5EF4-FFF2-40B4-BE49-F238E27FC236}">
                <a16:creationId xmlns:a16="http://schemas.microsoft.com/office/drawing/2014/main" id="{CCF57417-8304-8F47-9CF8-E56F590BEA37}"/>
              </a:ext>
            </a:extLst>
          </p:cNvPr>
          <p:cNvSpPr txBox="1"/>
          <p:nvPr/>
        </p:nvSpPr>
        <p:spPr>
          <a:xfrm>
            <a:off x="5017019" y="5928464"/>
            <a:ext cx="16700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b="1" dirty="0"/>
              <a:t>Jiatu Li</a:t>
            </a:r>
          </a:p>
          <a:p>
            <a:pPr algn="ctr"/>
            <a:r>
              <a:rPr lang="en-US" altLang="zh-CN" dirty="0"/>
              <a:t>MIT</a:t>
            </a:r>
            <a:endParaRPr lang="zh-CN" altLang="en-US" dirty="0"/>
          </a:p>
        </p:txBody>
      </p:sp>
      <p:pic>
        <p:nvPicPr>
          <p:cNvPr id="4" name="Picture 2" descr="势能分析法 | Jiatu Li">
            <a:extLst>
              <a:ext uri="{FF2B5EF4-FFF2-40B4-BE49-F238E27FC236}">
                <a16:creationId xmlns:a16="http://schemas.microsoft.com/office/drawing/2014/main" id="{AD9E727C-50F0-4534-BC55-EACD7F204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946" y="4611731"/>
            <a:ext cx="1238148" cy="122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601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4" descr="Magnifying Glass Science Clipart">
            <a:extLst>
              <a:ext uri="{FF2B5EF4-FFF2-40B4-BE49-F238E27FC236}">
                <a16:creationId xmlns:a16="http://schemas.microsoft.com/office/drawing/2014/main" id="{134B7731-D5A2-616B-368C-D67981FFB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31269">
            <a:off x="815357" y="-303120"/>
            <a:ext cx="2830421" cy="314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40AC3405-F466-0DF6-97DF-A7A7E9871407}"/>
              </a:ext>
            </a:extLst>
          </p:cNvPr>
          <p:cNvSpPr txBox="1"/>
          <p:nvPr/>
        </p:nvSpPr>
        <p:spPr>
          <a:xfrm>
            <a:off x="3157479" y="2677084"/>
            <a:ext cx="745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FF"/>
                </a:solidFill>
              </a:rPr>
              <a:t>APC</a:t>
            </a:r>
            <a:r>
              <a:rPr lang="en-US" sz="2200" baseline="-25000" dirty="0">
                <a:solidFill>
                  <a:srgbClr val="0000FF"/>
                </a:solidFill>
              </a:rPr>
              <a:t>1</a:t>
            </a:r>
            <a:endParaRPr lang="en-GB" sz="2200" baseline="-25000" dirty="0">
              <a:solidFill>
                <a:srgbClr val="0000FF"/>
              </a:solidFill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CC88982D-D9DA-A31F-DA9D-E49C3A753F8C}"/>
              </a:ext>
            </a:extLst>
          </p:cNvPr>
          <p:cNvSpPr txBox="1"/>
          <p:nvPr/>
        </p:nvSpPr>
        <p:spPr>
          <a:xfrm>
            <a:off x="3157479" y="4454528"/>
            <a:ext cx="6357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FF"/>
                </a:solidFill>
              </a:rPr>
              <a:t>PV</a:t>
            </a:r>
            <a:r>
              <a:rPr lang="en-US" sz="2200" baseline="-25000" dirty="0">
                <a:solidFill>
                  <a:srgbClr val="0000FF"/>
                </a:solidFill>
              </a:rPr>
              <a:t>1</a:t>
            </a:r>
            <a:endParaRPr lang="en-GB" sz="2200" baseline="-25000" dirty="0">
              <a:solidFill>
                <a:srgbClr val="0000FF"/>
              </a:solidFill>
            </a:endParaRPr>
          </a:p>
        </p:txBody>
      </p:sp>
      <p:cxnSp>
        <p:nvCxnSpPr>
          <p:cNvPr id="14" name="Straight Arrow Connector 5">
            <a:extLst>
              <a:ext uri="{FF2B5EF4-FFF2-40B4-BE49-F238E27FC236}">
                <a16:creationId xmlns:a16="http://schemas.microsoft.com/office/drawing/2014/main" id="{A5AD015A-36E1-4B3B-1C3E-E3FBF9753294}"/>
              </a:ext>
            </a:extLst>
          </p:cNvPr>
          <p:cNvCxnSpPr>
            <a:cxnSpLocks/>
          </p:cNvCxnSpPr>
          <p:nvPr/>
        </p:nvCxnSpPr>
        <p:spPr>
          <a:xfrm flipV="1">
            <a:off x="3462278" y="3071817"/>
            <a:ext cx="0" cy="1408112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BD6FF0D-F5C3-4AB9-FF12-22F5CDFC7EEB}"/>
              </a:ext>
            </a:extLst>
          </p:cNvPr>
          <p:cNvSpPr txBox="1"/>
          <p:nvPr/>
        </p:nvSpPr>
        <p:spPr>
          <a:xfrm>
            <a:off x="4021077" y="2702485"/>
            <a:ext cx="2556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AC</a:t>
            </a:r>
            <a:r>
              <a:rPr lang="en-US" baseline="30000" dirty="0"/>
              <a:t>0</a:t>
            </a:r>
            <a:r>
              <a:rPr lang="en-US" dirty="0"/>
              <a:t> lower bounds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107167-5F42-D558-379A-E0A3E70AF293}"/>
              </a:ext>
            </a:extLst>
          </p:cNvPr>
          <p:cNvSpPr txBox="1"/>
          <p:nvPr/>
        </p:nvSpPr>
        <p:spPr>
          <a:xfrm>
            <a:off x="4021077" y="3071263"/>
            <a:ext cx="2556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Monotone lower bounds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29EA13-446F-F6FB-4EF7-8C02AD1B6F76}"/>
              </a:ext>
            </a:extLst>
          </p:cNvPr>
          <p:cNvSpPr txBox="1"/>
          <p:nvPr/>
        </p:nvSpPr>
        <p:spPr>
          <a:xfrm>
            <a:off x="4021077" y="3440595"/>
            <a:ext cx="2556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AC</a:t>
            </a:r>
            <a:r>
              <a:rPr lang="en-US" baseline="30000" dirty="0"/>
              <a:t>0</a:t>
            </a:r>
            <a:r>
              <a:rPr lang="en-US" dirty="0"/>
              <a:t>[p] lower bounds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64EE580-9E63-3608-3014-1EAB7CEE438B}"/>
              </a:ext>
            </a:extLst>
          </p:cNvPr>
          <p:cNvSpPr txBox="1"/>
          <p:nvPr/>
        </p:nvSpPr>
        <p:spPr>
          <a:xfrm>
            <a:off x="4021077" y="4479929"/>
            <a:ext cx="2556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PCP Theorem</a:t>
            </a:r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32B5E6-3CCC-96B2-911B-D70AA493012F}"/>
              </a:ext>
            </a:extLst>
          </p:cNvPr>
          <p:cNvSpPr txBox="1"/>
          <p:nvPr/>
        </p:nvSpPr>
        <p:spPr>
          <a:xfrm>
            <a:off x="4021077" y="4849261"/>
            <a:ext cx="2556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Expander Graphs</a:t>
            </a:r>
            <a:endParaRPr lang="en-GB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DBD78066-1E07-7E7A-867E-9BA5EB106CCB}"/>
              </a:ext>
            </a:extLst>
          </p:cNvPr>
          <p:cNvSpPr txBox="1"/>
          <p:nvPr/>
        </p:nvSpPr>
        <p:spPr>
          <a:xfrm>
            <a:off x="641634" y="4479929"/>
            <a:ext cx="2426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Deterministic</a:t>
            </a:r>
            <a:r>
              <a:rPr lang="en-US" altLang="zh-CN" dirty="0"/>
              <a:t> Poly Time</a:t>
            </a:r>
            <a:endParaRPr lang="zh-CN" altLang="en-US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0CEB5D7B-08B0-C07E-BDFD-A698F9580AE8}"/>
              </a:ext>
            </a:extLst>
          </p:cNvPr>
          <p:cNvSpPr txBox="1"/>
          <p:nvPr/>
        </p:nvSpPr>
        <p:spPr>
          <a:xfrm>
            <a:off x="696572" y="2701931"/>
            <a:ext cx="2377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Probabilistic</a:t>
            </a:r>
            <a:r>
              <a:rPr lang="en-US" altLang="zh-CN" dirty="0"/>
              <a:t> Reasoning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54D4D10C-E34E-545E-3F1C-6E60354FC430}"/>
                  </a:ext>
                </a:extLst>
              </p:cNvPr>
              <p:cNvSpPr txBox="1"/>
              <p:nvPr/>
            </p:nvSpPr>
            <p:spPr>
              <a:xfrm>
                <a:off x="3737657" y="2722528"/>
                <a:ext cx="3930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⊢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54D4D10C-E34E-545E-3F1C-6E60354FC4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657" y="2722528"/>
                <a:ext cx="39305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CC69234E-EE5E-15FE-549D-75AE230E70C0}"/>
                  </a:ext>
                </a:extLst>
              </p:cNvPr>
              <p:cNvSpPr txBox="1"/>
              <p:nvPr/>
            </p:nvSpPr>
            <p:spPr>
              <a:xfrm>
                <a:off x="3710644" y="4479929"/>
                <a:ext cx="3930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⊢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CC69234E-EE5E-15FE-549D-75AE230E70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644" y="4479929"/>
                <a:ext cx="39305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文本框 31">
            <a:extLst>
              <a:ext uri="{FF2B5EF4-FFF2-40B4-BE49-F238E27FC236}">
                <a16:creationId xmlns:a16="http://schemas.microsoft.com/office/drawing/2014/main" id="{C9FF49A5-483D-34E3-3062-D052B73043CE}"/>
              </a:ext>
            </a:extLst>
          </p:cNvPr>
          <p:cNvSpPr txBox="1"/>
          <p:nvPr/>
        </p:nvSpPr>
        <p:spPr>
          <a:xfrm>
            <a:off x="550246" y="711881"/>
            <a:ext cx="38164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/>
              <a:t>Reverse Mathematics</a:t>
            </a:r>
          </a:p>
        </p:txBody>
      </p: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47D7DEA8-6A92-BB3D-4A18-A6A88FD82B5C}"/>
              </a:ext>
            </a:extLst>
          </p:cNvPr>
          <p:cNvCxnSpPr>
            <a:cxnSpLocks/>
            <a:stCxn id="16" idx="3"/>
            <a:endCxn id="19" idx="3"/>
          </p:cNvCxnSpPr>
          <p:nvPr/>
        </p:nvCxnSpPr>
        <p:spPr>
          <a:xfrm>
            <a:off x="6578011" y="3255929"/>
            <a:ext cx="12700" cy="1777998"/>
          </a:xfrm>
          <a:prstGeom prst="curvedConnector3">
            <a:avLst>
              <a:gd name="adj1" fmla="val 3908283"/>
            </a:avLst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7" name="Graphic 26" descr="Badge Question Mark with solid fill">
            <a:extLst>
              <a:ext uri="{FF2B5EF4-FFF2-40B4-BE49-F238E27FC236}">
                <a16:creationId xmlns:a16="http://schemas.microsoft.com/office/drawing/2014/main" id="{0AF12F4D-C687-69C7-9D74-AEB7494863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38602" y="3891212"/>
            <a:ext cx="507431" cy="5074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9B36D9-6CB2-DEEB-7403-09F3595B768D}"/>
              </a:ext>
            </a:extLst>
          </p:cNvPr>
          <p:cNvSpPr txBox="1"/>
          <p:nvPr/>
        </p:nvSpPr>
        <p:spPr>
          <a:xfrm>
            <a:off x="696572" y="5463084"/>
            <a:ext cx="548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</a:t>
            </a:r>
            <a:r>
              <a:rPr lang="en-US" b="1" dirty="0"/>
              <a:t>Informal</a:t>
            </a:r>
            <a:r>
              <a:rPr lang="en-US" dirty="0"/>
              <a:t>” Reverse Mathematics of Complexity Theory: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Explicit Obstruction [CJW20, CLY22]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Refutation of Lower Bounds [CJSW24, CTW23]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656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>
            <a:extLst>
              <a:ext uri="{FF2B5EF4-FFF2-40B4-BE49-F238E27FC236}">
                <a16:creationId xmlns:a16="http://schemas.microsoft.com/office/drawing/2014/main" id="{038BD430-30A3-C55B-4216-7255E7C83CE0}"/>
              </a:ext>
            </a:extLst>
          </p:cNvPr>
          <p:cNvSpPr txBox="1"/>
          <p:nvPr/>
        </p:nvSpPr>
        <p:spPr>
          <a:xfrm>
            <a:off x="5211077" y="2080241"/>
            <a:ext cx="8569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</a:rPr>
              <a:t>many</a:t>
            </a:r>
            <a:endParaRPr lang="en-GB" sz="2200" dirty="0">
              <a:solidFill>
                <a:srgbClr val="0000FF"/>
              </a:solidFill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AF468984-8D96-1DB9-C64C-0BD8919CA622}"/>
              </a:ext>
            </a:extLst>
          </p:cNvPr>
          <p:cNvSpPr txBox="1"/>
          <p:nvPr/>
        </p:nvSpPr>
        <p:spPr>
          <a:xfrm>
            <a:off x="2553029" y="3265482"/>
            <a:ext cx="27611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</a:rPr>
              <a:t>perhaps conditionally</a:t>
            </a:r>
            <a:endParaRPr lang="en-GB" sz="2200" dirty="0">
              <a:solidFill>
                <a:srgbClr val="0000FF"/>
              </a:solidFill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CF204338-A950-3509-50E8-67958E094AF5}"/>
              </a:ext>
            </a:extLst>
          </p:cNvPr>
          <p:cNvSpPr txBox="1"/>
          <p:nvPr/>
        </p:nvSpPr>
        <p:spPr>
          <a:xfrm>
            <a:off x="1199350" y="2452537"/>
            <a:ext cx="9949989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200" dirty="0"/>
              <a:t>Identify a theory </a:t>
            </a:r>
            <a:r>
              <a:rPr lang="en-US" sz="2200" b="1" dirty="0">
                <a:solidFill>
                  <a:srgbClr val="FF0000"/>
                </a:solidFill>
              </a:rPr>
              <a:t>T</a:t>
            </a:r>
            <a:r>
              <a:rPr lang="en-US" sz="2200" dirty="0"/>
              <a:t> able to formalize </a:t>
            </a:r>
            <a:r>
              <a:rPr lang="en-US" sz="2200" strike="sngStrike" dirty="0"/>
              <a:t>all</a:t>
            </a:r>
            <a:r>
              <a:rPr lang="en-US" sz="2200" dirty="0"/>
              <a:t> known results from algorithms and complexity, and determine if complexity lower bounds of interest are (un)provable in </a:t>
            </a:r>
            <a:r>
              <a:rPr lang="en-US" sz="2200" b="1" dirty="0">
                <a:solidFill>
                  <a:srgbClr val="FF0000"/>
                </a:solidFill>
              </a:rPr>
              <a:t>T</a:t>
            </a:r>
            <a:endParaRPr lang="en-GB" sz="2200" b="1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6">
            <a:extLst>
              <a:ext uri="{FF2B5EF4-FFF2-40B4-BE49-F238E27FC236}">
                <a16:creationId xmlns:a16="http://schemas.microsoft.com/office/drawing/2014/main" id="{3745E1CD-D62D-F12C-83A3-667590C35C96}"/>
              </a:ext>
            </a:extLst>
          </p:cNvPr>
          <p:cNvCxnSpPr>
            <a:cxnSpLocks/>
          </p:cNvCxnSpPr>
          <p:nvPr/>
        </p:nvCxnSpPr>
        <p:spPr>
          <a:xfrm flipH="1">
            <a:off x="3447854" y="3107352"/>
            <a:ext cx="211667" cy="22860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9">
            <a:extLst>
              <a:ext uri="{FF2B5EF4-FFF2-40B4-BE49-F238E27FC236}">
                <a16:creationId xmlns:a16="http://schemas.microsoft.com/office/drawing/2014/main" id="{A3110EDB-D773-B903-5404-461014BB7C48}"/>
              </a:ext>
            </a:extLst>
          </p:cNvPr>
          <p:cNvCxnSpPr>
            <a:cxnSpLocks/>
          </p:cNvCxnSpPr>
          <p:nvPr/>
        </p:nvCxnSpPr>
        <p:spPr>
          <a:xfrm>
            <a:off x="3642587" y="3107678"/>
            <a:ext cx="169333" cy="22860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AD52FAF4-BAE5-B096-D544-B2CA36A57A3D}"/>
              </a:ext>
            </a:extLst>
          </p:cNvPr>
          <p:cNvSpPr txBox="1"/>
          <p:nvPr/>
        </p:nvSpPr>
        <p:spPr>
          <a:xfrm>
            <a:off x="1203070" y="3983827"/>
            <a:ext cx="98455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Q</a:t>
            </a:r>
            <a:r>
              <a:rPr lang="en-US" altLang="zh-CN" sz="2000" b="1" baseline="-25000" dirty="0"/>
              <a:t>1</a:t>
            </a:r>
            <a:r>
              <a:rPr lang="en-US" altLang="zh-CN" sz="2000" dirty="0"/>
              <a:t>: Are bounded theories </a:t>
            </a:r>
            <a:r>
              <a:rPr lang="en-US" altLang="zh-CN" sz="2000" b="1" dirty="0"/>
              <a:t>PV</a:t>
            </a:r>
            <a:r>
              <a:rPr lang="en-US" altLang="zh-CN" sz="2000" baseline="-25000" dirty="0"/>
              <a:t>1</a:t>
            </a:r>
            <a:r>
              <a:rPr lang="en-US" altLang="zh-CN" sz="2000" dirty="0"/>
              <a:t> and </a:t>
            </a:r>
            <a:r>
              <a:rPr lang="en-US" altLang="zh-CN" sz="2000" b="1" dirty="0"/>
              <a:t>APC</a:t>
            </a:r>
            <a:r>
              <a:rPr lang="en-US" altLang="zh-CN" sz="2000" baseline="-25000" dirty="0"/>
              <a:t>1</a:t>
            </a:r>
            <a:r>
              <a:rPr lang="en-US" altLang="zh-CN" sz="2000" dirty="0"/>
              <a:t> sufficient to prove the lower bounds we care about?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/>
              <a:t>Some researchers believed this is </a:t>
            </a:r>
            <a:r>
              <a:rPr lang="en-US" altLang="zh-CN" sz="2000" b="1" dirty="0"/>
              <a:t>TRUE</a:t>
            </a:r>
            <a:r>
              <a:rPr lang="en-US" altLang="zh-CN" sz="2000" dirty="0"/>
              <a:t>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/>
              <a:t>The stronger the theory is, the stronger the unprovability results are!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A6A0A9E5-EB15-F2FD-67FC-22FFAA3C4C72}"/>
              </a:ext>
            </a:extLst>
          </p:cNvPr>
          <p:cNvSpPr txBox="1"/>
          <p:nvPr/>
        </p:nvSpPr>
        <p:spPr>
          <a:xfrm>
            <a:off x="1199350" y="5191991"/>
            <a:ext cx="93131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Q</a:t>
            </a:r>
            <a:r>
              <a:rPr lang="en-US" altLang="zh-CN" sz="2000" b="1" baseline="-25000" dirty="0"/>
              <a:t>2</a:t>
            </a:r>
            <a:r>
              <a:rPr lang="en-US" altLang="zh-CN" sz="2000" dirty="0"/>
              <a:t>: If not, what additional axioms should we add?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/>
              <a:t>The stronger the theory is, the harder the unprovability results are (to be proved) </a:t>
            </a:r>
            <a:r>
              <a:rPr lang="en-US" altLang="zh-CN" sz="2000" dirty="0">
                <a:sym typeface="Wingdings" panose="05000000000000000000" pitchFamily="2" charset="2"/>
              </a:rPr>
              <a:t></a:t>
            </a:r>
            <a:endParaRPr lang="en-US" altLang="zh-CN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/>
              <a:t>Only add </a:t>
            </a:r>
            <a:r>
              <a:rPr lang="en-US" altLang="zh-CN" sz="2000" b="1" dirty="0"/>
              <a:t>necessary </a:t>
            </a:r>
            <a:r>
              <a:rPr lang="en-US" altLang="zh-CN" sz="2000" dirty="0"/>
              <a:t>axioms!</a:t>
            </a:r>
          </a:p>
        </p:txBody>
      </p:sp>
      <p:pic>
        <p:nvPicPr>
          <p:cNvPr id="32" name="Picture 14" descr="Magnifying Glass Science Clipart">
            <a:extLst>
              <a:ext uri="{FF2B5EF4-FFF2-40B4-BE49-F238E27FC236}">
                <a16:creationId xmlns:a16="http://schemas.microsoft.com/office/drawing/2014/main" id="{F62EB07D-27D8-1C25-B3DB-18767723B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31269">
            <a:off x="815357" y="-303120"/>
            <a:ext cx="2830421" cy="314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文本框 33">
            <a:extLst>
              <a:ext uri="{FF2B5EF4-FFF2-40B4-BE49-F238E27FC236}">
                <a16:creationId xmlns:a16="http://schemas.microsoft.com/office/drawing/2014/main" id="{FD52CBB0-C82E-025B-4754-D4546023D895}"/>
              </a:ext>
            </a:extLst>
          </p:cNvPr>
          <p:cNvSpPr txBox="1"/>
          <p:nvPr/>
        </p:nvSpPr>
        <p:spPr>
          <a:xfrm>
            <a:off x="550246" y="711881"/>
            <a:ext cx="38164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/>
              <a:t>Reverse Mathematics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232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08ED17-8259-DEF9-2EE1-64E57BBF8CA0}"/>
              </a:ext>
            </a:extLst>
          </p:cNvPr>
          <p:cNvSpPr txBox="1"/>
          <p:nvPr/>
        </p:nvSpPr>
        <p:spPr>
          <a:xfrm>
            <a:off x="2775284" y="2721114"/>
            <a:ext cx="6641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accent2"/>
                </a:solidFill>
              </a:rPr>
              <a:t>Our Results</a:t>
            </a:r>
            <a:endParaRPr lang="en-US" sz="4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699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6C94A4-455E-E181-1180-E19835777F6E}"/>
              </a:ext>
            </a:extLst>
          </p:cNvPr>
          <p:cNvSpPr txBox="1"/>
          <p:nvPr/>
        </p:nvSpPr>
        <p:spPr>
          <a:xfrm>
            <a:off x="960964" y="1855520"/>
            <a:ext cx="10049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To pinpoint the </a:t>
            </a:r>
            <a:r>
              <a:rPr lang="en-US" sz="2000" b="1" dirty="0">
                <a:solidFill>
                  <a:srgbClr val="0000FF"/>
                </a:solidFill>
              </a:rPr>
              <a:t>exact strength</a:t>
            </a:r>
            <a:r>
              <a:rPr lang="en-US" sz="2000" dirty="0"/>
              <a:t> of the theories/axioms needed to prove lower bound statements of interest, we systematically investigate the </a:t>
            </a:r>
            <a:r>
              <a:rPr lang="en-US" sz="2000" b="1" dirty="0">
                <a:solidFill>
                  <a:srgbClr val="0000FF"/>
                </a:solidFill>
              </a:rPr>
              <a:t>reverse mathematics of lower bounds</a:t>
            </a:r>
            <a:r>
              <a:rPr lang="en-US" sz="2000" dirty="0"/>
              <a:t>.</a:t>
            </a:r>
            <a:endParaRPr lang="en-GB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3E6FAE-663A-031C-6F8F-42069454C605}"/>
              </a:ext>
            </a:extLst>
          </p:cNvPr>
          <p:cNvSpPr txBox="1"/>
          <p:nvPr/>
        </p:nvSpPr>
        <p:spPr>
          <a:xfrm>
            <a:off x="960965" y="2815687"/>
            <a:ext cx="10270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We aim to determine the fundamental principles needed to establish lower bounds, by showing (</a:t>
            </a:r>
            <a:r>
              <a:rPr lang="en-US" sz="2000" b="1" dirty="0">
                <a:solidFill>
                  <a:srgbClr val="C00000"/>
                </a:solidFill>
              </a:rPr>
              <a:t>over a weak base theory</a:t>
            </a:r>
            <a:r>
              <a:rPr lang="en-US" sz="2000" dirty="0"/>
              <a:t>) that the </a:t>
            </a:r>
            <a:r>
              <a:rPr lang="en-US" sz="2000" b="1" dirty="0"/>
              <a:t>lower bound </a:t>
            </a:r>
            <a:r>
              <a:rPr lang="en-US" sz="2000" dirty="0"/>
              <a:t>and the </a:t>
            </a:r>
            <a:r>
              <a:rPr lang="en-US" sz="2000" b="1" dirty="0"/>
              <a:t>principle</a:t>
            </a:r>
            <a:r>
              <a:rPr lang="en-US" sz="2000" dirty="0"/>
              <a:t> are </a:t>
            </a:r>
            <a:r>
              <a:rPr lang="en-US" sz="2000" b="1" dirty="0"/>
              <a:t>equivalent</a:t>
            </a:r>
            <a:r>
              <a:rPr lang="en-US" sz="2000" dirty="0"/>
              <a:t>.</a:t>
            </a:r>
            <a:endParaRPr lang="en-GB" sz="20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851A947-9F18-06DA-C646-C45B3B4CA1F3}"/>
              </a:ext>
            </a:extLst>
          </p:cNvPr>
          <p:cNvSpPr txBox="1"/>
          <p:nvPr/>
        </p:nvSpPr>
        <p:spPr>
          <a:xfrm>
            <a:off x="550246" y="711881"/>
            <a:ext cx="94093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/>
              <a:t>This Work: Reverse Math of Complexity Lower Bounds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2137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9" name="Google Shape;199;p26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62131" y="3755175"/>
                <a:ext cx="11360800" cy="3212027"/>
              </a:xfrm>
              <a:prstGeom prst="rect">
                <a:avLst/>
              </a:prstGeom>
            </p:spPr>
            <p:txBody>
              <a:bodyPr spcFirstLastPara="1" vert="horz" wrap="square" lIns="121900" tIns="121900" rIns="121900" bIns="121900" rtlCol="0" anchor="t" anchorCtr="0"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CN" sz="2400" b="1" dirty="0"/>
                  <a:t>Theorem (Informal)</a:t>
                </a:r>
                <a:r>
                  <a:rPr lang="en-US" altLang="zh-CN" sz="2400" dirty="0"/>
                  <a:t>: The following two principles (under natural formalization) are equivalent to each other w.r.t. Cook’s </a:t>
                </a:r>
                <a:r>
                  <a:rPr lang="en-US" altLang="zh-CN" sz="2400" b="1" dirty="0"/>
                  <a:t>PV.</a:t>
                </a:r>
              </a:p>
              <a:p>
                <a:pPr marL="0" indent="0">
                  <a:buNone/>
                </a:pPr>
                <a:endParaRPr lang="en-US" altLang="zh-CN" sz="2400" b="1" dirty="0"/>
              </a:p>
              <a:p>
                <a:pPr marL="342900" indent="-342900"/>
                <a:r>
                  <a:rPr lang="en-US" altLang="zh-CN" sz="2400" b="1" dirty="0"/>
                  <a:t>(Weak Pigeonhole Principle). </a:t>
                </a:r>
                <a:r>
                  <a:rPr lang="en-US" altLang="zh-CN" sz="2400" dirty="0"/>
                  <a:t>For every feasible function </a:t>
                </a:r>
                <a14:m>
                  <m:oMath xmlns:m="http://schemas.openxmlformats.org/officeDocument/2006/math">
                    <m:r>
                      <a:rPr lang="zh-CN" alt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altLang="zh-CN" sz="24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CN" sz="2400" dirty="0"/>
                  <a:t>, there are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 ≠ 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CN" sz="2400" dirty="0"/>
                  <a:t> such that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/>
                  <a:t>.</a:t>
                </a:r>
              </a:p>
              <a:p>
                <a:pPr marL="342900" indent="-342900"/>
                <a:r>
                  <a:rPr lang="en-US" altLang="zh-CN" sz="2400" b="1" dirty="0"/>
                  <a:t>(CC Lower Bound for EQ).</a:t>
                </a:r>
                <a:r>
                  <a:rPr lang="en-US" altLang="zh-CN" sz="2400" dirty="0"/>
                  <a:t> Any communication protocol that computes </a:t>
                </a:r>
                <a:r>
                  <a:rPr lang="en-US" altLang="zh-CN" sz="2400" b="1" dirty="0"/>
                  <a:t>EQ</a:t>
                </a:r>
                <a:r>
                  <a:rPr lang="en-US" altLang="zh-CN" sz="2400" dirty="0"/>
                  <a:t>(x,y) = [x = y] requires n bits of communication.  </a:t>
                </a:r>
                <a:endParaRPr lang="en-US" sz="2400" dirty="0"/>
              </a:p>
              <a:p>
                <a:pPr marL="0" indent="0">
                  <a:spcBef>
                    <a:spcPts val="1600"/>
                  </a:spcBef>
                  <a:spcAft>
                    <a:spcPts val="1600"/>
                  </a:spcAft>
                  <a:buNone/>
                </a:pPr>
                <a:endParaRPr sz="2400" dirty="0"/>
              </a:p>
            </p:txBody>
          </p:sp>
        </mc:Choice>
        <mc:Fallback xmlns="">
          <p:sp>
            <p:nvSpPr>
              <p:cNvPr id="199" name="Google Shape;199;p26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62131" y="3755175"/>
                <a:ext cx="11360800" cy="3212027"/>
              </a:xfrm>
              <a:prstGeom prst="rect">
                <a:avLst/>
              </a:prstGeom>
              <a:blipFill>
                <a:blip r:embed="rId4"/>
                <a:stretch>
                  <a:fillRect l="-536" t="-190" r="-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920D1751-1684-540E-010E-7FA5376384FB}"/>
              </a:ext>
            </a:extLst>
          </p:cNvPr>
          <p:cNvSpPr txBox="1"/>
          <p:nvPr/>
        </p:nvSpPr>
        <p:spPr>
          <a:xfrm>
            <a:off x="550246" y="711881"/>
            <a:ext cx="36455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/>
              <a:t>(One of) Our Results</a:t>
            </a:r>
            <a:endParaRPr lang="en-US" altLang="zh-CN" sz="3200" b="1" baseline="-250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11D615-EAAE-F399-18A9-0DE6A0825E61}"/>
              </a:ext>
            </a:extLst>
          </p:cNvPr>
          <p:cNvSpPr/>
          <p:nvPr/>
        </p:nvSpPr>
        <p:spPr>
          <a:xfrm>
            <a:off x="4730394" y="2833690"/>
            <a:ext cx="2774177" cy="5953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3B3C9CE-5B6B-EA94-EF1E-D20E71B7EAA2}"/>
              </a:ext>
            </a:extLst>
          </p:cNvPr>
          <p:cNvSpPr/>
          <p:nvPr/>
        </p:nvSpPr>
        <p:spPr>
          <a:xfrm>
            <a:off x="6709963" y="1843392"/>
            <a:ext cx="3259855" cy="596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14D7EFA-B3B4-7EA7-DCC2-9BF7058F7F0F}"/>
              </a:ext>
            </a:extLst>
          </p:cNvPr>
          <p:cNvSpPr/>
          <p:nvPr/>
        </p:nvSpPr>
        <p:spPr>
          <a:xfrm>
            <a:off x="2432709" y="1823473"/>
            <a:ext cx="3092295" cy="596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A5EC30-66B9-1233-4EA3-FFBFAE769C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5895" y="1963592"/>
            <a:ext cx="2800879" cy="3557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AAA001-BCFD-B56B-5FF5-44A5AA703C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1992" y="1934521"/>
            <a:ext cx="2953279" cy="3775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215799-A736-B626-7D9F-F3F26FA66E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1250" y="2886068"/>
            <a:ext cx="2072464" cy="506178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DFAA9A5-9A4E-7C0F-5E36-C92976857E4C}"/>
              </a:ext>
            </a:extLst>
          </p:cNvPr>
          <p:cNvCxnSpPr>
            <a:cxnSpLocks/>
          </p:cNvCxnSpPr>
          <p:nvPr/>
        </p:nvCxnSpPr>
        <p:spPr>
          <a:xfrm flipH="1" flipV="1">
            <a:off x="3947824" y="2472427"/>
            <a:ext cx="1306229" cy="338998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9C204BA-56FF-48DD-799A-4BFF3B3F7A02}"/>
              </a:ext>
            </a:extLst>
          </p:cNvPr>
          <p:cNvCxnSpPr>
            <a:cxnSpLocks/>
          </p:cNvCxnSpPr>
          <p:nvPr/>
        </p:nvCxnSpPr>
        <p:spPr>
          <a:xfrm flipV="1">
            <a:off x="6821992" y="2484863"/>
            <a:ext cx="1476639" cy="326562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ACE3FD6E-3316-4D5C-1B65-B8774CD0A7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4535" y="1798072"/>
            <a:ext cx="1065897" cy="70788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AC3DA6-6F58-54B3-4CC0-4B9B56482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902077" y="-1934266"/>
            <a:ext cx="6387845" cy="1072653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D02D28C-6B53-32C0-8C71-70FB0893931A}"/>
              </a:ext>
            </a:extLst>
          </p:cNvPr>
          <p:cNvCxnSpPr/>
          <p:nvPr/>
        </p:nvCxnSpPr>
        <p:spPr>
          <a:xfrm>
            <a:off x="1134979" y="1014663"/>
            <a:ext cx="0" cy="3128211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E9216C-7ED0-842C-7B99-27813946221C}"/>
              </a:ext>
            </a:extLst>
          </p:cNvPr>
          <p:cNvCxnSpPr>
            <a:cxnSpLocks/>
          </p:cNvCxnSpPr>
          <p:nvPr/>
        </p:nvCxnSpPr>
        <p:spPr>
          <a:xfrm>
            <a:off x="1134979" y="1014663"/>
            <a:ext cx="4961020" cy="2121568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2CE88A3-5B57-AA2F-37AF-7F0465F332ED}"/>
              </a:ext>
            </a:extLst>
          </p:cNvPr>
          <p:cNvCxnSpPr>
            <a:cxnSpLocks/>
          </p:cNvCxnSpPr>
          <p:nvPr/>
        </p:nvCxnSpPr>
        <p:spPr>
          <a:xfrm>
            <a:off x="1106904" y="4166938"/>
            <a:ext cx="2947738" cy="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2EFC8F4-5FA7-33B1-912B-8EFB883B2C54}"/>
              </a:ext>
            </a:extLst>
          </p:cNvPr>
          <p:cNvCxnSpPr>
            <a:cxnSpLocks/>
          </p:cNvCxnSpPr>
          <p:nvPr/>
        </p:nvCxnSpPr>
        <p:spPr>
          <a:xfrm flipV="1">
            <a:off x="4054642" y="3136231"/>
            <a:ext cx="2009274" cy="1030707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6843653-9E1A-D9F2-225A-A8E78D05EDD7}"/>
              </a:ext>
            </a:extLst>
          </p:cNvPr>
          <p:cNvCxnSpPr>
            <a:cxnSpLocks/>
          </p:cNvCxnSpPr>
          <p:nvPr/>
        </p:nvCxnSpPr>
        <p:spPr>
          <a:xfrm>
            <a:off x="8113295" y="1909011"/>
            <a:ext cx="0" cy="370973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523A39B-A5AE-228D-540C-E92456FEFA9A}"/>
              </a:ext>
            </a:extLst>
          </p:cNvPr>
          <p:cNvCxnSpPr>
            <a:cxnSpLocks/>
          </p:cNvCxnSpPr>
          <p:nvPr/>
        </p:nvCxnSpPr>
        <p:spPr>
          <a:xfrm>
            <a:off x="11241506" y="1909011"/>
            <a:ext cx="0" cy="370973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17C65EA-F02E-AD67-DFF7-F96C919B403B}"/>
              </a:ext>
            </a:extLst>
          </p:cNvPr>
          <p:cNvCxnSpPr>
            <a:cxnSpLocks/>
          </p:cNvCxnSpPr>
          <p:nvPr/>
        </p:nvCxnSpPr>
        <p:spPr>
          <a:xfrm>
            <a:off x="8085221" y="1909011"/>
            <a:ext cx="318435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F8261A5-C6A0-C903-B2DB-AC075A97D00E}"/>
              </a:ext>
            </a:extLst>
          </p:cNvPr>
          <p:cNvCxnSpPr>
            <a:cxnSpLocks/>
          </p:cNvCxnSpPr>
          <p:nvPr/>
        </p:nvCxnSpPr>
        <p:spPr>
          <a:xfrm>
            <a:off x="8085221" y="5590676"/>
            <a:ext cx="315227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667B9F9-1E60-72AE-3845-067028769E0E}"/>
              </a:ext>
            </a:extLst>
          </p:cNvPr>
          <p:cNvCxnSpPr>
            <a:cxnSpLocks/>
          </p:cNvCxnSpPr>
          <p:nvPr/>
        </p:nvCxnSpPr>
        <p:spPr>
          <a:xfrm>
            <a:off x="2899611" y="565484"/>
            <a:ext cx="3950368" cy="220579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DB731F8-C9A8-062C-731E-04B878CCB7F4}"/>
              </a:ext>
            </a:extLst>
          </p:cNvPr>
          <p:cNvCxnSpPr>
            <a:cxnSpLocks/>
          </p:cNvCxnSpPr>
          <p:nvPr/>
        </p:nvCxnSpPr>
        <p:spPr>
          <a:xfrm>
            <a:off x="2899611" y="565483"/>
            <a:ext cx="7700210" cy="52138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4F2D6CC-17D2-E101-F2D5-C46275087C51}"/>
              </a:ext>
            </a:extLst>
          </p:cNvPr>
          <p:cNvCxnSpPr>
            <a:cxnSpLocks/>
          </p:cNvCxnSpPr>
          <p:nvPr/>
        </p:nvCxnSpPr>
        <p:spPr>
          <a:xfrm flipH="1">
            <a:off x="6809874" y="617621"/>
            <a:ext cx="3789947" cy="2153653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5957D687-109C-2954-2B82-7872E4235F5F}"/>
              </a:ext>
            </a:extLst>
          </p:cNvPr>
          <p:cNvSpPr/>
          <p:nvPr/>
        </p:nvSpPr>
        <p:spPr>
          <a:xfrm>
            <a:off x="9815441" y="2849499"/>
            <a:ext cx="1422053" cy="479713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AA3AAC3-3E8E-8A14-4844-C212CD7AA3D7}"/>
              </a:ext>
            </a:extLst>
          </p:cNvPr>
          <p:cNvSpPr/>
          <p:nvPr/>
        </p:nvSpPr>
        <p:spPr>
          <a:xfrm>
            <a:off x="6613347" y="560582"/>
            <a:ext cx="982600" cy="479713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hought Bubble: Cloud 1">
                <a:extLst>
                  <a:ext uri="{FF2B5EF4-FFF2-40B4-BE49-F238E27FC236}">
                    <a16:creationId xmlns:a16="http://schemas.microsoft.com/office/drawing/2014/main" id="{95DC681B-F7EC-A3CA-57B2-6F9DC2B4C7FB}"/>
                  </a:ext>
                </a:extLst>
              </p:cNvPr>
              <p:cNvSpPr/>
              <p:nvPr/>
            </p:nvSpPr>
            <p:spPr>
              <a:xfrm>
                <a:off x="4526143" y="3393845"/>
                <a:ext cx="4358916" cy="1770689"/>
              </a:xfrm>
              <a:prstGeom prst="cloudCallout">
                <a:avLst>
                  <a:gd name="adj1" fmla="val 68865"/>
                  <a:gd name="adj2" fmla="val -59830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Single-tape Turing machine requires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-time to compute </a:t>
                </a:r>
                <a:r>
                  <a:rPr lang="en-US" altLang="zh-CN" b="1" dirty="0"/>
                  <a:t>Palindrome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/>
                  <a:t> (uniform variant of) WPHP</a:t>
                </a:r>
              </a:p>
            </p:txBody>
          </p:sp>
        </mc:Choice>
        <mc:Fallback xmlns="">
          <p:sp>
            <p:nvSpPr>
              <p:cNvPr id="2" name="Thought Bubble: Cloud 1">
                <a:extLst>
                  <a:ext uri="{FF2B5EF4-FFF2-40B4-BE49-F238E27FC236}">
                    <a16:creationId xmlns:a16="http://schemas.microsoft.com/office/drawing/2014/main" id="{95DC681B-F7EC-A3CA-57B2-6F9DC2B4C7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6143" y="3393845"/>
                <a:ext cx="4358916" cy="1770689"/>
              </a:xfrm>
              <a:prstGeom prst="cloudCallout">
                <a:avLst>
                  <a:gd name="adj1" fmla="val 68865"/>
                  <a:gd name="adj2" fmla="val -59830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78134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338A44-E5FE-1D7A-B691-B901EC433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03;p26">
            <a:extLst>
              <a:ext uri="{FF2B5EF4-FFF2-40B4-BE49-F238E27FC236}">
                <a16:creationId xmlns:a16="http://schemas.microsoft.com/office/drawing/2014/main" id="{FDC991F6-D177-566A-2C14-DEE4A0397E72}"/>
              </a:ext>
            </a:extLst>
          </p:cNvPr>
          <p:cNvSpPr txBox="1"/>
          <p:nvPr/>
        </p:nvSpPr>
        <p:spPr>
          <a:xfrm>
            <a:off x="4211398" y="2668395"/>
            <a:ext cx="51516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endParaRPr sz="2400">
              <a:solidFill>
                <a:schemeClr val="dk2"/>
              </a:solidFill>
            </a:endParaRPr>
          </a:p>
        </p:txBody>
      </p:sp>
      <p:cxnSp>
        <p:nvCxnSpPr>
          <p:cNvPr id="4" name="Google Shape;204;p26">
            <a:extLst>
              <a:ext uri="{FF2B5EF4-FFF2-40B4-BE49-F238E27FC236}">
                <a16:creationId xmlns:a16="http://schemas.microsoft.com/office/drawing/2014/main" id="{AD6E14B6-5C01-9002-B963-3FD05B00CD45}"/>
              </a:ext>
            </a:extLst>
          </p:cNvPr>
          <p:cNvCxnSpPr/>
          <p:nvPr/>
        </p:nvCxnSpPr>
        <p:spPr>
          <a:xfrm rot="10800000" flipH="1">
            <a:off x="3741831" y="2502817"/>
            <a:ext cx="2593600" cy="8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" name="Google Shape;205;p26">
            <a:extLst>
              <a:ext uri="{FF2B5EF4-FFF2-40B4-BE49-F238E27FC236}">
                <a16:creationId xmlns:a16="http://schemas.microsoft.com/office/drawing/2014/main" id="{7AF2160C-4855-334C-8633-09DEBFD36238}"/>
              </a:ext>
            </a:extLst>
          </p:cNvPr>
          <p:cNvCxnSpPr>
            <a:cxnSpLocks/>
          </p:cNvCxnSpPr>
          <p:nvPr/>
        </p:nvCxnSpPr>
        <p:spPr>
          <a:xfrm rot="10800000">
            <a:off x="3741831" y="3235163"/>
            <a:ext cx="2562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" name="Google Shape;206;p26">
            <a:extLst>
              <a:ext uri="{FF2B5EF4-FFF2-40B4-BE49-F238E27FC236}">
                <a16:creationId xmlns:a16="http://schemas.microsoft.com/office/drawing/2014/main" id="{B29DA586-6442-6C84-81A0-F98B9D5A7B45}"/>
              </a:ext>
            </a:extLst>
          </p:cNvPr>
          <p:cNvSpPr txBox="1"/>
          <p:nvPr/>
        </p:nvSpPr>
        <p:spPr>
          <a:xfrm>
            <a:off x="3553951" y="2560358"/>
            <a:ext cx="2938159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dk2"/>
                </a:solidFill>
              </a:rPr>
              <a:t>PV (poly-time) reasoning</a:t>
            </a:r>
            <a:endParaRPr sz="2000" b="1" dirty="0">
              <a:solidFill>
                <a:schemeClr val="dk2"/>
              </a:solidFill>
            </a:endParaRPr>
          </a:p>
        </p:txBody>
      </p:sp>
      <p:pic>
        <p:nvPicPr>
          <p:cNvPr id="7" name="Picture 2" descr="Communicate Cartoon">
            <a:extLst>
              <a:ext uri="{FF2B5EF4-FFF2-40B4-BE49-F238E27FC236}">
                <a16:creationId xmlns:a16="http://schemas.microsoft.com/office/drawing/2014/main" id="{09998069-B41F-7F70-D858-00D111187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8333" r="90990">
                        <a14:foregroundMark x1="18177" y1="65391" x2="18177" y2="65391"/>
                        <a14:foregroundMark x1="38958" y1="35078" x2="38958" y2="35078"/>
                        <a14:foregroundMark x1="21615" y1="40547" x2="21615" y2="40547"/>
                        <a14:foregroundMark x1="24167" y1="31328" x2="24167" y2="31328"/>
                        <a14:foregroundMark x1="39740" y1="35078" x2="39740" y2="35078"/>
                        <a14:foregroundMark x1="39583" y1="37266" x2="39583" y2="37266"/>
                        <a14:foregroundMark x1="39583" y1="37266" x2="39583" y2="37266"/>
                        <a14:foregroundMark x1="35156" y1="42188" x2="57240" y2="40859"/>
                        <a14:foregroundMark x1="57240" y1="40859" x2="63854" y2="42188"/>
                        <a14:foregroundMark x1="24167" y1="32266" x2="14323" y2="67500"/>
                        <a14:foregroundMark x1="14323" y1="67500" x2="27292" y2="44609"/>
                        <a14:foregroundMark x1="31094" y1="39375" x2="53854" y2="40313"/>
                        <a14:foregroundMark x1="53854" y1="40313" x2="36771" y2="46484"/>
                        <a14:foregroundMark x1="36771" y1="46484" x2="59375" y2="42891"/>
                        <a14:foregroundMark x1="59375" y1="42891" x2="62448" y2="42891"/>
                        <a14:foregroundMark x1="38177" y1="36328" x2="44479" y2="37031"/>
                        <a14:foregroundMark x1="43385" y1="37969" x2="50625" y2="34844"/>
                        <a14:foregroundMark x1="47188" y1="35391" x2="60104" y2="38672"/>
                        <a14:foregroundMark x1="63073" y1="41250" x2="63542" y2="40313"/>
                        <a14:foregroundMark x1="63542" y1="42422" x2="50313" y2="34844"/>
                        <a14:foregroundMark x1="8385" y1="78594" x2="9167" y2="71094"/>
                        <a14:foregroundMark x1="20990" y1="36563" x2="20990" y2="37500"/>
                        <a14:foregroundMark x1="19271" y1="40313" x2="18958" y2="42656"/>
                        <a14:foregroundMark x1="90990" y1="71094" x2="90990" y2="71094"/>
                        <a14:foregroundMark x1="60260" y1="38672" x2="50781" y2="35859"/>
                        <a14:foregroundMark x1="36302" y1="35625" x2="38490" y2="35078"/>
                        <a14:foregroundMark x1="54740" y1="47891" x2="52812" y2="46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559" y="1329949"/>
            <a:ext cx="4332839" cy="288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he Pigeonhole principle. The quintessential counting argument | by ...">
            <a:extLst>
              <a:ext uri="{FF2B5EF4-FFF2-40B4-BE49-F238E27FC236}">
                <a16:creationId xmlns:a16="http://schemas.microsoft.com/office/drawing/2014/main" id="{D8663408-BBC6-7AA5-BC55-8B31BA57E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412" y="2103149"/>
            <a:ext cx="1688360" cy="154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BF7A429-18D6-18E5-7E0A-01A193B6ED75}"/>
              </a:ext>
            </a:extLst>
          </p:cNvPr>
          <p:cNvSpPr txBox="1"/>
          <p:nvPr/>
        </p:nvSpPr>
        <p:spPr>
          <a:xfrm>
            <a:off x="3891842" y="1834822"/>
            <a:ext cx="2293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standard textbook proof is constructive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2F151F09-FD9D-69AE-8B73-C7696E623740}"/>
              </a:ext>
            </a:extLst>
          </p:cNvPr>
          <p:cNvSpPr/>
          <p:nvPr/>
        </p:nvSpPr>
        <p:spPr>
          <a:xfrm>
            <a:off x="2347937" y="3838276"/>
            <a:ext cx="419310" cy="44457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31D8DF-C7B9-7896-361D-7CBF11F99978}"/>
              </a:ext>
            </a:extLst>
          </p:cNvPr>
          <p:cNvSpPr txBox="1"/>
          <p:nvPr/>
        </p:nvSpPr>
        <p:spPr>
          <a:xfrm>
            <a:off x="717313" y="4374723"/>
            <a:ext cx="3814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Towards a contradiction, assume that weak pigeonhole principle is wrong</a:t>
            </a: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994A9C51-1DFA-0C13-A26F-E4CB7EDEC623}"/>
              </a:ext>
            </a:extLst>
          </p:cNvPr>
          <p:cNvSpPr/>
          <p:nvPr/>
        </p:nvSpPr>
        <p:spPr>
          <a:xfrm>
            <a:off x="2347937" y="5098684"/>
            <a:ext cx="419310" cy="44457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CC35861-308D-D769-12C4-E9D2173214DD}"/>
                  </a:ext>
                </a:extLst>
              </p:cNvPr>
              <p:cNvSpPr txBox="1"/>
              <p:nvPr/>
            </p:nvSpPr>
            <p:spPr>
              <a:xfrm>
                <a:off x="706476" y="5624269"/>
                <a:ext cx="35852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being injective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CC35861-308D-D769-12C4-E9D2173214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476" y="5624269"/>
                <a:ext cx="3585212" cy="369332"/>
              </a:xfrm>
              <a:prstGeom prst="rect">
                <a:avLst/>
              </a:prstGeom>
              <a:blipFill>
                <a:blip r:embed="rId5"/>
                <a:stretch>
                  <a:fillRect l="-510" t="-10000" r="-85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rrow: Down 18">
            <a:extLst>
              <a:ext uri="{FF2B5EF4-FFF2-40B4-BE49-F238E27FC236}">
                <a16:creationId xmlns:a16="http://schemas.microsoft.com/office/drawing/2014/main" id="{176CB5C6-4EFB-DD59-BD1F-33E4FEDF5EA8}"/>
              </a:ext>
            </a:extLst>
          </p:cNvPr>
          <p:cNvSpPr/>
          <p:nvPr/>
        </p:nvSpPr>
        <p:spPr>
          <a:xfrm rot="16200000">
            <a:off x="5308816" y="5586650"/>
            <a:ext cx="419310" cy="44457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EBCD83-7016-B030-6191-C27895271B0B}"/>
              </a:ext>
            </a:extLst>
          </p:cNvPr>
          <p:cNvSpPr txBox="1"/>
          <p:nvPr/>
        </p:nvSpPr>
        <p:spPr>
          <a:xfrm>
            <a:off x="6628234" y="5599279"/>
            <a:ext cx="2965485" cy="640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“Perfect hash function” that does not exist in real world</a:t>
            </a: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4B384E81-8F10-CECD-9D79-58FEC2535C10}"/>
              </a:ext>
            </a:extLst>
          </p:cNvPr>
          <p:cNvSpPr/>
          <p:nvPr/>
        </p:nvSpPr>
        <p:spPr>
          <a:xfrm rot="10800000">
            <a:off x="7901322" y="5053536"/>
            <a:ext cx="419310" cy="44457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C23C70E-0D25-12A5-5AE6-A6D689B2CEED}"/>
              </a:ext>
            </a:extLst>
          </p:cNvPr>
          <p:cNvSpPr txBox="1"/>
          <p:nvPr/>
        </p:nvSpPr>
        <p:spPr>
          <a:xfrm>
            <a:off x="6628233" y="4341514"/>
            <a:ext cx="2965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Breaking lower bounds using the “perfect hash function”</a:t>
            </a: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C8362DFD-948D-0C58-FBCB-04B17C9B235A}"/>
              </a:ext>
            </a:extLst>
          </p:cNvPr>
          <p:cNvSpPr/>
          <p:nvPr/>
        </p:nvSpPr>
        <p:spPr>
          <a:xfrm rot="10800000">
            <a:off x="7873606" y="3817045"/>
            <a:ext cx="419310" cy="44457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文本框 13">
            <a:extLst>
              <a:ext uri="{FF2B5EF4-FFF2-40B4-BE49-F238E27FC236}">
                <a16:creationId xmlns:a16="http://schemas.microsoft.com/office/drawing/2014/main" id="{D758995B-03F1-96C7-65CB-E1079B04C240}"/>
              </a:ext>
            </a:extLst>
          </p:cNvPr>
          <p:cNvSpPr txBox="1"/>
          <p:nvPr/>
        </p:nvSpPr>
        <p:spPr>
          <a:xfrm>
            <a:off x="550246" y="711881"/>
            <a:ext cx="4550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/>
              <a:t>Philosophy of Our Results</a:t>
            </a:r>
          </a:p>
        </p:txBody>
      </p:sp>
    </p:spTree>
    <p:extLst>
      <p:ext uri="{BB962C8B-B14F-4D97-AF65-F5344CB8AC3E}">
        <p14:creationId xmlns:p14="http://schemas.microsoft.com/office/powerpoint/2010/main" val="232937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/>
      <p:bldP spid="14" grpId="0" animBg="1"/>
      <p:bldP spid="15" grpId="0"/>
      <p:bldP spid="19" grpId="0" animBg="1"/>
      <p:bldP spid="20" grpId="0"/>
      <p:bldP spid="21" grpId="0" animBg="1"/>
      <p:bldP spid="22" grpId="0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79691EC5-31B4-6007-FE74-3E62E4F07042}"/>
              </a:ext>
            </a:extLst>
          </p:cNvPr>
          <p:cNvSpPr txBox="1"/>
          <p:nvPr/>
        </p:nvSpPr>
        <p:spPr>
          <a:xfrm>
            <a:off x="773587" y="1800253"/>
            <a:ext cx="96681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Q</a:t>
            </a:r>
            <a:r>
              <a:rPr lang="en-US" altLang="zh-CN" sz="2000" b="1" baseline="-25000" dirty="0"/>
              <a:t>1</a:t>
            </a:r>
            <a:r>
              <a:rPr lang="en-US" altLang="zh-CN" sz="2000" dirty="0"/>
              <a:t>: Are bounded theories </a:t>
            </a:r>
            <a:r>
              <a:rPr lang="en-US" altLang="zh-CN" sz="2000" b="1" dirty="0"/>
              <a:t>PV</a:t>
            </a:r>
            <a:r>
              <a:rPr lang="en-US" altLang="zh-CN" sz="2000" baseline="-25000" dirty="0"/>
              <a:t>1</a:t>
            </a:r>
            <a:r>
              <a:rPr lang="en-US" altLang="zh-CN" sz="2000" dirty="0"/>
              <a:t> and </a:t>
            </a:r>
            <a:r>
              <a:rPr lang="en-US" altLang="zh-CN" sz="2000" b="1" dirty="0"/>
              <a:t>APC</a:t>
            </a:r>
            <a:r>
              <a:rPr lang="en-US" altLang="zh-CN" sz="2000" baseline="-25000" dirty="0"/>
              <a:t>1</a:t>
            </a:r>
            <a:r>
              <a:rPr lang="en-US" altLang="zh-CN" sz="2000" dirty="0"/>
              <a:t> sufficient to prove the lower bounds we care about?</a:t>
            </a:r>
          </a:p>
          <a:p>
            <a:r>
              <a:rPr lang="en-US" altLang="zh-CN" sz="2000" b="1" dirty="0"/>
              <a:t>A</a:t>
            </a:r>
            <a:r>
              <a:rPr lang="en-US" altLang="zh-CN" sz="2000" dirty="0"/>
              <a:t>:   Under plausible cryptographic assumption, </a:t>
            </a:r>
            <a:r>
              <a:rPr lang="en-US" altLang="zh-CN" sz="2000" b="1" dirty="0"/>
              <a:t>PV</a:t>
            </a:r>
            <a:r>
              <a:rPr lang="en-US" altLang="zh-CN" sz="2000" baseline="-25000" dirty="0"/>
              <a:t>1</a:t>
            </a:r>
            <a:r>
              <a:rPr lang="en-US" altLang="zh-CN" sz="2000" dirty="0"/>
              <a:t> and </a:t>
            </a:r>
            <a:r>
              <a:rPr lang="en-US" altLang="zh-CN" sz="2000" b="1" dirty="0"/>
              <a:t>APC</a:t>
            </a:r>
            <a:r>
              <a:rPr lang="en-US" altLang="zh-CN" sz="2000" baseline="-25000" dirty="0"/>
              <a:t>1</a:t>
            </a:r>
            <a:r>
              <a:rPr lang="en-US" altLang="zh-CN" sz="2000" dirty="0"/>
              <a:t> cannot prove classical lower bounds about </a:t>
            </a:r>
            <a:r>
              <a:rPr lang="en-US" altLang="zh-CN" sz="2000" b="1" dirty="0"/>
              <a:t>communication complexity</a:t>
            </a:r>
            <a:r>
              <a:rPr lang="en-US" altLang="zh-CN" sz="2000" dirty="0"/>
              <a:t>, </a:t>
            </a:r>
            <a:r>
              <a:rPr lang="en-US" altLang="zh-CN" sz="2000" b="1" dirty="0"/>
              <a:t>error-correcting codes</a:t>
            </a:r>
            <a:r>
              <a:rPr lang="en-US" altLang="zh-CN" sz="2000" dirty="0"/>
              <a:t>, and </a:t>
            </a:r>
            <a:r>
              <a:rPr lang="en-US" altLang="zh-CN" sz="2000" b="1" dirty="0"/>
              <a:t>single-tape Turing machines</a:t>
            </a:r>
            <a:r>
              <a:rPr lang="en-US" altLang="zh-CN" sz="2000" dirty="0"/>
              <a:t>!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B5561F5-6BCD-3EA7-AAF1-364345923388}"/>
              </a:ext>
            </a:extLst>
          </p:cNvPr>
          <p:cNvSpPr txBox="1"/>
          <p:nvPr/>
        </p:nvSpPr>
        <p:spPr>
          <a:xfrm>
            <a:off x="773587" y="4040483"/>
            <a:ext cx="9668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Q</a:t>
            </a:r>
            <a:r>
              <a:rPr lang="en-US" altLang="zh-CN" sz="2000" b="1" baseline="-25000" dirty="0"/>
              <a:t>2</a:t>
            </a:r>
            <a:r>
              <a:rPr lang="en-US" altLang="zh-CN" sz="2000" dirty="0"/>
              <a:t>: If not, what additional axioms should we add?</a:t>
            </a:r>
          </a:p>
          <a:p>
            <a:r>
              <a:rPr lang="en-US" altLang="zh-CN" sz="2000" b="1" dirty="0"/>
              <a:t>A</a:t>
            </a:r>
            <a:r>
              <a:rPr lang="en-US" altLang="zh-CN" sz="2000" dirty="0"/>
              <a:t>:   Indeed, aforementioned lower bounds are </a:t>
            </a:r>
            <a:r>
              <a:rPr lang="en-US" altLang="zh-CN" sz="2000" b="1" dirty="0"/>
              <a:t>equivalent </a:t>
            </a:r>
            <a:r>
              <a:rPr lang="en-US" altLang="zh-CN" sz="2000" dirty="0"/>
              <a:t>to combinatorial principles like pigeonhole principles with respect to </a:t>
            </a:r>
            <a:r>
              <a:rPr lang="en-US" altLang="zh-CN" sz="2000" b="1" dirty="0"/>
              <a:t>PV</a:t>
            </a:r>
            <a:r>
              <a:rPr lang="en-US" altLang="zh-CN" sz="2000" baseline="-25000" dirty="0"/>
              <a:t>1</a:t>
            </a:r>
            <a:r>
              <a:rPr lang="en-US" altLang="zh-CN" sz="2000" dirty="0"/>
              <a:t>. 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D4ACDBF-1B7E-A97E-BA91-E2789A52554A}"/>
              </a:ext>
            </a:extLst>
          </p:cNvPr>
          <p:cNvSpPr txBox="1"/>
          <p:nvPr/>
        </p:nvSpPr>
        <p:spPr>
          <a:xfrm>
            <a:off x="550246" y="711881"/>
            <a:ext cx="94093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/>
              <a:t>This Work: Reverse Math of Complexity Lower Bounds</a:t>
            </a:r>
          </a:p>
        </p:txBody>
      </p:sp>
      <p:pic>
        <p:nvPicPr>
          <p:cNvPr id="11" name="Picture 2" descr="The Pigeonhole principle. The quintessential counting argument | by ...">
            <a:extLst>
              <a:ext uri="{FF2B5EF4-FFF2-40B4-BE49-F238E27FC236}">
                <a16:creationId xmlns:a16="http://schemas.microsoft.com/office/drawing/2014/main" id="{C988F2D1-3A39-D915-229D-4D67B3654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107" y="2799738"/>
            <a:ext cx="957664" cy="87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oogle Shape;215;p27">
            <a:extLst>
              <a:ext uri="{FF2B5EF4-FFF2-40B4-BE49-F238E27FC236}">
                <a16:creationId xmlns:a16="http://schemas.microsoft.com/office/drawing/2014/main" id="{90419FA3-1C95-E42A-B5D5-2F33CCEC4B86}"/>
              </a:ext>
            </a:extLst>
          </p:cNvPr>
          <p:cNvGrpSpPr/>
          <p:nvPr/>
        </p:nvGrpSpPr>
        <p:grpSpPr>
          <a:xfrm>
            <a:off x="7835539" y="2799738"/>
            <a:ext cx="1404000" cy="451616"/>
            <a:chOff x="6083950" y="4219900"/>
            <a:chExt cx="1053000" cy="338712"/>
          </a:xfrm>
        </p:grpSpPr>
        <p:cxnSp>
          <p:nvCxnSpPr>
            <p:cNvPr id="13" name="Google Shape;218;p27">
              <a:extLst>
                <a:ext uri="{FF2B5EF4-FFF2-40B4-BE49-F238E27FC236}">
                  <a16:creationId xmlns:a16="http://schemas.microsoft.com/office/drawing/2014/main" id="{745717A5-01DA-1A98-BBDD-00362E6E89F9}"/>
                </a:ext>
              </a:extLst>
            </p:cNvPr>
            <p:cNvCxnSpPr/>
            <p:nvPr/>
          </p:nvCxnSpPr>
          <p:spPr>
            <a:xfrm rot="10800000">
              <a:off x="6144298" y="4555612"/>
              <a:ext cx="777900" cy="3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5" name="Google Shape;219;p27">
              <a:extLst>
                <a:ext uri="{FF2B5EF4-FFF2-40B4-BE49-F238E27FC236}">
                  <a16:creationId xmlns:a16="http://schemas.microsoft.com/office/drawing/2014/main" id="{8F6855C8-476F-C3F3-7008-56CD9D4EAF35}"/>
                </a:ext>
              </a:extLst>
            </p:cNvPr>
            <p:cNvSpPr txBox="1"/>
            <p:nvPr/>
          </p:nvSpPr>
          <p:spPr>
            <a:xfrm>
              <a:off x="6083950" y="4219900"/>
              <a:ext cx="1053000" cy="3384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r>
                <a:rPr lang="en-US" altLang="zh-CN" sz="1333" b="1">
                  <a:solidFill>
                    <a:schemeClr val="dk2"/>
                  </a:solidFill>
                </a:rPr>
                <a:t>PV reasoning</a:t>
              </a:r>
              <a:endParaRPr sz="1333" b="1">
                <a:solidFill>
                  <a:schemeClr val="dk2"/>
                </a:solidFill>
              </a:endParaRPr>
            </a:p>
          </p:txBody>
        </p:sp>
      </p:grpSp>
      <p:pic>
        <p:nvPicPr>
          <p:cNvPr id="16" name="Google Shape;220;p27">
            <a:extLst>
              <a:ext uri="{FF2B5EF4-FFF2-40B4-BE49-F238E27FC236}">
                <a16:creationId xmlns:a16="http://schemas.microsoft.com/office/drawing/2014/main" id="{390A8465-84C3-1CC2-E17D-D623AC4E96C2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73526" y="3356399"/>
            <a:ext cx="568833" cy="58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Communicate Cartoon">
            <a:extLst>
              <a:ext uri="{FF2B5EF4-FFF2-40B4-BE49-F238E27FC236}">
                <a16:creationId xmlns:a16="http://schemas.microsoft.com/office/drawing/2014/main" id="{4A0AEB42-B796-9941-A751-AD8133DDE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8333" r="90990">
                        <a14:foregroundMark x1="18177" y1="65391" x2="18177" y2="65391"/>
                        <a14:foregroundMark x1="38958" y1="35078" x2="38958" y2="35078"/>
                        <a14:foregroundMark x1="21615" y1="40547" x2="21615" y2="40547"/>
                        <a14:foregroundMark x1="24167" y1="31328" x2="24167" y2="31328"/>
                        <a14:foregroundMark x1="39740" y1="35078" x2="39740" y2="35078"/>
                        <a14:foregroundMark x1="39583" y1="37266" x2="39583" y2="37266"/>
                        <a14:foregroundMark x1="39583" y1="37266" x2="39583" y2="37266"/>
                        <a14:foregroundMark x1="35156" y1="42188" x2="57240" y2="40859"/>
                        <a14:foregroundMark x1="57240" y1="40859" x2="63854" y2="42188"/>
                        <a14:foregroundMark x1="24167" y1="32266" x2="14323" y2="67500"/>
                        <a14:foregroundMark x1="14323" y1="67500" x2="27292" y2="44609"/>
                        <a14:foregroundMark x1="31094" y1="39375" x2="53854" y2="40313"/>
                        <a14:foregroundMark x1="53854" y1="40313" x2="36771" y2="46484"/>
                        <a14:foregroundMark x1="36771" y1="46484" x2="59375" y2="42891"/>
                        <a14:foregroundMark x1="59375" y1="42891" x2="62448" y2="42891"/>
                        <a14:foregroundMark x1="38177" y1="36328" x2="44479" y2="37031"/>
                        <a14:foregroundMark x1="43385" y1="37969" x2="50625" y2="34844"/>
                        <a14:foregroundMark x1="47188" y1="35391" x2="60104" y2="38672"/>
                        <a14:foregroundMark x1="63073" y1="41250" x2="63542" y2="40313"/>
                        <a14:foregroundMark x1="63542" y1="42422" x2="50313" y2="34844"/>
                        <a14:foregroundMark x1="8385" y1="78594" x2="9167" y2="71094"/>
                        <a14:foregroundMark x1="20990" y1="36563" x2="20990" y2="37500"/>
                        <a14:foregroundMark x1="19271" y1="40313" x2="18958" y2="42656"/>
                        <a14:foregroundMark x1="90990" y1="71094" x2="90990" y2="71094"/>
                        <a14:foregroundMark x1="60260" y1="38672" x2="50781" y2="35859"/>
                        <a14:foregroundMark x1="36302" y1="35625" x2="38490" y2="35078"/>
                        <a14:foregroundMark x1="54740" y1="47891" x2="52812" y2="46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794" y="2435313"/>
            <a:ext cx="2136727" cy="142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Google Shape;221;p27">
            <a:extLst>
              <a:ext uri="{FF2B5EF4-FFF2-40B4-BE49-F238E27FC236}">
                <a16:creationId xmlns:a16="http://schemas.microsoft.com/office/drawing/2014/main" id="{03F0DB75-C05D-74B8-B7F6-0C119F8DB974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847274" y="3336771"/>
            <a:ext cx="568833" cy="581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9D947F-39DA-CDF9-0494-12BB45FD9DC6}"/>
              </a:ext>
            </a:extLst>
          </p:cNvPr>
          <p:cNvSpPr txBox="1"/>
          <p:nvPr/>
        </p:nvSpPr>
        <p:spPr>
          <a:xfrm>
            <a:off x="773586" y="5420571"/>
            <a:ext cx="6758971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Other Consequences </a:t>
            </a:r>
            <a:r>
              <a:rPr lang="en-US" sz="2000" dirty="0">
                <a:sym typeface="Wingdings" panose="05000000000000000000" pitchFamily="2" charset="2"/>
              </a:rPr>
              <a:t>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Explanation of the motivation, setting, and technical details targeted to readers with little prior </a:t>
            </a:r>
            <a:r>
              <a:rPr lang="en-US" altLang="zh-CN" sz="2000" dirty="0"/>
              <a:t>exposure to logic </a:t>
            </a:r>
            <a:r>
              <a:rPr lang="en-US" altLang="zh-CN" sz="2000" dirty="0">
                <a:sym typeface="Wingdings" panose="05000000000000000000" pitchFamily="2" charset="2"/>
              </a:rPr>
              <a:t>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017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13">
            <a:extLst>
              <a:ext uri="{FF2B5EF4-FFF2-40B4-BE49-F238E27FC236}">
                <a16:creationId xmlns:a16="http://schemas.microsoft.com/office/drawing/2014/main" id="{EDEB3116-44B8-07F8-9308-0CCC551571EA}"/>
              </a:ext>
            </a:extLst>
          </p:cNvPr>
          <p:cNvSpPr txBox="1"/>
          <p:nvPr/>
        </p:nvSpPr>
        <p:spPr>
          <a:xfrm>
            <a:off x="550246" y="711881"/>
            <a:ext cx="37064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/>
              <a:t>Other Consequences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F174276-9C68-2B7A-6B0D-AD107236FA4C}"/>
                  </a:ext>
                </a:extLst>
              </p:cNvPr>
              <p:cNvSpPr txBox="1"/>
              <p:nvPr/>
            </p:nvSpPr>
            <p:spPr>
              <a:xfrm>
                <a:off x="550246" y="2349041"/>
                <a:ext cx="10594941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Completeness results in </a:t>
                </a:r>
                <a:r>
                  <a:rPr lang="en-US" altLang="zh-CN" sz="2400" b="1" dirty="0"/>
                  <a:t>TFNP</a:t>
                </a:r>
                <a:r>
                  <a:rPr lang="en-US" altLang="zh-CN" sz="2400" dirty="0"/>
                  <a:t> (directly extracted from our results using “witnessing theorems”)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b="1" dirty="0"/>
                  <a:t>APC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 vs </a:t>
                </a:r>
                <a:r>
                  <a:rPr lang="en-US" sz="2400" b="1" dirty="0"/>
                  <a:t>PV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: an “</a:t>
                </a:r>
                <a:r>
                  <a:rPr lang="en-US" sz="2400" b="1" dirty="0"/>
                  <a:t>APC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-complete” lower bound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“Magnification” of lower bounds: weak lower bounds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/>
                  <a:t> stronger lower bounds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r>
                  <a:rPr lang="en-US" sz="2400" dirty="0"/>
                  <a:t>Explanation of the motivation, setting, and technical details targeted to readers with little prior </a:t>
                </a:r>
                <a:r>
                  <a:rPr lang="en-US" altLang="zh-CN" sz="2400" dirty="0"/>
                  <a:t>exposure to logic </a:t>
                </a:r>
                <a:r>
                  <a:rPr lang="en-US" altLang="zh-CN" sz="2400" dirty="0">
                    <a:sym typeface="Wingdings" panose="05000000000000000000" pitchFamily="2" charset="2"/>
                  </a:rPr>
                  <a:t></a:t>
                </a:r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F174276-9C68-2B7A-6B0D-AD107236FA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246" y="2349041"/>
                <a:ext cx="10594941" cy="2677656"/>
              </a:xfrm>
              <a:prstGeom prst="rect">
                <a:avLst/>
              </a:prstGeom>
              <a:blipFill>
                <a:blip r:embed="rId2"/>
                <a:stretch>
                  <a:fillRect l="-863" t="-1818" r="-1438" b="-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498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07B3CF2-A866-D966-011D-FA2F33F52934}"/>
              </a:ext>
            </a:extLst>
          </p:cNvPr>
          <p:cNvSpPr txBox="1"/>
          <p:nvPr/>
        </p:nvSpPr>
        <p:spPr>
          <a:xfrm>
            <a:off x="702663" y="2274838"/>
            <a:ext cx="771431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dirty="0"/>
              <a:t>Can we derive most complexity lower bounds from </a:t>
            </a:r>
            <a:r>
              <a:rPr lang="en-US" altLang="zh-CN" b="1" dirty="0"/>
              <a:t>PV</a:t>
            </a:r>
            <a:r>
              <a:rPr lang="en-US" altLang="zh-CN" baseline="-25000" dirty="0"/>
              <a:t>1</a:t>
            </a:r>
            <a:r>
              <a:rPr lang="en-US" altLang="zh-CN" dirty="0"/>
              <a:t> + pigeonhole principles? Or do we need other combinatorial/algebraic principles?</a:t>
            </a:r>
          </a:p>
          <a:p>
            <a:pPr marL="342900" indent="-342900">
              <a:buAutoNum type="arabicPeriod"/>
            </a:pPr>
            <a:endParaRPr lang="en-US" altLang="zh-CN" dirty="0"/>
          </a:p>
          <a:p>
            <a:pPr marL="342900" indent="-342900">
              <a:buAutoNum type="arabicPeriod"/>
            </a:pPr>
            <a:r>
              <a:rPr lang="en-US" altLang="zh-CN" dirty="0"/>
              <a:t>Can we consider lower bounds against </a:t>
            </a:r>
            <a:r>
              <a:rPr lang="en-US" altLang="zh-CN" i="1" dirty="0"/>
              <a:t>randomized </a:t>
            </a:r>
            <a:r>
              <a:rPr lang="en-US" altLang="zh-CN" dirty="0"/>
              <a:t>computation? What base theory should we choose? What principles should we consider?</a:t>
            </a:r>
          </a:p>
          <a:p>
            <a:pPr marL="342900" indent="-342900">
              <a:buAutoNum type="arabicPeriod"/>
            </a:pPr>
            <a:endParaRPr lang="en-US" altLang="zh-CN" dirty="0"/>
          </a:p>
          <a:p>
            <a:pPr marL="342900" indent="-342900">
              <a:buAutoNum type="arabicPeriod"/>
            </a:pPr>
            <a:r>
              <a:rPr lang="en-US" altLang="zh-CN" dirty="0"/>
              <a:t>Can we consider mathematics beyond complexity theory (for bounded reverse mathematics)? Would that lead to any interesting consequences?</a:t>
            </a:r>
            <a:endParaRPr lang="zh-CN" altLang="en-US" dirty="0"/>
          </a:p>
        </p:txBody>
      </p:sp>
      <p:sp>
        <p:nvSpPr>
          <p:cNvPr id="8" name="文本框 13">
            <a:extLst>
              <a:ext uri="{FF2B5EF4-FFF2-40B4-BE49-F238E27FC236}">
                <a16:creationId xmlns:a16="http://schemas.microsoft.com/office/drawing/2014/main" id="{82C24550-0210-9AFA-A79B-433A808471C5}"/>
              </a:ext>
            </a:extLst>
          </p:cNvPr>
          <p:cNvSpPr txBox="1"/>
          <p:nvPr/>
        </p:nvSpPr>
        <p:spPr>
          <a:xfrm>
            <a:off x="550246" y="711881"/>
            <a:ext cx="2805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/>
              <a:t>Open Problems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3284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08ED17-8259-DEF9-2EE1-64E57BBF8CA0}"/>
              </a:ext>
            </a:extLst>
          </p:cNvPr>
          <p:cNvSpPr txBox="1"/>
          <p:nvPr/>
        </p:nvSpPr>
        <p:spPr>
          <a:xfrm>
            <a:off x="2775282" y="2721114"/>
            <a:ext cx="6641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2"/>
                </a:solidFill>
              </a:rPr>
              <a:t>Background and Motivation</a:t>
            </a:r>
          </a:p>
        </p:txBody>
      </p:sp>
    </p:spTree>
    <p:extLst>
      <p:ext uri="{BB962C8B-B14F-4D97-AF65-F5344CB8AC3E}">
        <p14:creationId xmlns:p14="http://schemas.microsoft.com/office/powerpoint/2010/main" val="796455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C55F1A-5797-951D-5855-60CFDC8526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FCCA660-DA72-7781-72FB-C3762DA90CF2}"/>
              </a:ext>
            </a:extLst>
          </p:cNvPr>
          <p:cNvSpPr txBox="1"/>
          <p:nvPr/>
        </p:nvSpPr>
        <p:spPr>
          <a:xfrm>
            <a:off x="550246" y="711881"/>
            <a:ext cx="60460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/>
              <a:t>Complexity-Theoretic Conjectures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内容占位符 2">
                <a:extLst>
                  <a:ext uri="{FF2B5EF4-FFF2-40B4-BE49-F238E27FC236}">
                    <a16:creationId xmlns:a16="http://schemas.microsoft.com/office/drawing/2014/main" id="{F842109B-8431-AC58-3758-9AAB7D05CE3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7256" y="2094016"/>
                <a:ext cx="10670125" cy="4681537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zh-CN" sz="2400" dirty="0"/>
                  <a:t>Complexity theory aims to prove inherent limitation of efficient computation by separating complexity classes: </a:t>
                </a:r>
                <a:r>
                  <a:rPr lang="en-US" altLang="zh-CN" sz="2400" b="1" dirty="0"/>
                  <a:t>P</a:t>
                </a:r>
                <a:r>
                  <a:rPr lang="en-US" altLang="zh-CN" sz="2400" dirty="0"/>
                  <a:t>, </a:t>
                </a:r>
                <a:r>
                  <a:rPr lang="en-US" altLang="zh-CN" sz="2400" b="1" dirty="0"/>
                  <a:t>NP</a:t>
                </a:r>
                <a:r>
                  <a:rPr lang="en-US" altLang="zh-CN" sz="2400" dirty="0"/>
                  <a:t>, </a:t>
                </a:r>
                <a:r>
                  <a:rPr lang="en-US" altLang="zh-CN" sz="2400" b="1" dirty="0"/>
                  <a:t>BPP</a:t>
                </a:r>
                <a:r>
                  <a:rPr lang="en-US" altLang="zh-CN" sz="2400" dirty="0"/>
                  <a:t>, </a:t>
                </a:r>
                <a:r>
                  <a:rPr lang="en-US" altLang="zh-CN" sz="2400" b="1" dirty="0"/>
                  <a:t>PSPACE</a:t>
                </a:r>
                <a:r>
                  <a:rPr lang="en-US" altLang="zh-CN" sz="2400" dirty="0"/>
                  <a:t>, </a:t>
                </a:r>
                <a:r>
                  <a:rPr lang="en-US" altLang="zh-CN" sz="2400" b="1" dirty="0"/>
                  <a:t>P</a:t>
                </a:r>
                <a:r>
                  <a:rPr lang="en-US" altLang="zh-CN" sz="2400" b="1" baseline="-25000" dirty="0"/>
                  <a:t>/poly</a:t>
                </a:r>
                <a:r>
                  <a:rPr lang="en-US" altLang="zh-CN" sz="2400" dirty="0"/>
                  <a:t>, </a:t>
                </a:r>
                <a:r>
                  <a:rPr lang="en-US" altLang="zh-CN" sz="2400" dirty="0" err="1"/>
                  <a:t>etc</a:t>
                </a:r>
                <a:endParaRPr lang="en-US" altLang="zh-CN" sz="2400" dirty="0"/>
              </a:p>
              <a:p>
                <a:pPr marL="0" indent="0">
                  <a:buNone/>
                </a:pPr>
                <a:endParaRPr lang="en-US" altLang="zh-CN" sz="2000" dirty="0"/>
              </a:p>
              <a:p>
                <a:pPr marL="0" indent="0">
                  <a:buNone/>
                </a:pPr>
                <a:r>
                  <a:rPr lang="en-US" altLang="zh-CN" sz="2400" dirty="0"/>
                  <a:t>Many </a:t>
                </a:r>
                <a:r>
                  <a:rPr lang="en-US" altLang="zh-CN" sz="2400" dirty="0" err="1"/>
                  <a:t>seperations</a:t>
                </a:r>
                <a:r>
                  <a:rPr lang="en-US" altLang="zh-CN" sz="2400" dirty="0"/>
                  <a:t> stand open for decades. </a:t>
                </a:r>
              </a:p>
              <a:p>
                <a:pPr marL="0" indent="0">
                  <a:buNone/>
                </a:pPr>
                <a:br>
                  <a:rPr lang="en-US" altLang="zh-CN" sz="2400" dirty="0"/>
                </a:br>
                <a:r>
                  <a:rPr lang="en-US" altLang="zh-CN" sz="2400" b="1" dirty="0"/>
                  <a:t>Example</a:t>
                </a:r>
                <a:r>
                  <a:rPr lang="en-US" altLang="zh-CN" sz="2400" dirty="0"/>
                  <a:t>: </a:t>
                </a:r>
                <a:r>
                  <a:rPr lang="en-US" altLang="zh-CN" sz="2400" i="1" dirty="0"/>
                  <a:t>circuit lower bounds</a:t>
                </a:r>
                <a:r>
                  <a:rPr lang="en-US" altLang="zh-CN" sz="2400" dirty="0"/>
                  <a:t>: </a:t>
                </a:r>
              </a:p>
              <a:p>
                <a:r>
                  <a:rPr lang="en-US" altLang="zh-CN" sz="2000" dirty="0"/>
                  <a:t>Shannon proved (by counting) that there is a function</a:t>
                </a:r>
                <a14:m>
                  <m:oMath xmlns:m="http://schemas.openxmlformats.org/officeDocument/2006/math"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→{0,1}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that requires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gates </a:t>
                </a:r>
                <a:r>
                  <a:rPr lang="en-US" altLang="zh-CN" sz="2000" dirty="0">
                    <a:sym typeface="Wingdings" panose="05000000000000000000" pitchFamily="2" charset="2"/>
                  </a:rPr>
                  <a:t></a:t>
                </a:r>
                <a:endParaRPr lang="en-US" altLang="zh-CN" sz="2000" dirty="0"/>
              </a:p>
              <a:p>
                <a:r>
                  <a:rPr lang="en-US" altLang="zh-CN" sz="2000" dirty="0"/>
                  <a:t>It is widely conjectured that there is a function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b="1" dirty="0"/>
                  <a:t>NP </a:t>
                </a:r>
                <a:r>
                  <a:rPr lang="en-US" altLang="zh-CN" sz="2000" dirty="0"/>
                  <a:t>that requires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size </a:t>
                </a:r>
              </a:p>
              <a:p>
                <a:r>
                  <a:rPr lang="en-US" altLang="zh-CN" sz="2000" dirty="0"/>
                  <a:t>There is no known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b="1" dirty="0"/>
                  <a:t>DTIME</a:t>
                </a:r>
                <a:r>
                  <a:rPr lang="en-US" altLang="zh-CN" sz="2000" b="1" baseline="30000" dirty="0"/>
                  <a:t>NP</a:t>
                </a:r>
                <a:r>
                  <a:rPr lang="en-US" altLang="zh-CN" sz="2000" dirty="0"/>
                  <a:t>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2000" dirty="0"/>
                  <a:t>] that requires 6n gates </a:t>
                </a:r>
                <a:r>
                  <a:rPr lang="en-US" altLang="zh-CN" sz="2000" dirty="0">
                    <a:sym typeface="Wingdings" panose="05000000000000000000" pitchFamily="2" charset="2"/>
                  </a:rPr>
                  <a:t></a:t>
                </a:r>
              </a:p>
              <a:p>
                <a:endParaRPr lang="en-US" altLang="zh-CN" sz="2000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en-US" altLang="zh-CN" sz="2400" dirty="0"/>
                  <a:t>Informal barriers are introduced, but they are vulnerable --- new techniques bypass old barriers, new barriers are introduced, </a:t>
                </a:r>
                <a:r>
                  <a:rPr lang="en-US" altLang="zh-CN" sz="2400" dirty="0" err="1"/>
                  <a:t>etc</a:t>
                </a:r>
                <a:r>
                  <a:rPr lang="en-US" altLang="zh-CN" sz="2400" dirty="0"/>
                  <a:t>…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12" name="内容占位符 2">
                <a:extLst>
                  <a:ext uri="{FF2B5EF4-FFF2-40B4-BE49-F238E27FC236}">
                    <a16:creationId xmlns:a16="http://schemas.microsoft.com/office/drawing/2014/main" id="{F842109B-8431-AC58-3758-9AAB7D05C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256" y="2094016"/>
                <a:ext cx="10670125" cy="4681537"/>
              </a:xfrm>
              <a:prstGeom prst="rect">
                <a:avLst/>
              </a:prstGeom>
              <a:blipFill>
                <a:blip r:embed="rId3"/>
                <a:stretch>
                  <a:fillRect l="-857" t="-2477" r="-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Graphic 13" descr="Scientific Thought with solid fill">
            <a:extLst>
              <a:ext uri="{FF2B5EF4-FFF2-40B4-BE49-F238E27FC236}">
                <a16:creationId xmlns:a16="http://schemas.microsoft.com/office/drawing/2014/main" id="{628ADCEF-92C8-7BD3-05FE-D8F4EECA76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97084" y="4707750"/>
            <a:ext cx="276087" cy="2760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738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B57FC47-1FAA-5E85-60FA-87BDBEEB3CF5}"/>
              </a:ext>
            </a:extLst>
          </p:cNvPr>
          <p:cNvSpPr txBox="1"/>
          <p:nvPr/>
        </p:nvSpPr>
        <p:spPr>
          <a:xfrm>
            <a:off x="550246" y="711881"/>
            <a:ext cx="30678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/>
              <a:t>Informal Barriers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8F13CC2E-9A6D-4E39-E8FD-09F223DDDE66}"/>
                  </a:ext>
                </a:extLst>
              </p:cNvPr>
              <p:cNvSpPr txBox="1"/>
              <p:nvPr/>
            </p:nvSpPr>
            <p:spPr>
              <a:xfrm>
                <a:off x="619828" y="2037455"/>
                <a:ext cx="982493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/>
                  <a:t>Observation (</a:t>
                </a:r>
                <a:r>
                  <a:rPr lang="en-US" altLang="zh-CN" sz="2400" b="1" dirty="0" err="1"/>
                  <a:t>Razborov-Rudich</a:t>
                </a:r>
                <a:r>
                  <a:rPr lang="en-US" altLang="zh-CN" sz="2400" b="1" dirty="0"/>
                  <a:t>, Informal)</a:t>
                </a:r>
                <a:r>
                  <a:rPr lang="en-US" altLang="zh-CN" sz="2400" dirty="0"/>
                  <a:t>: Most of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altLang="zh-CN" sz="2400" dirty="0"/>
                  <a:t>-circuit lower bounds are proved by spelling out an explicit combinatorial property of functions, called a </a:t>
                </a:r>
                <a:r>
                  <a:rPr lang="en-US" altLang="zh-CN" sz="2400" b="1" dirty="0"/>
                  <a:t>natural property</a:t>
                </a:r>
                <a:r>
                  <a:rPr lang="en-US" altLang="zh-CN" sz="2400" dirty="0"/>
                  <a:t>, that satisfies certain conditions. </a:t>
                </a: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8F13CC2E-9A6D-4E39-E8FD-09F223DDDE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28" y="2037455"/>
                <a:ext cx="9824938" cy="1200329"/>
              </a:xfrm>
              <a:prstGeom prst="rect">
                <a:avLst/>
              </a:prstGeom>
              <a:blipFill>
                <a:blip r:embed="rId5"/>
                <a:stretch>
                  <a:fillRect l="-993" t="-4061" r="-1552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8C0A268E-C4A3-0982-0369-C738B29272E3}"/>
              </a:ext>
            </a:extLst>
          </p:cNvPr>
          <p:cNvSpPr txBox="1"/>
          <p:nvPr/>
        </p:nvSpPr>
        <p:spPr>
          <a:xfrm>
            <a:off x="619827" y="3628001"/>
            <a:ext cx="9824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Theorem (</a:t>
            </a:r>
            <a:r>
              <a:rPr lang="en-US" altLang="zh-CN" sz="2400" b="1" dirty="0" err="1"/>
              <a:t>Razborov-Rudich</a:t>
            </a:r>
            <a:r>
              <a:rPr lang="en-US" altLang="zh-CN" sz="2400" b="1" dirty="0"/>
              <a:t>)</a:t>
            </a:r>
            <a:r>
              <a:rPr lang="en-US" altLang="zh-CN" sz="2400" dirty="0"/>
              <a:t>: Assuming plausible cryptographic assumptions, there is no natural property useful for proving </a:t>
            </a:r>
            <a:r>
              <a:rPr lang="en-US" altLang="zh-CN" sz="2400" b="1" dirty="0"/>
              <a:t>general circuit lower bounds</a:t>
            </a:r>
            <a:r>
              <a:rPr lang="en-US" altLang="zh-CN" sz="2400" dirty="0"/>
              <a:t>. </a:t>
            </a:r>
            <a:endParaRPr lang="zh-CN" altLang="en-US" sz="2400" dirty="0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C9C3F2A5-2EFB-4D54-8B64-71EB910E68FC}"/>
              </a:ext>
            </a:extLst>
          </p:cNvPr>
          <p:cNvGrpSpPr/>
          <p:nvPr/>
        </p:nvGrpSpPr>
        <p:grpSpPr>
          <a:xfrm>
            <a:off x="3572495" y="4381352"/>
            <a:ext cx="7114422" cy="2786253"/>
            <a:chOff x="2944633" y="714994"/>
            <a:chExt cx="7114422" cy="2786253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18A72895-C6CA-FFE2-6B62-936E51654AEB}"/>
                </a:ext>
              </a:extLst>
            </p:cNvPr>
            <p:cNvGrpSpPr/>
            <p:nvPr/>
          </p:nvGrpSpPr>
          <p:grpSpPr>
            <a:xfrm>
              <a:off x="6019824" y="714994"/>
              <a:ext cx="2817751" cy="2786253"/>
              <a:chOff x="5711871" y="2790165"/>
              <a:chExt cx="2574098" cy="2574098"/>
            </a:xfrm>
          </p:grpSpPr>
          <p:pic>
            <p:nvPicPr>
              <p:cNvPr id="6" name="Picture 4" descr="查看源图像">
                <a:extLst>
                  <a:ext uri="{FF2B5EF4-FFF2-40B4-BE49-F238E27FC236}">
                    <a16:creationId xmlns:a16="http://schemas.microsoft.com/office/drawing/2014/main" id="{33F037D0-5DBB-C9F6-715E-B8BB269623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>
                            <a14:backgroundMark x1="7227" y1="54883" x2="7227" y2="5488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11871" y="2790165"/>
                <a:ext cx="2574098" cy="25740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617A3EA-6E98-20B6-57FB-2AF995A0EE64}"/>
                  </a:ext>
                </a:extLst>
              </p:cNvPr>
              <p:cNvSpPr txBox="1"/>
              <p:nvPr/>
            </p:nvSpPr>
            <p:spPr>
              <a:xfrm rot="2274122">
                <a:off x="6224664" y="3945791"/>
                <a:ext cx="1648208" cy="369332"/>
              </a:xfrm>
              <a:prstGeom prst="rect">
                <a:avLst/>
              </a:prstGeom>
              <a:solidFill>
                <a:srgbClr val="FFFFFF">
                  <a:alpha val="43137"/>
                </a:srgbClr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accent3"/>
                    </a:solidFill>
                  </a:rPr>
                  <a:t>Natural Proof</a:t>
                </a:r>
              </a:p>
            </p:txBody>
          </p:sp>
        </p:grp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1C1406FA-1077-B5BD-1F39-68B7C29008BC}"/>
                </a:ext>
              </a:extLst>
            </p:cNvPr>
            <p:cNvSpPr txBox="1"/>
            <p:nvPr/>
          </p:nvSpPr>
          <p:spPr>
            <a:xfrm>
              <a:off x="2944633" y="1556431"/>
              <a:ext cx="337007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/>
                <a:t>Known Complexity </a:t>
              </a:r>
            </a:p>
            <a:p>
              <a:pPr algn="ctr"/>
              <a:r>
                <a:rPr lang="en-US" altLang="zh-CN" dirty="0"/>
                <a:t>Lower Bounds from Natural Proofs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C262547A-10F1-920E-430D-2125120E2F6D}"/>
                    </a:ext>
                  </a:extLst>
                </p:cNvPr>
                <p:cNvSpPr txBox="1"/>
                <p:nvPr/>
              </p:nvSpPr>
              <p:spPr>
                <a:xfrm>
                  <a:off x="8317880" y="1923454"/>
                  <a:ext cx="17411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𝐏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𝐍𝐏</m:t>
                        </m:r>
                      </m:oMath>
                    </m:oMathPara>
                  </a14:m>
                  <a:endParaRPr lang="en-US" altLang="zh-CN" dirty="0"/>
                </a:p>
              </p:txBody>
            </p:sp>
          </mc:Choice>
          <mc:Fallback xmlns="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C262547A-10F1-920E-430D-2125120E2F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17880" y="1923454"/>
                  <a:ext cx="1741175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715C773C-3C09-29CA-AB23-A0061C5C14B1}"/>
                </a:ext>
              </a:extLst>
            </p:cNvPr>
            <p:cNvSpPr/>
            <p:nvPr/>
          </p:nvSpPr>
          <p:spPr>
            <a:xfrm>
              <a:off x="2987217" y="943652"/>
              <a:ext cx="3284906" cy="2069698"/>
            </a:xfrm>
            <a:prstGeom prst="ellipse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Arrow: Curved Down 11">
            <a:extLst>
              <a:ext uri="{FF2B5EF4-FFF2-40B4-BE49-F238E27FC236}">
                <a16:creationId xmlns:a16="http://schemas.microsoft.com/office/drawing/2014/main" id="{4F3B4368-9EB1-B3A1-77AB-67E073C96765}"/>
              </a:ext>
            </a:extLst>
          </p:cNvPr>
          <p:cNvSpPr/>
          <p:nvPr/>
        </p:nvSpPr>
        <p:spPr>
          <a:xfrm rot="1033830">
            <a:off x="6728168" y="4549088"/>
            <a:ext cx="2909087" cy="734623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342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内容占位符 40">
            <a:extLst>
              <a:ext uri="{FF2B5EF4-FFF2-40B4-BE49-F238E27FC236}">
                <a16:creationId xmlns:a16="http://schemas.microsoft.com/office/drawing/2014/main" id="{47B34E3A-6588-7507-D254-29120609D6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16" y="1599244"/>
            <a:ext cx="5527591" cy="2591756"/>
          </a:xfrm>
        </p:spPr>
      </p:pic>
      <p:pic>
        <p:nvPicPr>
          <p:cNvPr id="6158" name="Picture 14" descr="Magnifying Glass Science Clipart">
            <a:extLst>
              <a:ext uri="{FF2B5EF4-FFF2-40B4-BE49-F238E27FC236}">
                <a16:creationId xmlns:a16="http://schemas.microsoft.com/office/drawing/2014/main" id="{6506FCE5-55AE-9B8C-B95E-88351CE2A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39" y="1858860"/>
            <a:ext cx="1535112" cy="170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F89195D6-0949-2C2F-95B5-C85A41842D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0101" y="1955708"/>
            <a:ext cx="660400" cy="698683"/>
          </a:xfrm>
          <a:prstGeom prst="ellipse">
            <a:avLst/>
          </a:prstGeom>
        </p:spPr>
      </p:pic>
      <p:sp>
        <p:nvSpPr>
          <p:cNvPr id="47" name="文本框 46">
            <a:extLst>
              <a:ext uri="{FF2B5EF4-FFF2-40B4-BE49-F238E27FC236}">
                <a16:creationId xmlns:a16="http://schemas.microsoft.com/office/drawing/2014/main" id="{C9BE7566-FC4F-6586-8457-975E2CB594EE}"/>
              </a:ext>
            </a:extLst>
          </p:cNvPr>
          <p:cNvSpPr txBox="1"/>
          <p:nvPr/>
        </p:nvSpPr>
        <p:spPr>
          <a:xfrm>
            <a:off x="7923490" y="2156458"/>
            <a:ext cx="3791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New barriers [CHO+22, FLY22, Pich24]</a:t>
            </a:r>
          </a:p>
          <a:p>
            <a:pPr algn="r"/>
            <a:r>
              <a:rPr lang="en-US" altLang="zh-CN" dirty="0"/>
              <a:t>Bypassing new barriers</a:t>
            </a:r>
          </a:p>
          <a:p>
            <a:r>
              <a:rPr lang="en-US" altLang="zh-CN" dirty="0"/>
              <a:t>New barriers</a:t>
            </a:r>
          </a:p>
          <a:p>
            <a:pPr algn="r"/>
            <a:r>
              <a:rPr lang="en-US" altLang="zh-CN" dirty="0"/>
              <a:t>Bypassing new barriers</a:t>
            </a:r>
          </a:p>
          <a:p>
            <a:r>
              <a:rPr lang="en-US" altLang="zh-CN" dirty="0"/>
              <a:t>……</a:t>
            </a:r>
            <a:endParaRPr lang="zh-CN" altLang="en-US" dirty="0"/>
          </a:p>
        </p:txBody>
      </p: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DF8D19B6-17FC-7196-044A-BC5EE8D4EAAE}"/>
              </a:ext>
            </a:extLst>
          </p:cNvPr>
          <p:cNvCxnSpPr>
            <a:cxnSpLocks/>
          </p:cNvCxnSpPr>
          <p:nvPr/>
        </p:nvCxnSpPr>
        <p:spPr>
          <a:xfrm>
            <a:off x="1211943" y="3981450"/>
            <a:ext cx="99422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CD4EB4DA-EC7F-7A08-D8DB-6D789956AE61}"/>
                  </a:ext>
                </a:extLst>
              </p:cNvPr>
              <p:cNvSpPr txBox="1"/>
              <p:nvPr/>
            </p:nvSpPr>
            <p:spPr>
              <a:xfrm>
                <a:off x="8490380" y="5503521"/>
                <a:ext cx="17411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0" smtClean="0">
                          <a:latin typeface="Cambria Math" panose="02040503050406030204" pitchFamily="18" charset="0"/>
                        </a:rPr>
                        <m:t>𝐏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altLang="zh-CN" b="1" i="0" smtClean="0">
                          <a:latin typeface="Cambria Math" panose="02040503050406030204" pitchFamily="18" charset="0"/>
                        </a:rPr>
                        <m:t>𝐍𝐏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CD4EB4DA-EC7F-7A08-D8DB-6D789956AE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0380" y="5503521"/>
                <a:ext cx="174117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椭圆 54">
            <a:extLst>
              <a:ext uri="{FF2B5EF4-FFF2-40B4-BE49-F238E27FC236}">
                <a16:creationId xmlns:a16="http://schemas.microsoft.com/office/drawing/2014/main" id="{24546DB5-87D8-43DB-23B1-0734303F9583}"/>
              </a:ext>
            </a:extLst>
          </p:cNvPr>
          <p:cNvSpPr/>
          <p:nvPr/>
        </p:nvSpPr>
        <p:spPr>
          <a:xfrm>
            <a:off x="2456384" y="4834973"/>
            <a:ext cx="2427834" cy="1491515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055E6F2D-09F4-CE8A-4070-F4F5AA9B6510}"/>
              </a:ext>
            </a:extLst>
          </p:cNvPr>
          <p:cNvSpPr txBox="1"/>
          <p:nvPr/>
        </p:nvSpPr>
        <p:spPr>
          <a:xfrm>
            <a:off x="2455316" y="5418510"/>
            <a:ext cx="26085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Known Complexity Theory</a:t>
            </a:r>
          </a:p>
        </p:txBody>
      </p:sp>
      <p:sp>
        <p:nvSpPr>
          <p:cNvPr id="58" name="椭圆 57">
            <a:extLst>
              <a:ext uri="{FF2B5EF4-FFF2-40B4-BE49-F238E27FC236}">
                <a16:creationId xmlns:a16="http://schemas.microsoft.com/office/drawing/2014/main" id="{2D2E45CF-B4BB-236B-B918-ED05F6C11D2F}"/>
              </a:ext>
            </a:extLst>
          </p:cNvPr>
          <p:cNvSpPr/>
          <p:nvPr/>
        </p:nvSpPr>
        <p:spPr>
          <a:xfrm>
            <a:off x="1612902" y="4412352"/>
            <a:ext cx="6147866" cy="2337535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9360D243-CB22-C22C-C558-D243A750C98A}"/>
              </a:ext>
            </a:extLst>
          </p:cNvPr>
          <p:cNvSpPr txBox="1"/>
          <p:nvPr/>
        </p:nvSpPr>
        <p:spPr>
          <a:xfrm>
            <a:off x="4935404" y="5187694"/>
            <a:ext cx="2825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 strong mathematical theory with solid logical  foundation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BAF5425D-402F-9796-EABB-73241D036E76}"/>
                  </a:ext>
                </a:extLst>
              </p:cNvPr>
              <p:cNvSpPr txBox="1"/>
              <p:nvPr/>
            </p:nvSpPr>
            <p:spPr>
              <a:xfrm>
                <a:off x="8108591" y="5356971"/>
                <a:ext cx="5839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3200" i="1" smtClean="0">
                          <a:latin typeface="Cambria Math" panose="02040503050406030204" pitchFamily="18" charset="0"/>
                        </a:rPr>
                        <m:t>⊬</m:t>
                      </m:r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BAF5425D-402F-9796-EABB-73241D036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8591" y="5356971"/>
                <a:ext cx="583940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 descr="查看源图像">
            <a:extLst>
              <a:ext uri="{FF2B5EF4-FFF2-40B4-BE49-F238E27FC236}">
                <a16:creationId xmlns:a16="http://schemas.microsoft.com/office/drawing/2014/main" id="{ADAA1BED-7A70-3A7B-0C36-1C6DBFCB8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689" b="90442" l="4297" r="98281">
                        <a14:foregroundMark x1="4297" y1="59163" x2="7500" y2="44076"/>
                        <a14:foregroundMark x1="84453" y1="8689" x2="84453" y2="8689"/>
                        <a14:foregroundMark x1="94063" y1="17930" x2="94063" y2="17930"/>
                        <a14:foregroundMark x1="98359" y1="21248" x2="98359" y2="21248"/>
                        <a14:foregroundMark x1="44375" y1="90442" x2="44375" y2="904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8290" y="5726287"/>
            <a:ext cx="987680" cy="97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2F0DB76-CDD8-20E9-CA46-DC29398EA21B}"/>
              </a:ext>
            </a:extLst>
          </p:cNvPr>
          <p:cNvSpPr txBox="1"/>
          <p:nvPr/>
        </p:nvSpPr>
        <p:spPr>
          <a:xfrm>
            <a:off x="1663699" y="4012235"/>
            <a:ext cx="70277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1800" b="0" i="0" u="none" strike="noStrike" baseline="0" dirty="0">
                <a:latin typeface="NimbusRomNo9L-Regu"/>
              </a:rPr>
              <a:t>Intriguing possibility: </a:t>
            </a:r>
            <a:r>
              <a:rPr lang="en-US" altLang="zh-CN" sz="1800" b="1" i="0" u="none" strike="noStrike" baseline="0" dirty="0">
                <a:solidFill>
                  <a:srgbClr val="0000FF"/>
                </a:solidFill>
                <a:latin typeface="NimbusRomNo9L-Regu"/>
              </a:rPr>
              <a:t>complexity lower bounds might be unprovable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1F77190-CE12-E493-FE13-8EC08D6E8069}"/>
              </a:ext>
            </a:extLst>
          </p:cNvPr>
          <p:cNvSpPr txBox="1"/>
          <p:nvPr/>
        </p:nvSpPr>
        <p:spPr>
          <a:xfrm>
            <a:off x="550246" y="711881"/>
            <a:ext cx="39880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/>
              <a:t>What is the next step?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794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2" grpId="0"/>
      <p:bldP spid="55" grpId="0" animBg="1"/>
      <p:bldP spid="56" grpId="0"/>
      <p:bldP spid="58" grpId="0" animBg="1"/>
      <p:bldP spid="59" grpId="0"/>
      <p:bldP spid="6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889F7-5309-3E18-02DF-2488AC8F1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An </a:t>
            </a:r>
            <a:r>
              <a:rPr lang="en-US" altLang="zh-CN" dirty="0">
                <a:solidFill>
                  <a:schemeClr val="tx2"/>
                </a:solidFill>
              </a:rPr>
              <a:t>Intriguing Possibility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04D4FB-7D7C-2512-D88A-114817448958}"/>
              </a:ext>
            </a:extLst>
          </p:cNvPr>
          <p:cNvSpPr txBox="1"/>
          <p:nvPr/>
        </p:nvSpPr>
        <p:spPr>
          <a:xfrm>
            <a:off x="999067" y="2037584"/>
            <a:ext cx="9949989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200" dirty="0"/>
              <a:t>Identify a theory </a:t>
            </a:r>
            <a:r>
              <a:rPr lang="en-US" sz="2200" b="1" dirty="0">
                <a:solidFill>
                  <a:srgbClr val="FF0000"/>
                </a:solidFill>
              </a:rPr>
              <a:t>T</a:t>
            </a:r>
            <a:r>
              <a:rPr lang="en-US" sz="2200" dirty="0"/>
              <a:t> able to formalize all known results from algorithms and complexity, and determine if complexity lower bounds of interest are (un)provable in </a:t>
            </a:r>
            <a:r>
              <a:rPr lang="en-US" sz="2200" b="1" dirty="0">
                <a:solidFill>
                  <a:srgbClr val="FF0000"/>
                </a:solidFill>
              </a:rPr>
              <a:t>T</a:t>
            </a:r>
            <a:endParaRPr lang="en-GB" sz="22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undefined">
            <a:extLst>
              <a:ext uri="{FF2B5EF4-FFF2-40B4-BE49-F238E27FC236}">
                <a16:creationId xmlns:a16="http://schemas.microsoft.com/office/drawing/2014/main" id="{432B81C7-496F-DC3B-2DE3-F20170CBF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389" y="3573420"/>
            <a:ext cx="1747068" cy="222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lan Turing | Biography, Facts, Computer, Machine, Education, &amp; Death |  Britannica">
            <a:extLst>
              <a:ext uri="{FF2B5EF4-FFF2-40B4-BE49-F238E27FC236}">
                <a16:creationId xmlns:a16="http://schemas.microsoft.com/office/drawing/2014/main" id="{42663164-EA73-FEF1-4B9F-2D30E67F2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498" y="3573420"/>
            <a:ext cx="1671355" cy="222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Pictures of Paul Cohen - MacTutor History of Mathematics">
            <a:extLst>
              <a:ext uri="{FF2B5EF4-FFF2-40B4-BE49-F238E27FC236}">
                <a16:creationId xmlns:a16="http://schemas.microsoft.com/office/drawing/2014/main" id="{9DA3261C-DAE5-C0BF-30D2-F9875A483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078" y="3573420"/>
            <a:ext cx="1671354" cy="226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46053B-71BB-558B-E1F9-DECF84E4FB55}"/>
              </a:ext>
            </a:extLst>
          </p:cNvPr>
          <p:cNvSpPr txBox="1"/>
          <p:nvPr/>
        </p:nvSpPr>
        <p:spPr>
          <a:xfrm>
            <a:off x="1948164" y="5834256"/>
            <a:ext cx="1635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Alan Turing</a:t>
            </a:r>
            <a:endParaRPr lang="en-GB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5B2880-7476-B3A1-2D0D-53AD8ABDB3D1}"/>
              </a:ext>
            </a:extLst>
          </p:cNvPr>
          <p:cNvSpPr txBox="1"/>
          <p:nvPr/>
        </p:nvSpPr>
        <p:spPr>
          <a:xfrm>
            <a:off x="5113611" y="5834256"/>
            <a:ext cx="1635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Kurt Gödel</a:t>
            </a:r>
            <a:endParaRPr lang="en-GB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CDD580-179E-194F-462F-809AEFFA56CF}"/>
              </a:ext>
            </a:extLst>
          </p:cNvPr>
          <p:cNvSpPr txBox="1"/>
          <p:nvPr/>
        </p:nvSpPr>
        <p:spPr>
          <a:xfrm>
            <a:off x="8643672" y="5834256"/>
            <a:ext cx="1635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Paul Cohen</a:t>
            </a:r>
            <a:endParaRPr lang="en-GB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FDAC89-1563-8AC4-7BB3-4FB297BA90F2}"/>
              </a:ext>
            </a:extLst>
          </p:cNvPr>
          <p:cNvSpPr txBox="1"/>
          <p:nvPr/>
        </p:nvSpPr>
        <p:spPr>
          <a:xfrm>
            <a:off x="7703499" y="6093712"/>
            <a:ext cx="35161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C</a:t>
            </a:r>
            <a:r>
              <a:rPr lang="en-US" sz="1600" dirty="0"/>
              <a:t>ontinuum </a:t>
            </a:r>
            <a:r>
              <a:rPr lang="en-US" sz="1600" b="1" dirty="0"/>
              <a:t>H</a:t>
            </a:r>
            <a:r>
              <a:rPr lang="en-US" sz="1600" dirty="0"/>
              <a:t>ypothesis vs </a:t>
            </a:r>
            <a:r>
              <a:rPr lang="en-US" sz="1600" b="1" dirty="0"/>
              <a:t>ZFC</a:t>
            </a:r>
            <a:r>
              <a:rPr lang="en-US" sz="1600" dirty="0"/>
              <a:t> set theory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70E025-5D2E-F6E5-DC23-F4BA2F17E5DE}"/>
              </a:ext>
            </a:extLst>
          </p:cNvPr>
          <p:cNvSpPr txBox="1"/>
          <p:nvPr/>
        </p:nvSpPr>
        <p:spPr>
          <a:xfrm>
            <a:off x="4781226" y="6093712"/>
            <a:ext cx="23005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Incompleteness Theorem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34D153-081B-AA6A-6E42-AA8DB31FB7BE}"/>
              </a:ext>
            </a:extLst>
          </p:cNvPr>
          <p:cNvSpPr txBox="1"/>
          <p:nvPr/>
        </p:nvSpPr>
        <p:spPr>
          <a:xfrm>
            <a:off x="1645019" y="6093712"/>
            <a:ext cx="23005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/>
              <a:t>Uncomputable</a:t>
            </a:r>
            <a:r>
              <a:rPr lang="en-US" sz="1600" dirty="0"/>
              <a:t> Functions</a:t>
            </a:r>
          </a:p>
        </p:txBody>
      </p:sp>
    </p:spTree>
    <p:extLst>
      <p:ext uri="{BB962C8B-B14F-4D97-AF65-F5344CB8AC3E}">
        <p14:creationId xmlns:p14="http://schemas.microsoft.com/office/powerpoint/2010/main" val="1645809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219EB7-A798-589A-AFBB-B553E96B6FD6}"/>
              </a:ext>
            </a:extLst>
          </p:cNvPr>
          <p:cNvSpPr txBox="1"/>
          <p:nvPr/>
        </p:nvSpPr>
        <p:spPr>
          <a:xfrm>
            <a:off x="5010794" y="1665287"/>
            <a:ext cx="8569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</a:rPr>
              <a:t>many</a:t>
            </a:r>
            <a:endParaRPr lang="en-GB" sz="2200" dirty="0">
              <a:solidFill>
                <a:srgbClr val="0000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4D5565-53B3-BFE4-F21F-F7F182186A84}"/>
              </a:ext>
            </a:extLst>
          </p:cNvPr>
          <p:cNvSpPr txBox="1"/>
          <p:nvPr/>
        </p:nvSpPr>
        <p:spPr>
          <a:xfrm>
            <a:off x="2352746" y="2850528"/>
            <a:ext cx="27611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</a:rPr>
              <a:t>perhaps conditionally</a:t>
            </a:r>
            <a:endParaRPr lang="en-GB" sz="2200" dirty="0">
              <a:solidFill>
                <a:srgbClr val="0000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C8EEED-EA87-8214-422C-F707C2307B65}"/>
              </a:ext>
            </a:extLst>
          </p:cNvPr>
          <p:cNvSpPr txBox="1"/>
          <p:nvPr/>
        </p:nvSpPr>
        <p:spPr>
          <a:xfrm>
            <a:off x="999067" y="2037583"/>
            <a:ext cx="9949989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200" dirty="0"/>
              <a:t>Identify a theory </a:t>
            </a:r>
            <a:r>
              <a:rPr lang="en-US" sz="2200" b="1" dirty="0">
                <a:solidFill>
                  <a:srgbClr val="FF0000"/>
                </a:solidFill>
              </a:rPr>
              <a:t>T</a:t>
            </a:r>
            <a:r>
              <a:rPr lang="en-US" sz="2200" dirty="0"/>
              <a:t> able to formalize </a:t>
            </a:r>
            <a:r>
              <a:rPr lang="en-US" sz="2200" strike="sngStrike" dirty="0"/>
              <a:t>all</a:t>
            </a:r>
            <a:r>
              <a:rPr lang="en-US" sz="2200" dirty="0"/>
              <a:t> known results from algorithms and complexity, and determine if complexity lower bounds of interest are (un)provable in </a:t>
            </a:r>
            <a:r>
              <a:rPr lang="en-US" sz="2200" b="1" dirty="0">
                <a:solidFill>
                  <a:srgbClr val="FF0000"/>
                </a:solidFill>
              </a:rPr>
              <a:t>T</a:t>
            </a:r>
            <a:endParaRPr lang="en-GB" sz="2200" b="1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99023F1-B39A-4767-54A3-3FAFA3B801B5}"/>
              </a:ext>
            </a:extLst>
          </p:cNvPr>
          <p:cNvCxnSpPr>
            <a:cxnSpLocks/>
          </p:cNvCxnSpPr>
          <p:nvPr/>
        </p:nvCxnSpPr>
        <p:spPr>
          <a:xfrm flipH="1">
            <a:off x="3217333" y="2700865"/>
            <a:ext cx="211667" cy="22860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39EBE55-7D5B-8144-6CD4-73A6CD69439D}"/>
              </a:ext>
            </a:extLst>
          </p:cNvPr>
          <p:cNvCxnSpPr>
            <a:cxnSpLocks/>
          </p:cNvCxnSpPr>
          <p:nvPr/>
        </p:nvCxnSpPr>
        <p:spPr>
          <a:xfrm>
            <a:off x="3412066" y="2701191"/>
            <a:ext cx="169333" cy="22860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A95E4F9B-B8CD-8F14-FC3D-FA07098912C7}"/>
              </a:ext>
            </a:extLst>
          </p:cNvPr>
          <p:cNvSpPr txBox="1"/>
          <p:nvPr/>
        </p:nvSpPr>
        <p:spPr>
          <a:xfrm>
            <a:off x="550246" y="711881"/>
            <a:ext cx="37649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/>
              <a:t>A less ambitious goal</a:t>
            </a:r>
          </a:p>
        </p:txBody>
      </p:sp>
    </p:spTree>
    <p:extLst>
      <p:ext uri="{BB962C8B-B14F-4D97-AF65-F5344CB8AC3E}">
        <p14:creationId xmlns:p14="http://schemas.microsoft.com/office/powerpoint/2010/main" val="3529831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219EB7-A798-589A-AFBB-B553E96B6FD6}"/>
              </a:ext>
            </a:extLst>
          </p:cNvPr>
          <p:cNvSpPr txBox="1"/>
          <p:nvPr/>
        </p:nvSpPr>
        <p:spPr>
          <a:xfrm>
            <a:off x="5010794" y="1665287"/>
            <a:ext cx="8569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</a:rPr>
              <a:t>many</a:t>
            </a:r>
            <a:endParaRPr lang="en-GB" sz="2200" dirty="0">
              <a:solidFill>
                <a:srgbClr val="0000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4D5565-53B3-BFE4-F21F-F7F182186A84}"/>
              </a:ext>
            </a:extLst>
          </p:cNvPr>
          <p:cNvSpPr txBox="1"/>
          <p:nvPr/>
        </p:nvSpPr>
        <p:spPr>
          <a:xfrm>
            <a:off x="2352746" y="2850528"/>
            <a:ext cx="27611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</a:rPr>
              <a:t>perhaps conditionally</a:t>
            </a:r>
            <a:endParaRPr lang="en-GB" sz="2200" dirty="0">
              <a:solidFill>
                <a:srgbClr val="0000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48D43B-2149-8165-7B11-D163C0124460}"/>
              </a:ext>
            </a:extLst>
          </p:cNvPr>
          <p:cNvSpPr txBox="1"/>
          <p:nvPr/>
        </p:nvSpPr>
        <p:spPr>
          <a:xfrm>
            <a:off x="1220271" y="4539956"/>
            <a:ext cx="950291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0" i="0" u="none" strike="noStrike" baseline="0" dirty="0">
                <a:latin typeface="LMRoman10-Regular-Identity-H"/>
              </a:rPr>
              <a:t>A vast body of work has highlighted certain fragments of </a:t>
            </a:r>
            <a:r>
              <a:rPr lang="en-US" sz="2200" b="0" i="0" u="none" strike="noStrike" baseline="0" dirty="0" err="1">
                <a:latin typeface="LMRoman10-Regular-Identity-H"/>
              </a:rPr>
              <a:t>Peano</a:t>
            </a:r>
            <a:r>
              <a:rPr lang="en-US" sz="2200" b="0" i="0" u="none" strike="noStrike" baseline="0" dirty="0">
                <a:latin typeface="LMRoman10-Regular-Identity-H"/>
              </a:rPr>
              <a:t> Arithmetic (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LMRoman10-Regular-Identity-H"/>
              </a:rPr>
              <a:t>Bounded Arithmetic</a:t>
            </a:r>
            <a:r>
              <a:rPr lang="en-US" sz="2200" b="1" i="0" u="none" strike="noStrike" baseline="0" dirty="0">
                <a:latin typeface="LMRoman10-Regular-Identity-H"/>
              </a:rPr>
              <a:t>)</a:t>
            </a:r>
            <a:r>
              <a:rPr lang="en-US" sz="2200" b="0" i="0" u="none" strike="noStrike" baseline="0" dirty="0">
                <a:latin typeface="LMRoman10-Regular-Identity-H"/>
              </a:rPr>
              <a:t> </a:t>
            </a:r>
          </a:p>
          <a:p>
            <a:pPr algn="ctr"/>
            <a:r>
              <a:rPr lang="en-US" sz="2200" b="0" i="0" u="none" strike="noStrike" baseline="0" dirty="0">
                <a:latin typeface="LMRoman10-Regular-Identity-H"/>
              </a:rPr>
              <a:t>as a natural and robust class of theories for the formalization of </a:t>
            </a:r>
          </a:p>
          <a:p>
            <a:pPr algn="ctr"/>
            <a:r>
              <a:rPr lang="en-US" sz="2200" dirty="0">
                <a:latin typeface="LMRoman10-Regular-Identity-H"/>
              </a:rPr>
              <a:t>both </a:t>
            </a:r>
            <a:r>
              <a:rPr lang="en-US" sz="2200" b="0" i="0" u="none" strike="noStrike" baseline="0" dirty="0">
                <a:latin typeface="LMRoman10-Regular-Identity-H"/>
              </a:rPr>
              <a:t>basic and advanced results from algorithms and complexity theory</a:t>
            </a:r>
            <a:endParaRPr lang="en-GB" sz="2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C8EEED-EA87-8214-422C-F707C2307B65}"/>
              </a:ext>
            </a:extLst>
          </p:cNvPr>
          <p:cNvSpPr txBox="1"/>
          <p:nvPr/>
        </p:nvSpPr>
        <p:spPr>
          <a:xfrm>
            <a:off x="999067" y="2037583"/>
            <a:ext cx="9949989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200" dirty="0"/>
              <a:t>Identify a theory </a:t>
            </a:r>
            <a:r>
              <a:rPr lang="en-US" sz="2200" b="1" dirty="0">
                <a:solidFill>
                  <a:srgbClr val="FF0000"/>
                </a:solidFill>
              </a:rPr>
              <a:t>T</a:t>
            </a:r>
            <a:r>
              <a:rPr lang="en-US" sz="2200" dirty="0"/>
              <a:t> able to formalize </a:t>
            </a:r>
            <a:r>
              <a:rPr lang="en-US" sz="2200" strike="sngStrike" dirty="0"/>
              <a:t>all</a:t>
            </a:r>
            <a:r>
              <a:rPr lang="en-US" sz="2200" dirty="0"/>
              <a:t> known results from algorithms and complexity, and determine if complexity lower bounds of interest are (un)provable in </a:t>
            </a:r>
            <a:r>
              <a:rPr lang="en-US" sz="2200" b="1" dirty="0">
                <a:solidFill>
                  <a:srgbClr val="FF0000"/>
                </a:solidFill>
              </a:rPr>
              <a:t>T</a:t>
            </a:r>
            <a:endParaRPr lang="en-GB" sz="2200" b="1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99023F1-B39A-4767-54A3-3FAFA3B801B5}"/>
              </a:ext>
            </a:extLst>
          </p:cNvPr>
          <p:cNvCxnSpPr>
            <a:cxnSpLocks/>
          </p:cNvCxnSpPr>
          <p:nvPr/>
        </p:nvCxnSpPr>
        <p:spPr>
          <a:xfrm flipH="1">
            <a:off x="3217333" y="2700865"/>
            <a:ext cx="211667" cy="22860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39EBE55-7D5B-8144-6CD4-73A6CD69439D}"/>
              </a:ext>
            </a:extLst>
          </p:cNvPr>
          <p:cNvCxnSpPr>
            <a:cxnSpLocks/>
          </p:cNvCxnSpPr>
          <p:nvPr/>
        </p:nvCxnSpPr>
        <p:spPr>
          <a:xfrm>
            <a:off x="3412066" y="2701191"/>
            <a:ext cx="169333" cy="22860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300CD803-DD64-C97B-E142-717D83113D21}"/>
              </a:ext>
            </a:extLst>
          </p:cNvPr>
          <p:cNvCxnSpPr/>
          <p:nvPr/>
        </p:nvCxnSpPr>
        <p:spPr>
          <a:xfrm>
            <a:off x="589655" y="2436354"/>
            <a:ext cx="10764145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对话气泡: 椭圆形 8">
            <a:extLst>
              <a:ext uri="{FF2B5EF4-FFF2-40B4-BE49-F238E27FC236}">
                <a16:creationId xmlns:a16="http://schemas.microsoft.com/office/drawing/2014/main" id="{02B0E821-DD06-0C34-5E70-A335B330BCF0}"/>
              </a:ext>
            </a:extLst>
          </p:cNvPr>
          <p:cNvSpPr/>
          <p:nvPr/>
        </p:nvSpPr>
        <p:spPr>
          <a:xfrm>
            <a:off x="8425981" y="538572"/>
            <a:ext cx="3602368" cy="1325564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Reverse Mathematics</a:t>
            </a:r>
            <a:r>
              <a:rPr lang="en-US" altLang="zh-CN" dirty="0"/>
              <a:t>:</a:t>
            </a:r>
          </a:p>
          <a:p>
            <a:pPr algn="ctr"/>
            <a:r>
              <a:rPr lang="en-US" altLang="zh-CN" dirty="0"/>
              <a:t> Which axioms should we include in </a:t>
            </a:r>
            <a:r>
              <a:rPr lang="en-US" altLang="zh-CN" sz="1800" b="1" dirty="0">
                <a:solidFill>
                  <a:srgbClr val="FF0000"/>
                </a:solidFill>
              </a:rPr>
              <a:t>T</a:t>
            </a:r>
            <a:r>
              <a:rPr lang="en-US" altLang="zh-CN" dirty="0"/>
              <a:t>?</a:t>
            </a:r>
            <a:endParaRPr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对话气泡: 椭圆形 12">
                <a:extLst>
                  <a:ext uri="{FF2B5EF4-FFF2-40B4-BE49-F238E27FC236}">
                    <a16:creationId xmlns:a16="http://schemas.microsoft.com/office/drawing/2014/main" id="{2E494619-C5A2-1D9F-A652-55390178F765}"/>
                  </a:ext>
                </a:extLst>
              </p:cNvPr>
              <p:cNvSpPr/>
              <p:nvPr/>
            </p:nvSpPr>
            <p:spPr>
              <a:xfrm>
                <a:off x="6799698" y="3037404"/>
                <a:ext cx="4737697" cy="1325564"/>
              </a:xfrm>
              <a:prstGeom prst="wedgeEllipseCallout">
                <a:avLst>
                  <a:gd name="adj1" fmla="val -23899"/>
                  <a:gd name="adj2" fmla="val -62963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b="1" dirty="0"/>
                  <a:t>Unprovability</a:t>
                </a:r>
                <a:r>
                  <a:rPr lang="en-US" altLang="zh-CN" dirty="0"/>
                  <a:t>:</a:t>
                </a:r>
              </a:p>
              <a:p>
                <a:pPr algn="ctr"/>
                <a:r>
                  <a:rPr lang="en-US" altLang="zh-CN" dirty="0"/>
                  <a:t> Prove the unprovability of complexity-theoretic lower bounds, e.g., </a:t>
                </a:r>
                <a:r>
                  <a:rPr lang="en-US" altLang="zh-CN" b="1" dirty="0"/>
                  <a:t>P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zh-CN" altLang="en-US" b="1" dirty="0"/>
                  <a:t> </a:t>
                </a:r>
                <a:r>
                  <a:rPr lang="en-US" altLang="zh-CN" b="1" dirty="0"/>
                  <a:t>NP</a:t>
                </a:r>
                <a:endParaRPr lang="zh-CN" altLang="en-US" b="1" dirty="0"/>
              </a:p>
            </p:txBody>
          </p:sp>
        </mc:Choice>
        <mc:Fallback xmlns="">
          <p:sp>
            <p:nvSpPr>
              <p:cNvPr id="13" name="对话气泡: 椭圆形 12">
                <a:extLst>
                  <a:ext uri="{FF2B5EF4-FFF2-40B4-BE49-F238E27FC236}">
                    <a16:creationId xmlns:a16="http://schemas.microsoft.com/office/drawing/2014/main" id="{2E494619-C5A2-1D9F-A652-55390178F7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9698" y="3037404"/>
                <a:ext cx="4737697" cy="1325564"/>
              </a:xfrm>
              <a:prstGeom prst="wedgeEllipseCallout">
                <a:avLst>
                  <a:gd name="adj1" fmla="val -23899"/>
                  <a:gd name="adj2" fmla="val -62963"/>
                </a:avLst>
              </a:prstGeom>
              <a:blipFill>
                <a:blip r:embed="rId7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0C0B9899-F542-46FA-913C-8647C4515AFB}"/>
              </a:ext>
            </a:extLst>
          </p:cNvPr>
          <p:cNvSpPr txBox="1"/>
          <p:nvPr/>
        </p:nvSpPr>
        <p:spPr>
          <a:xfrm>
            <a:off x="550246" y="711881"/>
            <a:ext cx="37649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/>
              <a:t>A less ambitious goal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007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B757AC-B272-C5A6-F6F3-7C62619E68BC}"/>
              </a:ext>
            </a:extLst>
          </p:cNvPr>
          <p:cNvSpPr txBox="1"/>
          <p:nvPr/>
        </p:nvSpPr>
        <p:spPr>
          <a:xfrm>
            <a:off x="673038" y="1794875"/>
            <a:ext cx="7948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Fragments of </a:t>
            </a:r>
            <a:r>
              <a:rPr lang="en-GB" sz="2000" dirty="0" err="1"/>
              <a:t>Peano</a:t>
            </a:r>
            <a:r>
              <a:rPr lang="en-GB" sz="2000" dirty="0"/>
              <a:t> Arithmetic capturing proofs that manipulate concepts from a given complexity class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DA0BA8-2E0B-6B50-EC4B-E7E2F67CE9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0195" y="540388"/>
            <a:ext cx="1527272" cy="20415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DF9ADC-A4D3-6361-A90B-BD7CE5AABA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7443" y="540388"/>
            <a:ext cx="1366213" cy="20415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DAB087-B9BC-44E7-15F3-526D180885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0195" y="2779427"/>
            <a:ext cx="1527272" cy="20415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728F553-944F-0D66-AB29-F8BFAAD336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77443" y="2779426"/>
            <a:ext cx="1366212" cy="202968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08DB3A8-4F88-609A-0CF3-25B8BC2C748A}"/>
              </a:ext>
            </a:extLst>
          </p:cNvPr>
          <p:cNvSpPr txBox="1"/>
          <p:nvPr/>
        </p:nvSpPr>
        <p:spPr>
          <a:xfrm>
            <a:off x="673037" y="3640847"/>
            <a:ext cx="3188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A few notable examples: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5A39769-8641-A9DE-EAFC-6030B3E4B4B9}"/>
              </a:ext>
            </a:extLst>
          </p:cNvPr>
          <p:cNvSpPr txBox="1"/>
          <p:nvPr/>
        </p:nvSpPr>
        <p:spPr>
          <a:xfrm>
            <a:off x="673037" y="4304627"/>
            <a:ext cx="7532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- Cook’s theory </a:t>
            </a:r>
            <a:r>
              <a:rPr lang="en-GB" sz="2000" b="1" dirty="0">
                <a:solidFill>
                  <a:srgbClr val="0000FF"/>
                </a:solidFill>
              </a:rPr>
              <a:t>PV</a:t>
            </a:r>
            <a:r>
              <a:rPr lang="en-GB" sz="2000" b="1" baseline="-25000" dirty="0">
                <a:solidFill>
                  <a:srgbClr val="0000FF"/>
                </a:solidFill>
              </a:rPr>
              <a:t>1</a:t>
            </a:r>
            <a:r>
              <a:rPr lang="en-GB" sz="2000" dirty="0"/>
              <a:t> (1975), which formalizes </a:t>
            </a:r>
            <a:r>
              <a:rPr lang="en-GB" sz="2000" b="1" dirty="0">
                <a:solidFill>
                  <a:srgbClr val="C00000"/>
                </a:solidFill>
              </a:rPr>
              <a:t>poly-time reasoning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B1C5EEC-8F67-D4A5-5E8A-130D8AFA3BF9}"/>
              </a:ext>
            </a:extLst>
          </p:cNvPr>
          <p:cNvSpPr txBox="1"/>
          <p:nvPr/>
        </p:nvSpPr>
        <p:spPr>
          <a:xfrm>
            <a:off x="673035" y="4850072"/>
            <a:ext cx="8988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- Buss’s theories </a:t>
            </a:r>
            <a:r>
              <a:rPr lang="en-GB" sz="2000" b="1" dirty="0">
                <a:solidFill>
                  <a:srgbClr val="0000FF"/>
                </a:solidFill>
              </a:rPr>
              <a:t>T</a:t>
            </a:r>
            <a:r>
              <a:rPr lang="en-GB" sz="2000" dirty="0"/>
              <a:t>   (1986), corresponding to the </a:t>
            </a:r>
            <a:r>
              <a:rPr lang="en-GB" sz="2000" b="1" dirty="0">
                <a:solidFill>
                  <a:srgbClr val="C00000"/>
                </a:solidFill>
              </a:rPr>
              <a:t>levels of the polynomial hierarchy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3470B54-BAA5-FD44-F72B-44DCBCA6E684}"/>
              </a:ext>
            </a:extLst>
          </p:cNvPr>
          <p:cNvSpPr txBox="1"/>
          <p:nvPr/>
        </p:nvSpPr>
        <p:spPr>
          <a:xfrm>
            <a:off x="673036" y="5401914"/>
            <a:ext cx="7948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- </a:t>
            </a:r>
            <a:r>
              <a:rPr lang="en-GB" sz="2000" dirty="0" err="1"/>
              <a:t>Jeřábek’s</a:t>
            </a:r>
            <a:r>
              <a:rPr lang="en-GB" sz="2000" dirty="0"/>
              <a:t> theory </a:t>
            </a:r>
            <a:r>
              <a:rPr lang="en-GB" sz="2000" b="1" dirty="0">
                <a:solidFill>
                  <a:srgbClr val="0000FF"/>
                </a:solidFill>
              </a:rPr>
              <a:t>APC</a:t>
            </a:r>
            <a:r>
              <a:rPr lang="en-GB" sz="2000" b="1" baseline="-25000" dirty="0">
                <a:solidFill>
                  <a:srgbClr val="0000FF"/>
                </a:solidFill>
              </a:rPr>
              <a:t>1 </a:t>
            </a:r>
            <a:r>
              <a:rPr lang="en-GB" sz="2000" dirty="0"/>
              <a:t>(2007) for </a:t>
            </a:r>
            <a:r>
              <a:rPr lang="en-GB" sz="2000" b="1" dirty="0">
                <a:solidFill>
                  <a:srgbClr val="C00000"/>
                </a:solidFill>
              </a:rPr>
              <a:t>probabilistic reasoning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381FE36-1F13-FB92-46E3-2BC2D58FCF0B}"/>
              </a:ext>
            </a:extLst>
          </p:cNvPr>
          <p:cNvSpPr txBox="1"/>
          <p:nvPr/>
        </p:nvSpPr>
        <p:spPr>
          <a:xfrm>
            <a:off x="2530833" y="4792962"/>
            <a:ext cx="2740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>
                <a:solidFill>
                  <a:srgbClr val="0000FF"/>
                </a:solidFill>
                <a:latin typeface="Calisto MT" panose="02040603050505030304" pitchFamily="18" charset="0"/>
              </a:rPr>
              <a:t>i</a:t>
            </a:r>
            <a:endParaRPr lang="en-GB" sz="1400" b="1" dirty="0">
              <a:solidFill>
                <a:srgbClr val="0000FF"/>
              </a:solidFill>
              <a:latin typeface="Calisto MT" panose="0204060305050503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AF04EE5-E729-FC31-E7C5-21D146DD41D2}"/>
              </a:ext>
            </a:extLst>
          </p:cNvPr>
          <p:cNvSpPr txBox="1"/>
          <p:nvPr/>
        </p:nvSpPr>
        <p:spPr>
          <a:xfrm>
            <a:off x="2521632" y="5004585"/>
            <a:ext cx="2740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00FF"/>
                </a:solidFill>
                <a:latin typeface="Calisto MT" panose="02040603050505030304" pitchFamily="18" charset="0"/>
              </a:rPr>
              <a:t>2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7CE9B57-6EF8-2399-47B7-9DECE9628C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26297" y="2722012"/>
            <a:ext cx="3441927" cy="622825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C9F2326-4D10-9CCD-BBD8-9A99FA03DE15}"/>
              </a:ext>
            </a:extLst>
          </p:cNvPr>
          <p:cNvSpPr txBox="1"/>
          <p:nvPr/>
        </p:nvSpPr>
        <p:spPr>
          <a:xfrm>
            <a:off x="550246" y="711881"/>
            <a:ext cx="37649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/>
              <a:t>Bounded Arithmetic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797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4" grpId="0"/>
      <p:bldP spid="25" grpId="0"/>
      <p:bldP spid="27" grpId="0"/>
      <p:bldP spid="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8.9|6.2|3.2|6.4|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3|3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16.3|8.1|8|1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|20.8|13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3|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5|1.8|9.8|8.3|13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11.4|3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14|25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|9.8|15.9|11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9.7|2.6|8.7|6.1|6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F8FB045F10CF458A278D2A8FD86FAD" ma:contentTypeVersion="13" ma:contentTypeDescription="Create a new document." ma:contentTypeScope="" ma:versionID="5f5a0ea3bbf30eef22d7fa99e536c026">
  <xsd:schema xmlns:xsd="http://www.w3.org/2001/XMLSchema" xmlns:xs="http://www.w3.org/2001/XMLSchema" xmlns:p="http://schemas.microsoft.com/office/2006/metadata/properties" xmlns:ns3="55276259-10c3-4aa5-a1c5-abf5f292b8ed" targetNamespace="http://schemas.microsoft.com/office/2006/metadata/properties" ma:root="true" ma:fieldsID="bf9f5e1e5bb8b717dcf0f13840de7d55" ns3:_="">
    <xsd:import namespace="55276259-10c3-4aa5-a1c5-abf5f292b8e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276259-10c3-4aa5-a1c5-abf5f292b8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ObjectDetectorVersions" ma:index="1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19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5276259-10c3-4aa5-a1c5-abf5f292b8ed" xsi:nil="true"/>
  </documentManagement>
</p:properties>
</file>

<file path=customXml/itemProps1.xml><?xml version="1.0" encoding="utf-8"?>
<ds:datastoreItem xmlns:ds="http://schemas.openxmlformats.org/officeDocument/2006/customXml" ds:itemID="{AB9816FB-D6C6-429E-A561-4128A31449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5D3DCD-387E-4BCF-9E04-22054C7BC8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276259-10c3-4aa5-a1c5-abf5f292b8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63062E6-B4FF-4475-9431-A0BBB1FA4E86}">
  <ds:schemaRefs>
    <ds:schemaRef ds:uri="http://schemas.microsoft.com/office/2006/documentManagement/types"/>
    <ds:schemaRef ds:uri="http://schemas.microsoft.com/office/infopath/2007/PartnerControls"/>
    <ds:schemaRef ds:uri="55276259-10c3-4aa5-a1c5-abf5f292b8ed"/>
    <ds:schemaRef ds:uri="http://purl.org/dc/elements/1.1/"/>
    <ds:schemaRef ds:uri="http://purl.org/dc/terms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3424</TotalTime>
  <Words>2170</Words>
  <Application>Microsoft Macintosh PowerPoint</Application>
  <PresentationFormat>Widescreen</PresentationFormat>
  <Paragraphs>218</Paragraphs>
  <Slides>19</Slides>
  <Notes>12</Notes>
  <HiddenSlides>4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等线</vt:lpstr>
      <vt:lpstr>LMRoman10-Regular-Identity-H</vt:lpstr>
      <vt:lpstr>NimbusRomNo9L-Regu</vt:lpstr>
      <vt:lpstr>Arial</vt:lpstr>
      <vt:lpstr>Calibri</vt:lpstr>
      <vt:lpstr>Calibri Light</vt:lpstr>
      <vt:lpstr>Calisto MT</vt:lpstr>
      <vt:lpstr>Cambria Math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 Intriguing Possibility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Reverse mathematics of worst-case complexity lower bounds</dc:title>
  <dc:creator>Carboni Oliveira, Igor</dc:creator>
  <cp:lastModifiedBy>Jiatu Li</cp:lastModifiedBy>
  <cp:revision>148</cp:revision>
  <dcterms:created xsi:type="dcterms:W3CDTF">2023-11-23T13:29:05Z</dcterms:created>
  <dcterms:modified xsi:type="dcterms:W3CDTF">2026-01-24T13:41:27Z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0x010100D1F8FB045F10CF458A278D2A8FD86FAD</vt:lpwstr>
  </property>
</Properties>
</file>