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81" r:id="rId11"/>
    <p:sldId id="265" r:id="rId12"/>
    <p:sldId id="266" r:id="rId13"/>
    <p:sldId id="268" r:id="rId14"/>
    <p:sldId id="269" r:id="rId15"/>
    <p:sldId id="267" r:id="rId16"/>
    <p:sldId id="282" r:id="rId17"/>
    <p:sldId id="271" r:id="rId18"/>
    <p:sldId id="272" r:id="rId19"/>
    <p:sldId id="277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3" r:id="rId28"/>
    <p:sldId id="284" r:id="rId29"/>
    <p:sldId id="285" r:id="rId30"/>
    <p:sldId id="287" r:id="rId31"/>
    <p:sldId id="286" r:id="rId32"/>
    <p:sldId id="289" r:id="rId33"/>
    <p:sldId id="288" r:id="rId34"/>
    <p:sldId id="295" r:id="rId35"/>
    <p:sldId id="290" r:id="rId36"/>
    <p:sldId id="291" r:id="rId37"/>
    <p:sldId id="292" r:id="rId38"/>
    <p:sldId id="293" r:id="rId39"/>
    <p:sldId id="294" r:id="rId40"/>
    <p:sldId id="296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7D6A3-EB5A-2745-AB17-E0430193C7F1}" v="1" dt="2026-01-24T14:16:02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image" Target="../media/image7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2BCE7-2714-43B6-8C41-4663B0B894C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6EED3A8C-8BC2-48AA-B072-BD41D926B36B}">
          <dgm:prSet phldrT="[文本]"/>
          <dgm:spPr/>
          <dgm:t>
            <a:bodyPr/>
            <a:lstStyle/>
            <a:p>
              <a:r>
                <a:rPr lang="en-US" altLang="zh-CN" dirty="0"/>
                <a:t>Assume that </a:t>
              </a:r>
              <a14:m>
                <m:oMath xmlns:m="http://schemas.openxmlformats.org/officeDocument/2006/math">
                  <m:r>
                    <a:rPr lang="en-US" altLang="zh-CN" b="0" i="1" smtClean="0">
                      <a:latin typeface="Cambria Math" panose="02040503050406030204" pitchFamily="18" charset="0"/>
                    </a:rPr>
                    <m:t>𝑇</m:t>
                  </m:r>
                  <m:r>
                    <a:rPr lang="en-US" altLang="zh-CN" b="0" i="1" smtClean="0">
                      <a:latin typeface="Cambria Math" panose="02040503050406030204" pitchFamily="18" charset="0"/>
                    </a:rPr>
                    <m:t>⊢</m:t>
                  </m:r>
                  <m:r>
                    <a:rPr lang="en-US" altLang="zh-CN" b="0" i="1" smtClean="0">
                      <a:latin typeface="Cambria Math" panose="02040503050406030204" pitchFamily="18" charset="0"/>
                    </a:rPr>
                    <m:t>𝜑</m:t>
                  </m:r>
                  <m:d>
                    <m:dPr>
                      <m:ctrlPr>
                        <a:rPr lang="en-US" altLang="zh-C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</m:oMath>
              </a14:m>
              <a:endParaRPr lang="zh-CN" altLang="en-US" dirty="0"/>
            </a:p>
          </dgm:t>
        </dgm:pt>
      </mc:Choice>
      <mc:Fallback xmlns="">
        <dgm:pt modelId="{6EED3A8C-8BC2-48AA-B072-BD41D926B36B}">
          <dgm:prSet phldrT="[文本]"/>
          <dgm:spPr/>
          <dgm:t>
            <a:bodyPr/>
            <a:lstStyle/>
            <a:p>
              <a:r>
                <a:rPr lang="en-US" altLang="zh-CN" dirty="0"/>
                <a:t>Assume that </a:t>
              </a:r>
              <a:r>
                <a:rPr lang="en-US" altLang="zh-CN" b="0" i="0">
                  <a:latin typeface="Cambria Math" panose="02040503050406030204" pitchFamily="18" charset="0"/>
                </a:rPr>
                <a:t>𝑇⊢𝜑(𝑥)</a:t>
              </a:r>
              <a:endParaRPr lang="zh-CN" altLang="en-US" dirty="0"/>
            </a:p>
          </dgm:t>
        </dgm:pt>
      </mc:Fallback>
    </mc:AlternateContent>
    <dgm:pt modelId="{05B7DAEC-B170-4E71-A9D6-9A18238C0940}" type="parTrans" cxnId="{4CFA51BB-93D4-418B-B95F-B5302B8714E3}">
      <dgm:prSet/>
      <dgm:spPr/>
      <dgm:t>
        <a:bodyPr/>
        <a:lstStyle/>
        <a:p>
          <a:endParaRPr lang="zh-CN" altLang="en-US"/>
        </a:p>
      </dgm:t>
    </dgm:pt>
    <dgm:pt modelId="{CBBA7D72-E8A1-4CBF-A23C-8C6C10366CC6}" type="sibTrans" cxnId="{4CFA51BB-93D4-418B-B95F-B5302B8714E3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452FF76-933A-4F3A-8B2B-786CB7EB4EDB}">
          <dgm:prSet phldrT="[文本]"/>
          <dgm:spPr/>
          <dgm:t>
            <a:bodyPr/>
            <a:lstStyle/>
            <a:p>
              <a:r>
                <a:rPr lang="en-US" altLang="zh-CN" dirty="0"/>
                <a:t>There is a proof of </a:t>
              </a:r>
              <a14:m>
                <m:oMath xmlns:m="http://schemas.openxmlformats.org/officeDocument/2006/math">
                  <m:r>
                    <a:rPr lang="en-US" altLang="zh-CN" b="0" i="1" smtClean="0">
                      <a:latin typeface="Cambria Math" panose="02040503050406030204" pitchFamily="18" charset="0"/>
                    </a:rPr>
                    <m:t>𝑇</m:t>
                  </m:r>
                  <m:r>
                    <a:rPr lang="en-US" altLang="zh-CN" b="0" i="1" smtClean="0">
                      <a:latin typeface="Cambria Math" panose="02040503050406030204" pitchFamily="18" charset="0"/>
                    </a:rPr>
                    <m:t>⊢</m:t>
                  </m:r>
                  <m:r>
                    <a:rPr lang="en-US" altLang="zh-CN" b="0" i="1" smtClean="0">
                      <a:latin typeface="Cambria Math" panose="02040503050406030204" pitchFamily="18" charset="0"/>
                    </a:rPr>
                    <m:t>𝜑</m:t>
                  </m:r>
                  <m:d>
                    <m:dPr>
                      <m:ctrlPr>
                        <a:rPr lang="en-US" altLang="zh-C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</m:oMath>
              </a14:m>
              <a:r>
                <a:rPr lang="zh-CN" altLang="en-US" dirty="0"/>
                <a:t> </a:t>
              </a:r>
              <a:r>
                <a:rPr lang="en-US" altLang="zh-CN" dirty="0"/>
                <a:t>in some “good” proof system</a:t>
              </a:r>
              <a:endParaRPr lang="zh-CN" altLang="en-US" dirty="0"/>
            </a:p>
          </dgm:t>
        </dgm:pt>
      </mc:Choice>
      <mc:Fallback xmlns="">
        <dgm:pt modelId="{F452FF76-933A-4F3A-8B2B-786CB7EB4EDB}">
          <dgm:prSet phldrT="[文本]"/>
          <dgm:spPr/>
          <dgm:t>
            <a:bodyPr/>
            <a:lstStyle/>
            <a:p>
              <a:r>
                <a:rPr lang="en-US" altLang="zh-CN" dirty="0"/>
                <a:t>There is a proof of </a:t>
              </a:r>
              <a:r>
                <a:rPr lang="en-US" altLang="zh-CN" b="0" i="0">
                  <a:latin typeface="Cambria Math" panose="02040503050406030204" pitchFamily="18" charset="0"/>
                </a:rPr>
                <a:t>𝑇⊢𝜑(𝑥)</a:t>
              </a:r>
              <a:r>
                <a:rPr lang="zh-CN" altLang="en-US" dirty="0"/>
                <a:t> </a:t>
              </a:r>
              <a:r>
                <a:rPr lang="en-US" altLang="zh-CN" dirty="0"/>
                <a:t>in some “good” proof system</a:t>
              </a:r>
              <a:endParaRPr lang="zh-CN" altLang="en-US" dirty="0"/>
            </a:p>
          </dgm:t>
        </dgm:pt>
      </mc:Fallback>
    </mc:AlternateContent>
    <dgm:pt modelId="{692902F3-7F46-42EE-BADB-2F11316C78E7}" type="parTrans" cxnId="{D883CA8F-B9C7-49F0-B459-EB3A4A4CBF99}">
      <dgm:prSet/>
      <dgm:spPr/>
      <dgm:t>
        <a:bodyPr/>
        <a:lstStyle/>
        <a:p>
          <a:endParaRPr lang="zh-CN" altLang="en-US"/>
        </a:p>
      </dgm:t>
    </dgm:pt>
    <dgm:pt modelId="{5B1C2EE4-4D76-4418-897B-A4E68766C91D}" type="sibTrans" cxnId="{D883CA8F-B9C7-49F0-B459-EB3A4A4CBF99}">
      <dgm:prSet/>
      <dgm:spPr/>
      <dgm:t>
        <a:bodyPr/>
        <a:lstStyle/>
        <a:p>
          <a:endParaRPr lang="zh-CN" altLang="en-US"/>
        </a:p>
      </dgm:t>
    </dgm:pt>
    <dgm:pt modelId="{0C0A0BF5-13E4-41C9-91AB-DE159D69A4B4}">
      <dgm:prSet phldrT="[文本]"/>
      <dgm:spPr/>
      <dgm:t>
        <a:bodyPr/>
        <a:lstStyle/>
        <a:p>
          <a:r>
            <a:rPr lang="en-US" altLang="zh-CN" dirty="0"/>
            <a:t>Read out the game and the </a:t>
          </a:r>
          <a:r>
            <a:rPr lang="en-US" altLang="zh-CN" dirty="0" err="1"/>
            <a:t>stategy</a:t>
          </a:r>
          <a:r>
            <a:rPr lang="en-US" altLang="zh-CN" dirty="0"/>
            <a:t> from the proof</a:t>
          </a:r>
          <a:endParaRPr lang="zh-CN" altLang="en-US" dirty="0"/>
        </a:p>
      </dgm:t>
    </dgm:pt>
    <dgm:pt modelId="{F398B37F-E8D4-4D2F-B915-B7E30F37E3B6}" type="parTrans" cxnId="{DB4D5A4C-053A-4043-AA5D-973B6F393523}">
      <dgm:prSet/>
      <dgm:spPr/>
      <dgm:t>
        <a:bodyPr/>
        <a:lstStyle/>
        <a:p>
          <a:endParaRPr lang="zh-CN" altLang="en-US"/>
        </a:p>
      </dgm:t>
    </dgm:pt>
    <dgm:pt modelId="{99B44365-2ED0-491E-8BF3-9079482A7BBE}" type="sibTrans" cxnId="{DB4D5A4C-053A-4043-AA5D-973B6F393523}">
      <dgm:prSet/>
      <dgm:spPr/>
      <dgm:t>
        <a:bodyPr/>
        <a:lstStyle/>
        <a:p>
          <a:endParaRPr lang="zh-CN" altLang="en-US"/>
        </a:p>
      </dgm:t>
    </dgm:pt>
    <dgm:pt modelId="{ECC34203-F7A2-4BD0-951A-BC6B7B3EBD4E}" type="pres">
      <dgm:prSet presAssocID="{03B2BCE7-2714-43B6-8C41-4663B0B894CE}" presName="Name0" presStyleCnt="0">
        <dgm:presLayoutVars>
          <dgm:dir/>
          <dgm:resizeHandles val="exact"/>
        </dgm:presLayoutVars>
      </dgm:prSet>
      <dgm:spPr/>
    </dgm:pt>
    <dgm:pt modelId="{31A56672-E67A-419A-8C06-0ABA340A150C}" type="pres">
      <dgm:prSet presAssocID="{6EED3A8C-8BC2-48AA-B072-BD41D926B36B}" presName="node" presStyleLbl="node1" presStyleIdx="0" presStyleCnt="3" custScaleY="81722">
        <dgm:presLayoutVars>
          <dgm:bulletEnabled val="1"/>
        </dgm:presLayoutVars>
      </dgm:prSet>
      <dgm:spPr/>
    </dgm:pt>
    <dgm:pt modelId="{E7F8622B-9066-45F7-BC22-BEFA15AA8046}" type="pres">
      <dgm:prSet presAssocID="{CBBA7D72-E8A1-4CBF-A23C-8C6C10366CC6}" presName="sibTrans" presStyleLbl="sibTrans2D1" presStyleIdx="0" presStyleCnt="2"/>
      <dgm:spPr/>
    </dgm:pt>
    <dgm:pt modelId="{C0CD6E01-E843-46F8-AC43-D8C1E18252C2}" type="pres">
      <dgm:prSet presAssocID="{CBBA7D72-E8A1-4CBF-A23C-8C6C10366CC6}" presName="connectorText" presStyleLbl="sibTrans2D1" presStyleIdx="0" presStyleCnt="2"/>
      <dgm:spPr/>
    </dgm:pt>
    <dgm:pt modelId="{B605E5D1-5AAA-4242-964D-8CA2DC51685D}" type="pres">
      <dgm:prSet presAssocID="{F452FF76-933A-4F3A-8B2B-786CB7EB4EDB}" presName="node" presStyleLbl="node1" presStyleIdx="1" presStyleCnt="3" custScaleY="82619">
        <dgm:presLayoutVars>
          <dgm:bulletEnabled val="1"/>
        </dgm:presLayoutVars>
      </dgm:prSet>
      <dgm:spPr/>
    </dgm:pt>
    <dgm:pt modelId="{4FB96D35-30B5-460F-A202-F71ED0D45878}" type="pres">
      <dgm:prSet presAssocID="{5B1C2EE4-4D76-4418-897B-A4E68766C91D}" presName="sibTrans" presStyleLbl="sibTrans2D1" presStyleIdx="1" presStyleCnt="2"/>
      <dgm:spPr/>
    </dgm:pt>
    <dgm:pt modelId="{0F1DEBC8-2BB5-4E5C-BD02-59486F7CEA3E}" type="pres">
      <dgm:prSet presAssocID="{5B1C2EE4-4D76-4418-897B-A4E68766C91D}" presName="connectorText" presStyleLbl="sibTrans2D1" presStyleIdx="1" presStyleCnt="2"/>
      <dgm:spPr/>
    </dgm:pt>
    <dgm:pt modelId="{F92E5E7E-30B1-47D0-B9A3-21D85E9990BE}" type="pres">
      <dgm:prSet presAssocID="{0C0A0BF5-13E4-41C9-91AB-DE159D69A4B4}" presName="node" presStyleLbl="node1" presStyleIdx="2" presStyleCnt="3" custScaleY="80788">
        <dgm:presLayoutVars>
          <dgm:bulletEnabled val="1"/>
        </dgm:presLayoutVars>
      </dgm:prSet>
      <dgm:spPr/>
    </dgm:pt>
  </dgm:ptLst>
  <dgm:cxnLst>
    <dgm:cxn modelId="{4C01DF1F-1C6E-4E86-8717-0B091851A361}" type="presOf" srcId="{5B1C2EE4-4D76-4418-897B-A4E68766C91D}" destId="{4FB96D35-30B5-460F-A202-F71ED0D45878}" srcOrd="0" destOrd="0" presId="urn:microsoft.com/office/officeart/2005/8/layout/process1"/>
    <dgm:cxn modelId="{DC1E2925-3591-4268-B87A-6E8B92B6BD14}" type="presOf" srcId="{03B2BCE7-2714-43B6-8C41-4663B0B894CE}" destId="{ECC34203-F7A2-4BD0-951A-BC6B7B3EBD4E}" srcOrd="0" destOrd="0" presId="urn:microsoft.com/office/officeart/2005/8/layout/process1"/>
    <dgm:cxn modelId="{7EBF2A33-59BA-43D0-AD30-A022B5819986}" type="presOf" srcId="{F452FF76-933A-4F3A-8B2B-786CB7EB4EDB}" destId="{B605E5D1-5AAA-4242-964D-8CA2DC51685D}" srcOrd="0" destOrd="0" presId="urn:microsoft.com/office/officeart/2005/8/layout/process1"/>
    <dgm:cxn modelId="{DB4D5A4C-053A-4043-AA5D-973B6F393523}" srcId="{03B2BCE7-2714-43B6-8C41-4663B0B894CE}" destId="{0C0A0BF5-13E4-41C9-91AB-DE159D69A4B4}" srcOrd="2" destOrd="0" parTransId="{F398B37F-E8D4-4D2F-B915-B7E30F37E3B6}" sibTransId="{99B44365-2ED0-491E-8BF3-9079482A7BBE}"/>
    <dgm:cxn modelId="{D883CA8F-B9C7-49F0-B459-EB3A4A4CBF99}" srcId="{03B2BCE7-2714-43B6-8C41-4663B0B894CE}" destId="{F452FF76-933A-4F3A-8B2B-786CB7EB4EDB}" srcOrd="1" destOrd="0" parTransId="{692902F3-7F46-42EE-BADB-2F11316C78E7}" sibTransId="{5B1C2EE4-4D76-4418-897B-A4E68766C91D}"/>
    <dgm:cxn modelId="{8896A79E-2EE6-4F37-B39F-4AF33AE44D52}" type="presOf" srcId="{CBBA7D72-E8A1-4CBF-A23C-8C6C10366CC6}" destId="{C0CD6E01-E843-46F8-AC43-D8C1E18252C2}" srcOrd="1" destOrd="0" presId="urn:microsoft.com/office/officeart/2005/8/layout/process1"/>
    <dgm:cxn modelId="{4CFA51BB-93D4-418B-B95F-B5302B8714E3}" srcId="{03B2BCE7-2714-43B6-8C41-4663B0B894CE}" destId="{6EED3A8C-8BC2-48AA-B072-BD41D926B36B}" srcOrd="0" destOrd="0" parTransId="{05B7DAEC-B170-4E71-A9D6-9A18238C0940}" sibTransId="{CBBA7D72-E8A1-4CBF-A23C-8C6C10366CC6}"/>
    <dgm:cxn modelId="{E788F5C7-9423-4826-96BA-3F403314C13F}" type="presOf" srcId="{0C0A0BF5-13E4-41C9-91AB-DE159D69A4B4}" destId="{F92E5E7E-30B1-47D0-B9A3-21D85E9990BE}" srcOrd="0" destOrd="0" presId="urn:microsoft.com/office/officeart/2005/8/layout/process1"/>
    <dgm:cxn modelId="{FB2A68E4-A375-4291-B9C9-F647E94A5A43}" type="presOf" srcId="{6EED3A8C-8BC2-48AA-B072-BD41D926B36B}" destId="{31A56672-E67A-419A-8C06-0ABA340A150C}" srcOrd="0" destOrd="0" presId="urn:microsoft.com/office/officeart/2005/8/layout/process1"/>
    <dgm:cxn modelId="{7BF49AEB-5E9A-48BB-B7E9-E10F004206B3}" type="presOf" srcId="{CBBA7D72-E8A1-4CBF-A23C-8C6C10366CC6}" destId="{E7F8622B-9066-45F7-BC22-BEFA15AA8046}" srcOrd="0" destOrd="0" presId="urn:microsoft.com/office/officeart/2005/8/layout/process1"/>
    <dgm:cxn modelId="{4B058DF7-5C21-4935-A4AE-D45C95531F2B}" type="presOf" srcId="{5B1C2EE4-4D76-4418-897B-A4E68766C91D}" destId="{0F1DEBC8-2BB5-4E5C-BD02-59486F7CEA3E}" srcOrd="1" destOrd="0" presId="urn:microsoft.com/office/officeart/2005/8/layout/process1"/>
    <dgm:cxn modelId="{15803CBF-A8FB-4967-BCA7-457C8C07ABD9}" type="presParOf" srcId="{ECC34203-F7A2-4BD0-951A-BC6B7B3EBD4E}" destId="{31A56672-E67A-419A-8C06-0ABA340A150C}" srcOrd="0" destOrd="0" presId="urn:microsoft.com/office/officeart/2005/8/layout/process1"/>
    <dgm:cxn modelId="{784AEE89-65B8-4414-AD91-CC08D7458FAE}" type="presParOf" srcId="{ECC34203-F7A2-4BD0-951A-BC6B7B3EBD4E}" destId="{E7F8622B-9066-45F7-BC22-BEFA15AA8046}" srcOrd="1" destOrd="0" presId="urn:microsoft.com/office/officeart/2005/8/layout/process1"/>
    <dgm:cxn modelId="{73676700-BA2B-48EB-8F09-7BDBA85B8C4A}" type="presParOf" srcId="{E7F8622B-9066-45F7-BC22-BEFA15AA8046}" destId="{C0CD6E01-E843-46F8-AC43-D8C1E18252C2}" srcOrd="0" destOrd="0" presId="urn:microsoft.com/office/officeart/2005/8/layout/process1"/>
    <dgm:cxn modelId="{CD42A2C3-42E0-407F-A135-07EFDD5263DD}" type="presParOf" srcId="{ECC34203-F7A2-4BD0-951A-BC6B7B3EBD4E}" destId="{B605E5D1-5AAA-4242-964D-8CA2DC51685D}" srcOrd="2" destOrd="0" presId="urn:microsoft.com/office/officeart/2005/8/layout/process1"/>
    <dgm:cxn modelId="{FA795E15-5AFB-4E11-BBFB-7A7E68288475}" type="presParOf" srcId="{ECC34203-F7A2-4BD0-951A-BC6B7B3EBD4E}" destId="{4FB96D35-30B5-460F-A202-F71ED0D45878}" srcOrd="3" destOrd="0" presId="urn:microsoft.com/office/officeart/2005/8/layout/process1"/>
    <dgm:cxn modelId="{3DD66F55-CD4D-4FFD-8E44-BCCC60B9F22B}" type="presParOf" srcId="{4FB96D35-30B5-460F-A202-F71ED0D45878}" destId="{0F1DEBC8-2BB5-4E5C-BD02-59486F7CEA3E}" srcOrd="0" destOrd="0" presId="urn:microsoft.com/office/officeart/2005/8/layout/process1"/>
    <dgm:cxn modelId="{9AC4C26E-D44E-4898-90BF-74C185076AA5}" type="presParOf" srcId="{ECC34203-F7A2-4BD0-951A-BC6B7B3EBD4E}" destId="{F92E5E7E-30B1-47D0-B9A3-21D85E9990B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2BCE7-2714-43B6-8C41-4663B0B894C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EED3A8C-8BC2-48AA-B072-BD41D926B36B}">
      <dgm:prSet phldrT="[文本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05B7DAEC-B170-4E71-A9D6-9A18238C0940}" type="parTrans" cxnId="{4CFA51BB-93D4-418B-B95F-B5302B8714E3}">
      <dgm:prSet/>
      <dgm:spPr/>
      <dgm:t>
        <a:bodyPr/>
        <a:lstStyle/>
        <a:p>
          <a:endParaRPr lang="zh-CN" altLang="en-US"/>
        </a:p>
      </dgm:t>
    </dgm:pt>
    <dgm:pt modelId="{CBBA7D72-E8A1-4CBF-A23C-8C6C10366CC6}" type="sibTrans" cxnId="{4CFA51BB-93D4-418B-B95F-B5302B8714E3}">
      <dgm:prSet/>
      <dgm:spPr/>
      <dgm:t>
        <a:bodyPr/>
        <a:lstStyle/>
        <a:p>
          <a:endParaRPr lang="zh-CN" altLang="en-US"/>
        </a:p>
      </dgm:t>
    </dgm:pt>
    <dgm:pt modelId="{F452FF76-933A-4F3A-8B2B-786CB7EB4EDB}">
      <dgm:prSet phldrT="[文本]"/>
      <dgm:spPr>
        <a:blipFill>
          <a:blip xmlns:r="http://schemas.openxmlformats.org/officeDocument/2006/relationships" r:embed="rId2"/>
          <a:stretch>
            <a:fillRect l="-283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692902F3-7F46-42EE-BADB-2F11316C78E7}" type="parTrans" cxnId="{D883CA8F-B9C7-49F0-B459-EB3A4A4CBF99}">
      <dgm:prSet/>
      <dgm:spPr/>
      <dgm:t>
        <a:bodyPr/>
        <a:lstStyle/>
        <a:p>
          <a:endParaRPr lang="zh-CN" altLang="en-US"/>
        </a:p>
      </dgm:t>
    </dgm:pt>
    <dgm:pt modelId="{5B1C2EE4-4D76-4418-897B-A4E68766C91D}" type="sibTrans" cxnId="{D883CA8F-B9C7-49F0-B459-EB3A4A4CBF99}">
      <dgm:prSet/>
      <dgm:spPr/>
      <dgm:t>
        <a:bodyPr/>
        <a:lstStyle/>
        <a:p>
          <a:endParaRPr lang="zh-CN" altLang="en-US"/>
        </a:p>
      </dgm:t>
    </dgm:pt>
    <dgm:pt modelId="{0C0A0BF5-13E4-41C9-91AB-DE159D69A4B4}">
      <dgm:prSet phldrT="[文本]"/>
      <dgm:spPr/>
      <dgm:t>
        <a:bodyPr/>
        <a:lstStyle/>
        <a:p>
          <a:r>
            <a:rPr lang="en-US" altLang="zh-CN" dirty="0"/>
            <a:t>Read out the game and the </a:t>
          </a:r>
          <a:r>
            <a:rPr lang="en-US" altLang="zh-CN" dirty="0" err="1"/>
            <a:t>stategy</a:t>
          </a:r>
          <a:r>
            <a:rPr lang="en-US" altLang="zh-CN" dirty="0"/>
            <a:t> from the proof</a:t>
          </a:r>
          <a:endParaRPr lang="zh-CN" altLang="en-US" dirty="0"/>
        </a:p>
      </dgm:t>
    </dgm:pt>
    <dgm:pt modelId="{F398B37F-E8D4-4D2F-B915-B7E30F37E3B6}" type="parTrans" cxnId="{DB4D5A4C-053A-4043-AA5D-973B6F393523}">
      <dgm:prSet/>
      <dgm:spPr/>
      <dgm:t>
        <a:bodyPr/>
        <a:lstStyle/>
        <a:p>
          <a:endParaRPr lang="zh-CN" altLang="en-US"/>
        </a:p>
      </dgm:t>
    </dgm:pt>
    <dgm:pt modelId="{99B44365-2ED0-491E-8BF3-9079482A7BBE}" type="sibTrans" cxnId="{DB4D5A4C-053A-4043-AA5D-973B6F393523}">
      <dgm:prSet/>
      <dgm:spPr/>
      <dgm:t>
        <a:bodyPr/>
        <a:lstStyle/>
        <a:p>
          <a:endParaRPr lang="zh-CN" altLang="en-US"/>
        </a:p>
      </dgm:t>
    </dgm:pt>
    <dgm:pt modelId="{ECC34203-F7A2-4BD0-951A-BC6B7B3EBD4E}" type="pres">
      <dgm:prSet presAssocID="{03B2BCE7-2714-43B6-8C41-4663B0B894CE}" presName="Name0" presStyleCnt="0">
        <dgm:presLayoutVars>
          <dgm:dir/>
          <dgm:resizeHandles val="exact"/>
        </dgm:presLayoutVars>
      </dgm:prSet>
      <dgm:spPr/>
    </dgm:pt>
    <dgm:pt modelId="{31A56672-E67A-419A-8C06-0ABA340A150C}" type="pres">
      <dgm:prSet presAssocID="{6EED3A8C-8BC2-48AA-B072-BD41D926B36B}" presName="node" presStyleLbl="node1" presStyleIdx="0" presStyleCnt="3" custScaleY="81722">
        <dgm:presLayoutVars>
          <dgm:bulletEnabled val="1"/>
        </dgm:presLayoutVars>
      </dgm:prSet>
      <dgm:spPr/>
    </dgm:pt>
    <dgm:pt modelId="{E7F8622B-9066-45F7-BC22-BEFA15AA8046}" type="pres">
      <dgm:prSet presAssocID="{CBBA7D72-E8A1-4CBF-A23C-8C6C10366CC6}" presName="sibTrans" presStyleLbl="sibTrans2D1" presStyleIdx="0" presStyleCnt="2"/>
      <dgm:spPr/>
    </dgm:pt>
    <dgm:pt modelId="{C0CD6E01-E843-46F8-AC43-D8C1E18252C2}" type="pres">
      <dgm:prSet presAssocID="{CBBA7D72-E8A1-4CBF-A23C-8C6C10366CC6}" presName="connectorText" presStyleLbl="sibTrans2D1" presStyleIdx="0" presStyleCnt="2"/>
      <dgm:spPr/>
    </dgm:pt>
    <dgm:pt modelId="{B605E5D1-5AAA-4242-964D-8CA2DC51685D}" type="pres">
      <dgm:prSet presAssocID="{F452FF76-933A-4F3A-8B2B-786CB7EB4EDB}" presName="node" presStyleLbl="node1" presStyleIdx="1" presStyleCnt="3" custScaleY="82619">
        <dgm:presLayoutVars>
          <dgm:bulletEnabled val="1"/>
        </dgm:presLayoutVars>
      </dgm:prSet>
      <dgm:spPr/>
    </dgm:pt>
    <dgm:pt modelId="{4FB96D35-30B5-460F-A202-F71ED0D45878}" type="pres">
      <dgm:prSet presAssocID="{5B1C2EE4-4D76-4418-897B-A4E68766C91D}" presName="sibTrans" presStyleLbl="sibTrans2D1" presStyleIdx="1" presStyleCnt="2"/>
      <dgm:spPr/>
    </dgm:pt>
    <dgm:pt modelId="{0F1DEBC8-2BB5-4E5C-BD02-59486F7CEA3E}" type="pres">
      <dgm:prSet presAssocID="{5B1C2EE4-4D76-4418-897B-A4E68766C91D}" presName="connectorText" presStyleLbl="sibTrans2D1" presStyleIdx="1" presStyleCnt="2"/>
      <dgm:spPr/>
    </dgm:pt>
    <dgm:pt modelId="{F92E5E7E-30B1-47D0-B9A3-21D85E9990BE}" type="pres">
      <dgm:prSet presAssocID="{0C0A0BF5-13E4-41C9-91AB-DE159D69A4B4}" presName="node" presStyleLbl="node1" presStyleIdx="2" presStyleCnt="3" custScaleY="80788">
        <dgm:presLayoutVars>
          <dgm:bulletEnabled val="1"/>
        </dgm:presLayoutVars>
      </dgm:prSet>
      <dgm:spPr/>
    </dgm:pt>
  </dgm:ptLst>
  <dgm:cxnLst>
    <dgm:cxn modelId="{4C01DF1F-1C6E-4E86-8717-0B091851A361}" type="presOf" srcId="{5B1C2EE4-4D76-4418-897B-A4E68766C91D}" destId="{4FB96D35-30B5-460F-A202-F71ED0D45878}" srcOrd="0" destOrd="0" presId="urn:microsoft.com/office/officeart/2005/8/layout/process1"/>
    <dgm:cxn modelId="{DC1E2925-3591-4268-B87A-6E8B92B6BD14}" type="presOf" srcId="{03B2BCE7-2714-43B6-8C41-4663B0B894CE}" destId="{ECC34203-F7A2-4BD0-951A-BC6B7B3EBD4E}" srcOrd="0" destOrd="0" presId="urn:microsoft.com/office/officeart/2005/8/layout/process1"/>
    <dgm:cxn modelId="{7EBF2A33-59BA-43D0-AD30-A022B5819986}" type="presOf" srcId="{F452FF76-933A-4F3A-8B2B-786CB7EB4EDB}" destId="{B605E5D1-5AAA-4242-964D-8CA2DC51685D}" srcOrd="0" destOrd="0" presId="urn:microsoft.com/office/officeart/2005/8/layout/process1"/>
    <dgm:cxn modelId="{DB4D5A4C-053A-4043-AA5D-973B6F393523}" srcId="{03B2BCE7-2714-43B6-8C41-4663B0B894CE}" destId="{0C0A0BF5-13E4-41C9-91AB-DE159D69A4B4}" srcOrd="2" destOrd="0" parTransId="{F398B37F-E8D4-4D2F-B915-B7E30F37E3B6}" sibTransId="{99B44365-2ED0-491E-8BF3-9079482A7BBE}"/>
    <dgm:cxn modelId="{D883CA8F-B9C7-49F0-B459-EB3A4A4CBF99}" srcId="{03B2BCE7-2714-43B6-8C41-4663B0B894CE}" destId="{F452FF76-933A-4F3A-8B2B-786CB7EB4EDB}" srcOrd="1" destOrd="0" parTransId="{692902F3-7F46-42EE-BADB-2F11316C78E7}" sibTransId="{5B1C2EE4-4D76-4418-897B-A4E68766C91D}"/>
    <dgm:cxn modelId="{8896A79E-2EE6-4F37-B39F-4AF33AE44D52}" type="presOf" srcId="{CBBA7D72-E8A1-4CBF-A23C-8C6C10366CC6}" destId="{C0CD6E01-E843-46F8-AC43-D8C1E18252C2}" srcOrd="1" destOrd="0" presId="urn:microsoft.com/office/officeart/2005/8/layout/process1"/>
    <dgm:cxn modelId="{4CFA51BB-93D4-418B-B95F-B5302B8714E3}" srcId="{03B2BCE7-2714-43B6-8C41-4663B0B894CE}" destId="{6EED3A8C-8BC2-48AA-B072-BD41D926B36B}" srcOrd="0" destOrd="0" parTransId="{05B7DAEC-B170-4E71-A9D6-9A18238C0940}" sibTransId="{CBBA7D72-E8A1-4CBF-A23C-8C6C10366CC6}"/>
    <dgm:cxn modelId="{E788F5C7-9423-4826-96BA-3F403314C13F}" type="presOf" srcId="{0C0A0BF5-13E4-41C9-91AB-DE159D69A4B4}" destId="{F92E5E7E-30B1-47D0-B9A3-21D85E9990BE}" srcOrd="0" destOrd="0" presId="urn:microsoft.com/office/officeart/2005/8/layout/process1"/>
    <dgm:cxn modelId="{FB2A68E4-A375-4291-B9C9-F647E94A5A43}" type="presOf" srcId="{6EED3A8C-8BC2-48AA-B072-BD41D926B36B}" destId="{31A56672-E67A-419A-8C06-0ABA340A150C}" srcOrd="0" destOrd="0" presId="urn:microsoft.com/office/officeart/2005/8/layout/process1"/>
    <dgm:cxn modelId="{7BF49AEB-5E9A-48BB-B7E9-E10F004206B3}" type="presOf" srcId="{CBBA7D72-E8A1-4CBF-A23C-8C6C10366CC6}" destId="{E7F8622B-9066-45F7-BC22-BEFA15AA8046}" srcOrd="0" destOrd="0" presId="urn:microsoft.com/office/officeart/2005/8/layout/process1"/>
    <dgm:cxn modelId="{4B058DF7-5C21-4935-A4AE-D45C95531F2B}" type="presOf" srcId="{5B1C2EE4-4D76-4418-897B-A4E68766C91D}" destId="{0F1DEBC8-2BB5-4E5C-BD02-59486F7CEA3E}" srcOrd="1" destOrd="0" presId="urn:microsoft.com/office/officeart/2005/8/layout/process1"/>
    <dgm:cxn modelId="{15803CBF-A8FB-4967-BCA7-457C8C07ABD9}" type="presParOf" srcId="{ECC34203-F7A2-4BD0-951A-BC6B7B3EBD4E}" destId="{31A56672-E67A-419A-8C06-0ABA340A150C}" srcOrd="0" destOrd="0" presId="urn:microsoft.com/office/officeart/2005/8/layout/process1"/>
    <dgm:cxn modelId="{784AEE89-65B8-4414-AD91-CC08D7458FAE}" type="presParOf" srcId="{ECC34203-F7A2-4BD0-951A-BC6B7B3EBD4E}" destId="{E7F8622B-9066-45F7-BC22-BEFA15AA8046}" srcOrd="1" destOrd="0" presId="urn:microsoft.com/office/officeart/2005/8/layout/process1"/>
    <dgm:cxn modelId="{73676700-BA2B-48EB-8F09-7BDBA85B8C4A}" type="presParOf" srcId="{E7F8622B-9066-45F7-BC22-BEFA15AA8046}" destId="{C0CD6E01-E843-46F8-AC43-D8C1E18252C2}" srcOrd="0" destOrd="0" presId="urn:microsoft.com/office/officeart/2005/8/layout/process1"/>
    <dgm:cxn modelId="{CD42A2C3-42E0-407F-A135-07EFDD5263DD}" type="presParOf" srcId="{ECC34203-F7A2-4BD0-951A-BC6B7B3EBD4E}" destId="{B605E5D1-5AAA-4242-964D-8CA2DC51685D}" srcOrd="2" destOrd="0" presId="urn:microsoft.com/office/officeart/2005/8/layout/process1"/>
    <dgm:cxn modelId="{FA795E15-5AFB-4E11-BBFB-7A7E68288475}" type="presParOf" srcId="{ECC34203-F7A2-4BD0-951A-BC6B7B3EBD4E}" destId="{4FB96D35-30B5-460F-A202-F71ED0D45878}" srcOrd="3" destOrd="0" presId="urn:microsoft.com/office/officeart/2005/8/layout/process1"/>
    <dgm:cxn modelId="{3DD66F55-CD4D-4FFD-8E44-BCCC60B9F22B}" type="presParOf" srcId="{4FB96D35-30B5-460F-A202-F71ED0D45878}" destId="{0F1DEBC8-2BB5-4E5C-BD02-59486F7CEA3E}" srcOrd="0" destOrd="0" presId="urn:microsoft.com/office/officeart/2005/8/layout/process1"/>
    <dgm:cxn modelId="{9AC4C26E-D44E-4898-90BF-74C185076AA5}" type="presParOf" srcId="{ECC34203-F7A2-4BD0-951A-BC6B7B3EBD4E}" destId="{F92E5E7E-30B1-47D0-B9A3-21D85E9990B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A341FF-A331-44A5-BAEC-204F2A333019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7B34EB0-A2AB-4D15-AC59-EDF8647CC3A7}">
      <dgm:prSet phldrT="[文本]" custT="1"/>
      <dgm:spPr/>
      <dgm:t>
        <a:bodyPr/>
        <a:lstStyle/>
        <a:p>
          <a:r>
            <a:rPr lang="en-US" altLang="zh-CN" sz="1600" dirty="0"/>
            <a:t>Assume the sentence is provable</a:t>
          </a:r>
          <a:endParaRPr lang="zh-CN" altLang="en-US" sz="1600" dirty="0"/>
        </a:p>
      </dgm:t>
    </dgm:pt>
    <dgm:pt modelId="{CB60BBD2-C898-4552-9C4D-9FB785C71B07}" type="parTrans" cxnId="{5E8D1744-FBCF-4758-9042-2ED319F17B8D}">
      <dgm:prSet/>
      <dgm:spPr/>
      <dgm:t>
        <a:bodyPr/>
        <a:lstStyle/>
        <a:p>
          <a:endParaRPr lang="zh-CN" altLang="en-US"/>
        </a:p>
      </dgm:t>
    </dgm:pt>
    <dgm:pt modelId="{9174AC4C-B2B4-48BE-BD1C-E15E3062877C}" type="sibTrans" cxnId="{5E8D1744-FBCF-4758-9042-2ED319F17B8D}">
      <dgm:prSet/>
      <dgm:spPr/>
      <dgm:t>
        <a:bodyPr/>
        <a:lstStyle/>
        <a:p>
          <a:endParaRPr lang="zh-CN" altLang="en-US"/>
        </a:p>
      </dgm:t>
    </dgm:pt>
    <dgm:pt modelId="{F9D273F0-48B3-4009-8E6F-FDD66EBA6105}">
      <dgm:prSet phldrT="[文本]" custT="1"/>
      <dgm:spPr/>
      <dgm:t>
        <a:bodyPr/>
        <a:lstStyle/>
        <a:p>
          <a:r>
            <a:rPr lang="en-US" altLang="zh-CN" sz="1600" dirty="0"/>
            <a:t>By KPT witnessing, we can analyze co-</a:t>
          </a:r>
          <a:r>
            <a:rPr lang="en-US" altLang="zh-CN" sz="1600" dirty="0" err="1"/>
            <a:t>nondet</a:t>
          </a:r>
          <a:r>
            <a:rPr lang="en-US" altLang="zh-CN" sz="1600" dirty="0"/>
            <a:t>. circuits</a:t>
          </a:r>
          <a:endParaRPr lang="zh-CN" altLang="en-US" sz="1600" dirty="0"/>
        </a:p>
      </dgm:t>
    </dgm:pt>
    <dgm:pt modelId="{C648500F-DD6E-48D1-A297-3BE4242C31F3}" type="parTrans" cxnId="{53B17DC4-2A41-4CDD-AF9F-3076FC2D51D9}">
      <dgm:prSet/>
      <dgm:spPr/>
      <dgm:t>
        <a:bodyPr/>
        <a:lstStyle/>
        <a:p>
          <a:endParaRPr lang="zh-CN" altLang="en-US"/>
        </a:p>
      </dgm:t>
    </dgm:pt>
    <dgm:pt modelId="{070B15DD-D303-45FE-BF91-AFE9343CC860}" type="sibTrans" cxnId="{53B17DC4-2A41-4CDD-AF9F-3076FC2D51D9}">
      <dgm:prSet/>
      <dgm:spPr/>
      <dgm:t>
        <a:bodyPr/>
        <a:lstStyle/>
        <a:p>
          <a:endParaRPr lang="zh-CN" altLang="en-US"/>
        </a:p>
      </dgm:t>
    </dgm:pt>
    <dgm:pt modelId="{CD275542-7825-4C3F-BB51-C75597B9251F}">
      <dgm:prSet phldrT="[文本]" custT="1"/>
      <dgm:spPr/>
      <dgm:t>
        <a:bodyPr/>
        <a:lstStyle/>
        <a:p>
          <a:r>
            <a:rPr lang="en-US" altLang="zh-CN" sz="1600" dirty="0"/>
            <a:t>Obtain strong upper bound, a contradiction</a:t>
          </a:r>
          <a:endParaRPr lang="zh-CN" altLang="en-US" sz="1600" dirty="0"/>
        </a:p>
      </dgm:t>
    </dgm:pt>
    <dgm:pt modelId="{3102C599-4706-4539-9C20-218A03B98867}" type="parTrans" cxnId="{9013EB22-55F1-4D8D-AEE9-CBAA307F2F2A}">
      <dgm:prSet/>
      <dgm:spPr/>
      <dgm:t>
        <a:bodyPr/>
        <a:lstStyle/>
        <a:p>
          <a:endParaRPr lang="zh-CN" altLang="en-US"/>
        </a:p>
      </dgm:t>
    </dgm:pt>
    <dgm:pt modelId="{096DEB87-1AFB-45F1-B473-06D3B66C63E5}" type="sibTrans" cxnId="{9013EB22-55F1-4D8D-AEE9-CBAA307F2F2A}">
      <dgm:prSet/>
      <dgm:spPr/>
      <dgm:t>
        <a:bodyPr/>
        <a:lstStyle/>
        <a:p>
          <a:endParaRPr lang="zh-CN" altLang="en-US"/>
        </a:p>
      </dgm:t>
    </dgm:pt>
    <dgm:pt modelId="{B810AFFA-9ECD-4CC9-AD83-0D49F4E6D51D}">
      <dgm:prSet phldrT="[文本]" custT="1"/>
      <dgm:spPr/>
      <dgm:t>
        <a:bodyPr/>
        <a:lstStyle/>
        <a:p>
          <a:r>
            <a:rPr lang="en-US" altLang="zh-CN" sz="1600" dirty="0"/>
            <a:t>Then the worst-case lower bound hold</a:t>
          </a:r>
          <a:endParaRPr lang="zh-CN" altLang="en-US" sz="1600" dirty="0"/>
        </a:p>
      </dgm:t>
    </dgm:pt>
    <dgm:pt modelId="{0B909840-EF0B-4AD5-9A57-41FCFEDB5ED4}" type="parTrans" cxnId="{52626355-12B6-487F-A938-060A3BCEEA0F}">
      <dgm:prSet/>
      <dgm:spPr/>
      <dgm:t>
        <a:bodyPr/>
        <a:lstStyle/>
        <a:p>
          <a:endParaRPr lang="zh-CN" altLang="en-US"/>
        </a:p>
      </dgm:t>
    </dgm:pt>
    <dgm:pt modelId="{01E028A9-D546-4BD3-BC98-66267F50B92D}" type="sibTrans" cxnId="{52626355-12B6-487F-A938-060A3BCEEA0F}">
      <dgm:prSet/>
      <dgm:spPr/>
      <dgm:t>
        <a:bodyPr/>
        <a:lstStyle/>
        <a:p>
          <a:endParaRPr lang="zh-CN" altLang="en-US"/>
        </a:p>
      </dgm:t>
    </dgm:pt>
    <dgm:pt modelId="{7B140037-9B03-4D1E-B383-2F89B6E03CBD}" type="pres">
      <dgm:prSet presAssocID="{9CA341FF-A331-44A5-BAEC-204F2A333019}" presName="Name0" presStyleCnt="0">
        <dgm:presLayoutVars>
          <dgm:dir/>
          <dgm:resizeHandles val="exact"/>
        </dgm:presLayoutVars>
      </dgm:prSet>
      <dgm:spPr/>
    </dgm:pt>
    <dgm:pt modelId="{2851C802-02BB-4D5C-A7DA-8804D09C1DED}" type="pres">
      <dgm:prSet presAssocID="{C7B34EB0-A2AB-4D15-AC59-EDF8647CC3A7}" presName="node" presStyleLbl="node1" presStyleIdx="0" presStyleCnt="4" custScaleX="113155" custScaleY="60626">
        <dgm:presLayoutVars>
          <dgm:bulletEnabled val="1"/>
        </dgm:presLayoutVars>
      </dgm:prSet>
      <dgm:spPr/>
    </dgm:pt>
    <dgm:pt modelId="{DE7F7C92-9505-420F-9D4C-7AAECE8AEAE7}" type="pres">
      <dgm:prSet presAssocID="{9174AC4C-B2B4-48BE-BD1C-E15E3062877C}" presName="sibTrans" presStyleLbl="sibTrans2D1" presStyleIdx="0" presStyleCnt="3"/>
      <dgm:spPr/>
    </dgm:pt>
    <dgm:pt modelId="{021A40AE-1033-425A-A2B3-4D6A2A171FCC}" type="pres">
      <dgm:prSet presAssocID="{9174AC4C-B2B4-48BE-BD1C-E15E3062877C}" presName="connectorText" presStyleLbl="sibTrans2D1" presStyleIdx="0" presStyleCnt="3"/>
      <dgm:spPr/>
    </dgm:pt>
    <dgm:pt modelId="{96EDCB77-9A47-427B-B85A-2DC46DD78801}" type="pres">
      <dgm:prSet presAssocID="{B810AFFA-9ECD-4CC9-AD83-0D49F4E6D51D}" presName="node" presStyleLbl="node1" presStyleIdx="1" presStyleCnt="4" custScaleX="121058" custScaleY="63761">
        <dgm:presLayoutVars>
          <dgm:bulletEnabled val="1"/>
        </dgm:presLayoutVars>
      </dgm:prSet>
      <dgm:spPr/>
    </dgm:pt>
    <dgm:pt modelId="{EC0680A9-CEF8-4F6A-A416-166C6B6D4BF1}" type="pres">
      <dgm:prSet presAssocID="{01E028A9-D546-4BD3-BC98-66267F50B92D}" presName="sibTrans" presStyleLbl="sibTrans2D1" presStyleIdx="1" presStyleCnt="3"/>
      <dgm:spPr/>
    </dgm:pt>
    <dgm:pt modelId="{69EB9B3F-5413-4872-B530-49A742D9CF40}" type="pres">
      <dgm:prSet presAssocID="{01E028A9-D546-4BD3-BC98-66267F50B92D}" presName="connectorText" presStyleLbl="sibTrans2D1" presStyleIdx="1" presStyleCnt="3"/>
      <dgm:spPr/>
    </dgm:pt>
    <dgm:pt modelId="{1E18E9C3-9EA3-4BFE-991D-407FD94BD485}" type="pres">
      <dgm:prSet presAssocID="{F9D273F0-48B3-4009-8E6F-FDD66EBA6105}" presName="node" presStyleLbl="node1" presStyleIdx="2" presStyleCnt="4" custScaleX="145244" custScaleY="60806">
        <dgm:presLayoutVars>
          <dgm:bulletEnabled val="1"/>
        </dgm:presLayoutVars>
      </dgm:prSet>
      <dgm:spPr/>
    </dgm:pt>
    <dgm:pt modelId="{94C3DBFB-AB2E-4709-B817-878F779AFF27}" type="pres">
      <dgm:prSet presAssocID="{070B15DD-D303-45FE-BF91-AFE9343CC860}" presName="sibTrans" presStyleLbl="sibTrans2D1" presStyleIdx="2" presStyleCnt="3"/>
      <dgm:spPr/>
    </dgm:pt>
    <dgm:pt modelId="{5EA5A340-D74B-4E56-943D-D35E6BE3BEDD}" type="pres">
      <dgm:prSet presAssocID="{070B15DD-D303-45FE-BF91-AFE9343CC860}" presName="connectorText" presStyleLbl="sibTrans2D1" presStyleIdx="2" presStyleCnt="3"/>
      <dgm:spPr/>
    </dgm:pt>
    <dgm:pt modelId="{F33E416A-9EF4-4B79-9C93-421F3C0FF195}" type="pres">
      <dgm:prSet presAssocID="{CD275542-7825-4C3F-BB51-C75597B9251F}" presName="node" presStyleLbl="node1" presStyleIdx="3" presStyleCnt="4" custScaleX="117178" custScaleY="58738">
        <dgm:presLayoutVars>
          <dgm:bulletEnabled val="1"/>
        </dgm:presLayoutVars>
      </dgm:prSet>
      <dgm:spPr/>
    </dgm:pt>
  </dgm:ptLst>
  <dgm:cxnLst>
    <dgm:cxn modelId="{B9799A06-B0FB-412E-A283-980DBFC0F678}" type="presOf" srcId="{01E028A9-D546-4BD3-BC98-66267F50B92D}" destId="{69EB9B3F-5413-4872-B530-49A742D9CF40}" srcOrd="1" destOrd="0" presId="urn:microsoft.com/office/officeart/2005/8/layout/process1"/>
    <dgm:cxn modelId="{9013EB22-55F1-4D8D-AEE9-CBAA307F2F2A}" srcId="{9CA341FF-A331-44A5-BAEC-204F2A333019}" destId="{CD275542-7825-4C3F-BB51-C75597B9251F}" srcOrd="3" destOrd="0" parTransId="{3102C599-4706-4539-9C20-218A03B98867}" sibTransId="{096DEB87-1AFB-45F1-B473-06D3B66C63E5}"/>
    <dgm:cxn modelId="{F5FD3F30-09B6-4CA2-AA55-C9E97F63178B}" type="presOf" srcId="{F9D273F0-48B3-4009-8E6F-FDD66EBA6105}" destId="{1E18E9C3-9EA3-4BFE-991D-407FD94BD485}" srcOrd="0" destOrd="0" presId="urn:microsoft.com/office/officeart/2005/8/layout/process1"/>
    <dgm:cxn modelId="{5E8D1744-FBCF-4758-9042-2ED319F17B8D}" srcId="{9CA341FF-A331-44A5-BAEC-204F2A333019}" destId="{C7B34EB0-A2AB-4D15-AC59-EDF8647CC3A7}" srcOrd="0" destOrd="0" parTransId="{CB60BBD2-C898-4552-9C4D-9FB785C71B07}" sibTransId="{9174AC4C-B2B4-48BE-BD1C-E15E3062877C}"/>
    <dgm:cxn modelId="{52626355-12B6-487F-A938-060A3BCEEA0F}" srcId="{9CA341FF-A331-44A5-BAEC-204F2A333019}" destId="{B810AFFA-9ECD-4CC9-AD83-0D49F4E6D51D}" srcOrd="1" destOrd="0" parTransId="{0B909840-EF0B-4AD5-9A57-41FCFEDB5ED4}" sibTransId="{01E028A9-D546-4BD3-BC98-66267F50B92D}"/>
    <dgm:cxn modelId="{EC6E5E63-08D3-4578-A335-70BC52EAE025}" type="presOf" srcId="{B810AFFA-9ECD-4CC9-AD83-0D49F4E6D51D}" destId="{96EDCB77-9A47-427B-B85A-2DC46DD78801}" srcOrd="0" destOrd="0" presId="urn:microsoft.com/office/officeart/2005/8/layout/process1"/>
    <dgm:cxn modelId="{8B8E2967-8CC9-4575-919D-B4EF3229DFD6}" type="presOf" srcId="{01E028A9-D546-4BD3-BC98-66267F50B92D}" destId="{EC0680A9-CEF8-4F6A-A416-166C6B6D4BF1}" srcOrd="0" destOrd="0" presId="urn:microsoft.com/office/officeart/2005/8/layout/process1"/>
    <dgm:cxn modelId="{78A1218C-8D77-4D6F-ACED-C9C23A4CD9EE}" type="presOf" srcId="{070B15DD-D303-45FE-BF91-AFE9343CC860}" destId="{94C3DBFB-AB2E-4709-B817-878F779AFF27}" srcOrd="0" destOrd="0" presId="urn:microsoft.com/office/officeart/2005/8/layout/process1"/>
    <dgm:cxn modelId="{0C807F90-BA6D-4408-BFD5-14CC951967FF}" type="presOf" srcId="{9174AC4C-B2B4-48BE-BD1C-E15E3062877C}" destId="{DE7F7C92-9505-420F-9D4C-7AAECE8AEAE7}" srcOrd="0" destOrd="0" presId="urn:microsoft.com/office/officeart/2005/8/layout/process1"/>
    <dgm:cxn modelId="{405E4D9C-F9FF-4668-BC38-BB43F8B9926C}" type="presOf" srcId="{CD275542-7825-4C3F-BB51-C75597B9251F}" destId="{F33E416A-9EF4-4B79-9C93-421F3C0FF195}" srcOrd="0" destOrd="0" presId="urn:microsoft.com/office/officeart/2005/8/layout/process1"/>
    <dgm:cxn modelId="{53B17DC4-2A41-4CDD-AF9F-3076FC2D51D9}" srcId="{9CA341FF-A331-44A5-BAEC-204F2A333019}" destId="{F9D273F0-48B3-4009-8E6F-FDD66EBA6105}" srcOrd="2" destOrd="0" parTransId="{C648500F-DD6E-48D1-A297-3BE4242C31F3}" sibTransId="{070B15DD-D303-45FE-BF91-AFE9343CC860}"/>
    <dgm:cxn modelId="{C01EA9D0-FB87-4090-935F-8CB78AEBD84B}" type="presOf" srcId="{C7B34EB0-A2AB-4D15-AC59-EDF8647CC3A7}" destId="{2851C802-02BB-4D5C-A7DA-8804D09C1DED}" srcOrd="0" destOrd="0" presId="urn:microsoft.com/office/officeart/2005/8/layout/process1"/>
    <dgm:cxn modelId="{DA0DE1D4-AE83-4983-A098-749EC6E77579}" type="presOf" srcId="{9CA341FF-A331-44A5-BAEC-204F2A333019}" destId="{7B140037-9B03-4D1E-B383-2F89B6E03CBD}" srcOrd="0" destOrd="0" presId="urn:microsoft.com/office/officeart/2005/8/layout/process1"/>
    <dgm:cxn modelId="{B10578DD-C8E2-4298-B230-154635D26F1F}" type="presOf" srcId="{9174AC4C-B2B4-48BE-BD1C-E15E3062877C}" destId="{021A40AE-1033-425A-A2B3-4D6A2A171FCC}" srcOrd="1" destOrd="0" presId="urn:microsoft.com/office/officeart/2005/8/layout/process1"/>
    <dgm:cxn modelId="{C8BE5DEF-BB6C-4A3E-A5E4-8842E58DC210}" type="presOf" srcId="{070B15DD-D303-45FE-BF91-AFE9343CC860}" destId="{5EA5A340-D74B-4E56-943D-D35E6BE3BEDD}" srcOrd="1" destOrd="0" presId="urn:microsoft.com/office/officeart/2005/8/layout/process1"/>
    <dgm:cxn modelId="{76008B5F-2579-47A5-B4D8-4C5E867D9650}" type="presParOf" srcId="{7B140037-9B03-4D1E-B383-2F89B6E03CBD}" destId="{2851C802-02BB-4D5C-A7DA-8804D09C1DED}" srcOrd="0" destOrd="0" presId="urn:microsoft.com/office/officeart/2005/8/layout/process1"/>
    <dgm:cxn modelId="{5C528461-E646-4758-9D67-BF6DE17103D0}" type="presParOf" srcId="{7B140037-9B03-4D1E-B383-2F89B6E03CBD}" destId="{DE7F7C92-9505-420F-9D4C-7AAECE8AEAE7}" srcOrd="1" destOrd="0" presId="urn:microsoft.com/office/officeart/2005/8/layout/process1"/>
    <dgm:cxn modelId="{862D6E01-5532-4B4E-A02A-D83C1507FF32}" type="presParOf" srcId="{DE7F7C92-9505-420F-9D4C-7AAECE8AEAE7}" destId="{021A40AE-1033-425A-A2B3-4D6A2A171FCC}" srcOrd="0" destOrd="0" presId="urn:microsoft.com/office/officeart/2005/8/layout/process1"/>
    <dgm:cxn modelId="{A1ADAA5D-613D-47CB-A0D6-F77B6F073338}" type="presParOf" srcId="{7B140037-9B03-4D1E-B383-2F89B6E03CBD}" destId="{96EDCB77-9A47-427B-B85A-2DC46DD78801}" srcOrd="2" destOrd="0" presId="urn:microsoft.com/office/officeart/2005/8/layout/process1"/>
    <dgm:cxn modelId="{18218976-D764-4E35-BA12-6F6D86BEB7A5}" type="presParOf" srcId="{7B140037-9B03-4D1E-B383-2F89B6E03CBD}" destId="{EC0680A9-CEF8-4F6A-A416-166C6B6D4BF1}" srcOrd="3" destOrd="0" presId="urn:microsoft.com/office/officeart/2005/8/layout/process1"/>
    <dgm:cxn modelId="{19FB08E5-A13B-406B-B68D-3EEF5C6C2489}" type="presParOf" srcId="{EC0680A9-CEF8-4F6A-A416-166C6B6D4BF1}" destId="{69EB9B3F-5413-4872-B530-49A742D9CF40}" srcOrd="0" destOrd="0" presId="urn:microsoft.com/office/officeart/2005/8/layout/process1"/>
    <dgm:cxn modelId="{C88137B1-39FE-485E-84B3-692620F394CA}" type="presParOf" srcId="{7B140037-9B03-4D1E-B383-2F89B6E03CBD}" destId="{1E18E9C3-9EA3-4BFE-991D-407FD94BD485}" srcOrd="4" destOrd="0" presId="urn:microsoft.com/office/officeart/2005/8/layout/process1"/>
    <dgm:cxn modelId="{B33F49C7-D949-4004-A350-AB47E327EB2D}" type="presParOf" srcId="{7B140037-9B03-4D1E-B383-2F89B6E03CBD}" destId="{94C3DBFB-AB2E-4709-B817-878F779AFF27}" srcOrd="5" destOrd="0" presId="urn:microsoft.com/office/officeart/2005/8/layout/process1"/>
    <dgm:cxn modelId="{86034B34-713C-40E7-8588-CBF53110E099}" type="presParOf" srcId="{94C3DBFB-AB2E-4709-B817-878F779AFF27}" destId="{5EA5A340-D74B-4E56-943D-D35E6BE3BEDD}" srcOrd="0" destOrd="0" presId="urn:microsoft.com/office/officeart/2005/8/layout/process1"/>
    <dgm:cxn modelId="{32D41ED4-2F9B-4929-ACC6-2C87395B3525}" type="presParOf" srcId="{7B140037-9B03-4D1E-B383-2F89B6E03CBD}" destId="{F33E416A-9EF4-4B79-9C93-421F3C0FF19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56672-E67A-419A-8C06-0ABA340A150C}">
      <dsp:nvSpPr>
        <dsp:cNvPr id="0" name=""/>
        <dsp:cNvSpPr/>
      </dsp:nvSpPr>
      <dsp:spPr>
        <a:xfrm>
          <a:off x="7143" y="2185858"/>
          <a:ext cx="2135187" cy="104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Assume that </a:t>
          </a:r>
          <a14:m xmlns:a14="http://schemas.microsoft.com/office/drawing/2010/main">
            <m:oMath xmlns:m="http://schemas.openxmlformats.org/officeDocument/2006/math">
              <m:r>
                <a:rPr lang="en-US" altLang="zh-CN" sz="1800" b="0" i="1" kern="1200" smtClean="0">
                  <a:latin typeface="Cambria Math" panose="02040503050406030204" pitchFamily="18" charset="0"/>
                </a:rPr>
                <m:t>𝑇</m:t>
              </m:r>
              <m:r>
                <a:rPr lang="en-US" altLang="zh-CN" sz="1800" b="0" i="1" kern="1200" smtClean="0">
                  <a:latin typeface="Cambria Math" panose="02040503050406030204" pitchFamily="18" charset="0"/>
                </a:rPr>
                <m:t>⊢</m:t>
              </m:r>
              <m:r>
                <a:rPr lang="en-US" altLang="zh-CN" sz="1800" b="0" i="1" kern="1200" smtClean="0">
                  <a:latin typeface="Cambria Math" panose="02040503050406030204" pitchFamily="18" charset="0"/>
                </a:rPr>
                <m:t>𝜑</m:t>
              </m:r>
              <m:d>
                <m:dPr>
                  <m:ctrlPr>
                    <a:rPr lang="en-US" altLang="zh-CN" sz="18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𝑥</m:t>
                  </m:r>
                </m:e>
              </m:d>
            </m:oMath>
          </a14:m>
          <a:endParaRPr lang="zh-CN" altLang="en-US" sz="1800" kern="1200" dirty="0"/>
        </a:p>
      </dsp:txBody>
      <dsp:txXfrm>
        <a:off x="37807" y="2216522"/>
        <a:ext cx="2073859" cy="985622"/>
      </dsp:txXfrm>
    </dsp:sp>
    <dsp:sp modelId="{E7F8622B-9066-45F7-BC22-BEFA15AA8046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2355850" y="2550475"/>
        <a:ext cx="316861" cy="317716"/>
      </dsp:txXfrm>
    </dsp:sp>
    <dsp:sp modelId="{B605E5D1-5AAA-4242-964D-8CA2DC51685D}">
      <dsp:nvSpPr>
        <dsp:cNvPr id="0" name=""/>
        <dsp:cNvSpPr/>
      </dsp:nvSpPr>
      <dsp:spPr>
        <a:xfrm>
          <a:off x="2996406" y="2180112"/>
          <a:ext cx="2135187" cy="1058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There is a proof of </a:t>
          </a:r>
          <a14:m xmlns:a14="http://schemas.microsoft.com/office/drawing/2010/main">
            <m:oMath xmlns:m="http://schemas.openxmlformats.org/officeDocument/2006/math">
              <m:r>
                <a:rPr lang="en-US" altLang="zh-CN" sz="1800" b="0" i="1" kern="1200" smtClean="0">
                  <a:latin typeface="Cambria Math" panose="02040503050406030204" pitchFamily="18" charset="0"/>
                </a:rPr>
                <m:t>𝑇</m:t>
              </m:r>
              <m:r>
                <a:rPr lang="en-US" altLang="zh-CN" sz="1800" b="0" i="1" kern="1200" smtClean="0">
                  <a:latin typeface="Cambria Math" panose="02040503050406030204" pitchFamily="18" charset="0"/>
                </a:rPr>
                <m:t>⊢</m:t>
              </m:r>
              <m:r>
                <a:rPr lang="en-US" altLang="zh-CN" sz="1800" b="0" i="1" kern="1200" smtClean="0">
                  <a:latin typeface="Cambria Math" panose="02040503050406030204" pitchFamily="18" charset="0"/>
                </a:rPr>
                <m:t>𝜑</m:t>
              </m:r>
              <m:d>
                <m:dPr>
                  <m:ctrlPr>
                    <a:rPr lang="en-US" altLang="zh-CN" sz="18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𝑥</m:t>
                  </m:r>
                </m:e>
              </m:d>
            </m:oMath>
          </a14:m>
          <a:r>
            <a:rPr lang="zh-CN" altLang="en-US" sz="1800" kern="1200" dirty="0"/>
            <a:t> </a:t>
          </a:r>
          <a:r>
            <a:rPr lang="en-US" altLang="zh-CN" sz="1800" kern="1200" dirty="0"/>
            <a:t>in some “good” proof system</a:t>
          </a:r>
          <a:endParaRPr lang="zh-CN" altLang="en-US" sz="1800" kern="1200" dirty="0"/>
        </a:p>
      </dsp:txBody>
      <dsp:txXfrm>
        <a:off x="3027407" y="2211113"/>
        <a:ext cx="2073185" cy="996440"/>
      </dsp:txXfrm>
    </dsp:sp>
    <dsp:sp modelId="{4FB96D35-30B5-460F-A202-F71ED0D45878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5345112" y="2550475"/>
        <a:ext cx="316861" cy="317716"/>
      </dsp:txXfrm>
    </dsp:sp>
    <dsp:sp modelId="{F92E5E7E-30B1-47D0-B9A3-21D85E9990BE}">
      <dsp:nvSpPr>
        <dsp:cNvPr id="0" name=""/>
        <dsp:cNvSpPr/>
      </dsp:nvSpPr>
      <dsp:spPr>
        <a:xfrm>
          <a:off x="5985668" y="2191840"/>
          <a:ext cx="2135187" cy="1034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Read out the game and the </a:t>
          </a:r>
          <a:r>
            <a:rPr lang="en-US" altLang="zh-CN" sz="1800" kern="1200" dirty="0" err="1"/>
            <a:t>stategy</a:t>
          </a:r>
          <a:r>
            <a:rPr lang="en-US" altLang="zh-CN" sz="1800" kern="1200" dirty="0"/>
            <a:t> from the proof</a:t>
          </a:r>
          <a:endParaRPr lang="zh-CN" altLang="en-US" sz="1800" kern="1200" dirty="0"/>
        </a:p>
      </dsp:txBody>
      <dsp:txXfrm>
        <a:off x="6015982" y="2222154"/>
        <a:ext cx="2074559" cy="974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1C802-02BB-4D5C-A7DA-8804D09C1DED}">
      <dsp:nvSpPr>
        <dsp:cNvPr id="0" name=""/>
        <dsp:cNvSpPr/>
      </dsp:nvSpPr>
      <dsp:spPr>
        <a:xfrm>
          <a:off x="2079" y="671165"/>
          <a:ext cx="2024035" cy="650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Assume the sentence is provable</a:t>
          </a:r>
          <a:endParaRPr lang="zh-CN" altLang="en-US" sz="1600" kern="1200" dirty="0"/>
        </a:p>
      </dsp:txBody>
      <dsp:txXfrm>
        <a:off x="21136" y="690222"/>
        <a:ext cx="1985921" cy="612546"/>
      </dsp:txXfrm>
    </dsp:sp>
    <dsp:sp modelId="{DE7F7C92-9505-420F-9D4C-7AAECE8AEAE7}">
      <dsp:nvSpPr>
        <dsp:cNvPr id="0" name=""/>
        <dsp:cNvSpPr/>
      </dsp:nvSpPr>
      <dsp:spPr>
        <a:xfrm>
          <a:off x="2204987" y="774693"/>
          <a:ext cx="379210" cy="443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2204987" y="863414"/>
        <a:ext cx="265447" cy="266162"/>
      </dsp:txXfrm>
    </dsp:sp>
    <dsp:sp modelId="{96EDCB77-9A47-427B-B85A-2DC46DD78801}">
      <dsp:nvSpPr>
        <dsp:cNvPr id="0" name=""/>
        <dsp:cNvSpPr/>
      </dsp:nvSpPr>
      <dsp:spPr>
        <a:xfrm>
          <a:off x="2741605" y="654342"/>
          <a:ext cx="2165398" cy="684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Then the worst-case lower bound hold</a:t>
          </a:r>
          <a:endParaRPr lang="zh-CN" altLang="en-US" sz="1600" kern="1200" dirty="0"/>
        </a:p>
      </dsp:txBody>
      <dsp:txXfrm>
        <a:off x="2761648" y="674385"/>
        <a:ext cx="2125312" cy="644220"/>
      </dsp:txXfrm>
    </dsp:sp>
    <dsp:sp modelId="{EC0680A9-CEF8-4F6A-A416-166C6B6D4BF1}">
      <dsp:nvSpPr>
        <dsp:cNvPr id="0" name=""/>
        <dsp:cNvSpPr/>
      </dsp:nvSpPr>
      <dsp:spPr>
        <a:xfrm>
          <a:off x="5085877" y="774693"/>
          <a:ext cx="379210" cy="443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5085877" y="863414"/>
        <a:ext cx="265447" cy="266162"/>
      </dsp:txXfrm>
    </dsp:sp>
    <dsp:sp modelId="{1E18E9C3-9EA3-4BFE-991D-407FD94BD485}">
      <dsp:nvSpPr>
        <dsp:cNvPr id="0" name=""/>
        <dsp:cNvSpPr/>
      </dsp:nvSpPr>
      <dsp:spPr>
        <a:xfrm>
          <a:off x="5622495" y="670199"/>
          <a:ext cx="2598020" cy="652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By KPT witnessing, we can analyze co-</a:t>
          </a:r>
          <a:r>
            <a:rPr lang="en-US" altLang="zh-CN" sz="1600" kern="1200" dirty="0" err="1"/>
            <a:t>nondet</a:t>
          </a:r>
          <a:r>
            <a:rPr lang="en-US" altLang="zh-CN" sz="1600" kern="1200" dirty="0"/>
            <a:t>. circuits</a:t>
          </a:r>
          <a:endParaRPr lang="zh-CN" altLang="en-US" sz="1600" kern="1200" dirty="0"/>
        </a:p>
      </dsp:txBody>
      <dsp:txXfrm>
        <a:off x="5641609" y="689313"/>
        <a:ext cx="2559792" cy="614364"/>
      </dsp:txXfrm>
    </dsp:sp>
    <dsp:sp modelId="{94C3DBFB-AB2E-4709-B817-878F779AFF27}">
      <dsp:nvSpPr>
        <dsp:cNvPr id="0" name=""/>
        <dsp:cNvSpPr/>
      </dsp:nvSpPr>
      <dsp:spPr>
        <a:xfrm>
          <a:off x="8399388" y="774693"/>
          <a:ext cx="379210" cy="443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8399388" y="863414"/>
        <a:ext cx="265447" cy="266162"/>
      </dsp:txXfrm>
    </dsp:sp>
    <dsp:sp modelId="{F33E416A-9EF4-4B79-9C93-421F3C0FF195}">
      <dsp:nvSpPr>
        <dsp:cNvPr id="0" name=""/>
        <dsp:cNvSpPr/>
      </dsp:nvSpPr>
      <dsp:spPr>
        <a:xfrm>
          <a:off x="8936007" y="681297"/>
          <a:ext cx="2095995" cy="630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Obtain strong upper bound, a contradiction</a:t>
          </a:r>
          <a:endParaRPr lang="zh-CN" altLang="en-US" sz="1600" kern="1200" dirty="0"/>
        </a:p>
      </dsp:txBody>
      <dsp:txXfrm>
        <a:off x="8954471" y="699761"/>
        <a:ext cx="2059067" cy="593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9B377-EADF-44EF-A6E5-F02962E9F671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25590-1AF9-4594-863D-5F0D197A4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5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EE2286-3875-9F7F-4F57-E47091F60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A4EC2F-4621-48EE-4D2D-001AEA6B4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E2C8B5-B088-F5A9-A2CF-BC6710CC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CBE-8381-43A7-8BDC-AFF16127D8C6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DB249-6CEA-5246-801F-B802717F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093C34-9D3D-8E12-CCA8-3E951307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EBEE-3217-480E-9AF6-1608F5EE6F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19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64C126-CF92-EBE7-5625-9BBFDDCE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6CD94F-BAD1-FA7C-EC67-80E25C2BC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7B94C1-F1A6-456F-2044-D142FDA7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CBE-8381-43A7-8BDC-AFF16127D8C6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08FA90-2466-F23F-0B7B-5DAB01FA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EAAEC0-7707-C4C0-764E-21A64F3B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EBEE-3217-480E-9AF6-1608F5EE6F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3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624B684-3DAB-9D93-1475-373BF3352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445084-A5D5-A457-E978-D5ECF16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40EB30-17E6-6649-368B-13797E1B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CBE-8381-43A7-8BDC-AFF16127D8C6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9DE3DC-F904-A691-2D62-125C08AB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2DDB89-6439-13D3-A99A-7F54AA0D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EBEE-3217-480E-9AF6-1608F5EE6F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36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3292AD-2BB8-7EAE-87E9-1D381CAF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F968F0-2772-A71C-DB93-EB903915F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E24114-F708-DB14-A82B-8382CF1B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CBE-8381-43A7-8BDC-AFF16127D8C6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3139C0-F4F7-270F-3ECF-08F01614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9F36D6-3A95-6ECA-87D8-E34BE074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EBEE-3217-480E-9AF6-1608F5EE6F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64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BAF3B3-0515-F8E1-E527-F1419643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3C465F-51F8-D6C3-F090-B818BFE6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44640-FFF1-D58C-C384-6B007CC1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CBE-8381-43A7-8BDC-AFF16127D8C6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9A12C5-E313-FE81-97AF-F23A9142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90D33-2A68-393D-5A5E-3EB22AFE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EBEE-3217-480E-9AF6-1608F5EE6F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5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E2CF68-1F7F-F5AE-30E2-F8F1E9F0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39CC20-AF3B-CC46-35FE-1D2A180D2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0B2F25-F2ED-1122-A777-96853C3BF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5A6583-B365-29B3-3874-9F3D7D99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CBE-8381-43A7-8BDC-AFF16127D8C6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154C73-66C8-9664-DA85-C5E9FAD1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F6FEF9-7E17-5846-5CD8-53AF1AB7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EBEE-3217-480E-9AF6-1608F5EE6F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67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D1DE35-DF9B-B4D6-F2DF-469F1434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B9F637-D61D-85D9-6231-B56C7F166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EF4536-14B2-EF6E-9949-3D7301556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E2752A-6034-590C-3FC3-26068F5E2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3019E6-C1FB-EC55-3865-50E698557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4A0597-5F94-E6D5-08AF-3B2520DB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CBE-8381-43A7-8BDC-AFF16127D8C6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981F593-7393-E3CD-7D2B-0B0B3F20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E8C0770-73FB-4100-1FB1-7B69F0F3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EBEE-3217-480E-9AF6-1608F5EE6F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43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96DD9-7125-A127-9109-D9BD212F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86C7DD-D09C-F910-D7C7-CE16FDF11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CBE-8381-43A7-8BDC-AFF16127D8C6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9AC446-0A80-FB3C-2428-CBBB9964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1A55DB-9679-2EF6-9818-F1816AB4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EBEE-3217-480E-9AF6-1608F5EE6F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7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E25F836-ABE4-ED80-8622-DFEB14A5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CBE-8381-43A7-8BDC-AFF16127D8C6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3D5DC9-8396-8E9F-47F9-49589123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48B455-9247-EDC9-1DD8-FADF4A00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EBEE-3217-480E-9AF6-1608F5EE6F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40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E0268-2E44-69CA-A2E2-D57DBF345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6DE7F2-234C-1C2C-3816-7B1DEB2B5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D488E-1108-00C9-749B-49F5CBD17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A6C14E-3E7C-FB80-1A9B-E8A29DC00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CBE-8381-43A7-8BDC-AFF16127D8C6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0F5C34-50FD-12CF-76CB-6A0680FB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49D83E-27F4-CBFD-F995-4929FA04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EBEE-3217-480E-9AF6-1608F5EE6F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22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852A34-367B-DDDC-1177-E5E1E609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448CAE-4DFE-EF37-02F5-BAB554381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68EDFC-B358-BE92-C0C7-C9DAEB36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D96DE3-CDA4-6314-760D-DD7F6B2A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CBE-8381-43A7-8BDC-AFF16127D8C6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492A3D-FF4B-A86F-9032-29C99249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7BCBE6-8817-5833-45B2-FF68DABA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EBEE-3217-480E-9AF6-1608F5EE6F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95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7C197B3-65F1-5DCE-2CA6-276E9488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6E1A79-9753-6690-8A83-CA4BF73CF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5342EF-571E-7F62-FA84-5587196F3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BBCBE-8381-43A7-8BDC-AFF16127D8C6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1FDC8B-D24C-382C-79E7-AE6D1429A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D4AAC-8333-E814-3051-3BD9B686B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EBEE-3217-480E-9AF6-1608F5EE6F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61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0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41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0.png"/><Relationship Id="rId7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6.jpe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12" Type="http://schemas.openxmlformats.org/officeDocument/2006/relationships/image" Target="../media/image9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65.png"/><Relationship Id="rId5" Type="http://schemas.openxmlformats.org/officeDocument/2006/relationships/image" Target="../media/image6.jpeg"/><Relationship Id="rId10" Type="http://schemas.openxmlformats.org/officeDocument/2006/relationships/image" Target="../media/image41.png"/><Relationship Id="rId4" Type="http://schemas.openxmlformats.org/officeDocument/2006/relationships/image" Target="../media/image3.jpe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744139" y="1015216"/>
            <a:ext cx="1070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4000" b="1" dirty="0">
                <a:solidFill>
                  <a:schemeClr val="tx2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Unprovability of strong complexity lower bounds in bounded arithmetic*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3289539" y="4519346"/>
            <a:ext cx="5612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Calisto MT" panose="02040603050505030304" pitchFamily="18" charset="0"/>
              </a:rPr>
              <a:t>STOC 2023</a:t>
            </a:r>
            <a:endParaRPr lang="en-US" altLang="en-GB" sz="2400" dirty="0">
              <a:latin typeface="Calisto MT" panose="02040603050505030304" pitchFamily="18" charset="0"/>
            </a:endParaRPr>
          </a:p>
          <a:p>
            <a:pPr algn="ctr"/>
            <a:r>
              <a:rPr lang="en-US" altLang="en-GB" sz="1800" dirty="0">
                <a:latin typeface="Calisto MT" panose="02040603050505030304" pitchFamily="18" charset="0"/>
              </a:rPr>
              <a:t>June/</a:t>
            </a:r>
            <a:r>
              <a:rPr lang="en-US" altLang="en-GB" sz="1700" dirty="0">
                <a:latin typeface="Calisto MT" panose="02040603050505030304" pitchFamily="18" charset="0"/>
              </a:rPr>
              <a:t>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29048" y="3139558"/>
            <a:ext cx="317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latin typeface="Calisto MT" panose="02040603050505030304" pitchFamily="18" charset="0"/>
              </a:rPr>
              <a:t>Igor Carboni Oliveira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E9CC3F39-3C39-31A6-C259-90F80DD43A81}"/>
              </a:ext>
            </a:extLst>
          </p:cNvPr>
          <p:cNvSpPr txBox="1"/>
          <p:nvPr/>
        </p:nvSpPr>
        <p:spPr>
          <a:xfrm>
            <a:off x="6997662" y="3650625"/>
            <a:ext cx="244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alisto MT" panose="02040603050505030304" pitchFamily="18" charset="0"/>
              </a:rPr>
              <a:t>University of Warwick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2A5894-9018-2A4E-729A-A319E772C181}"/>
              </a:ext>
            </a:extLst>
          </p:cNvPr>
          <p:cNvSpPr txBox="1"/>
          <p:nvPr/>
        </p:nvSpPr>
        <p:spPr>
          <a:xfrm>
            <a:off x="11627476" y="6349000"/>
            <a:ext cx="42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828D9CD-F1CA-714B-374A-A4199448474E}"/>
              </a:ext>
            </a:extLst>
          </p:cNvPr>
          <p:cNvSpPr txBox="1"/>
          <p:nvPr/>
        </p:nvSpPr>
        <p:spPr>
          <a:xfrm>
            <a:off x="2475374" y="3139558"/>
            <a:ext cx="317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u="sng" dirty="0">
                <a:latin typeface="Calisto MT" panose="02040603050505030304" pitchFamily="18" charset="0"/>
              </a:rPr>
              <a:t>Jiatu Li</a:t>
            </a:r>
            <a:endParaRPr lang="en-GB" sz="2400" u="sng" dirty="0"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AAE7A745-28F0-D252-108A-8E57DCA6A5EB}"/>
                  </a:ext>
                </a:extLst>
              </p:cNvPr>
              <p:cNvSpPr txBox="1"/>
              <p:nvPr/>
            </p:nvSpPr>
            <p:spPr>
              <a:xfrm>
                <a:off x="2565867" y="3650625"/>
                <a:ext cx="299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>
                    <a:latin typeface="Calisto MT" panose="02040603050505030304" pitchFamily="18" charset="0"/>
                  </a:rPr>
                  <a:t>Tsinghua University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>
                    <a:latin typeface="Calisto MT" panose="02040603050505030304" pitchFamily="18" charset="0"/>
                  </a:rPr>
                  <a:t> MIT</a:t>
                </a:r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AAE7A745-28F0-D252-108A-8E57DCA6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67" y="3650625"/>
                <a:ext cx="2997087" cy="369332"/>
              </a:xfrm>
              <a:prstGeom prst="rect">
                <a:avLst/>
              </a:prstGeom>
              <a:blipFill>
                <a:blip r:embed="rId3"/>
                <a:stretch>
                  <a:fillRect l="-203" t="-10000" r="-20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8F87700E-5331-B416-1B37-8A284EE40F45}"/>
              </a:ext>
            </a:extLst>
          </p:cNvPr>
          <p:cNvSpPr txBox="1"/>
          <p:nvPr/>
        </p:nvSpPr>
        <p:spPr>
          <a:xfrm>
            <a:off x="1434054" y="5842784"/>
            <a:ext cx="314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* Based on earlier slides of Igor</a:t>
            </a:r>
            <a:endParaRPr lang="zh-CN" altLang="en-US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64E5418-2372-66C8-80D6-C8FFE6DEA7A3}"/>
              </a:ext>
            </a:extLst>
          </p:cNvPr>
          <p:cNvCxnSpPr/>
          <p:nvPr/>
        </p:nvCxnSpPr>
        <p:spPr>
          <a:xfrm>
            <a:off x="1371600" y="5842784"/>
            <a:ext cx="3422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3FB2F8-739D-5EC1-0AED-EBC2781C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Review: </a:t>
            </a:r>
            <a:r>
              <a:rPr lang="en-US" altLang="zh-CN" dirty="0" err="1"/>
              <a:t>Peano</a:t>
            </a:r>
            <a:r>
              <a:rPr lang="en-US" altLang="zh-CN" dirty="0"/>
              <a:t> Arithmetic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26BBDE-DFAB-3D3D-EEE4-E5721EB15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599"/>
                <a:ext cx="8915400" cy="403013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Vocabulary: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{0,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+,×}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BASIC Axioms: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¬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+0=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altLang="zh-CN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×0=0</m:t>
                    </m:r>
                  </m:oMath>
                </a14:m>
                <a:endParaRPr lang="en-US" altLang="zh-CN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Induction Principle: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26BBDE-DFAB-3D3D-EEE4-E5721EB15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599"/>
                <a:ext cx="8915400" cy="4030133"/>
              </a:xfrm>
              <a:blipFill>
                <a:blip r:embed="rId2"/>
                <a:stretch>
                  <a:fillRect l="-1094" t="-3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号 3">
            <a:extLst>
              <a:ext uri="{FF2B5EF4-FFF2-40B4-BE49-F238E27FC236}">
                <a16:creationId xmlns:a16="http://schemas.microsoft.com/office/drawing/2014/main" id="{A3907E06-FE15-CF95-A3F6-561A24250C1C}"/>
              </a:ext>
            </a:extLst>
          </p:cNvPr>
          <p:cNvSpPr/>
          <p:nvPr/>
        </p:nvSpPr>
        <p:spPr>
          <a:xfrm>
            <a:off x="7363178" y="3008488"/>
            <a:ext cx="194734" cy="533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大括号 4">
            <a:extLst>
              <a:ext uri="{FF2B5EF4-FFF2-40B4-BE49-F238E27FC236}">
                <a16:creationId xmlns:a16="http://schemas.microsoft.com/office/drawing/2014/main" id="{D9F392ED-85CF-925C-D26E-EBB4CF1929A1}"/>
              </a:ext>
            </a:extLst>
          </p:cNvPr>
          <p:cNvSpPr/>
          <p:nvPr/>
        </p:nvSpPr>
        <p:spPr>
          <a:xfrm>
            <a:off x="7363178" y="3770487"/>
            <a:ext cx="194734" cy="533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大括号 5">
            <a:extLst>
              <a:ext uri="{FF2B5EF4-FFF2-40B4-BE49-F238E27FC236}">
                <a16:creationId xmlns:a16="http://schemas.microsoft.com/office/drawing/2014/main" id="{7A712B18-AD2A-27D8-0310-68F3CA9343A7}"/>
              </a:ext>
            </a:extLst>
          </p:cNvPr>
          <p:cNvSpPr/>
          <p:nvPr/>
        </p:nvSpPr>
        <p:spPr>
          <a:xfrm>
            <a:off x="7363178" y="4532486"/>
            <a:ext cx="194734" cy="533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135DE75-E4F4-077D-D9B9-6AF068A40CDE}"/>
                  </a:ext>
                </a:extLst>
              </p:cNvPr>
              <p:cNvSpPr txBox="1"/>
              <p:nvPr/>
            </p:nvSpPr>
            <p:spPr>
              <a:xfrm>
                <a:off x="7769579" y="3090522"/>
                <a:ext cx="1709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Axioms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135DE75-E4F4-077D-D9B9-6AF068A40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79" y="3090522"/>
                <a:ext cx="1709058" cy="369332"/>
              </a:xfrm>
              <a:prstGeom prst="rect">
                <a:avLst/>
              </a:prstGeom>
              <a:blipFill>
                <a:blip r:embed="rId3"/>
                <a:stretch>
                  <a:fillRect l="-3704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AA710F1-BDE5-F064-388F-E3492F97ACBC}"/>
                  </a:ext>
                </a:extLst>
              </p:cNvPr>
              <p:cNvSpPr txBox="1"/>
              <p:nvPr/>
            </p:nvSpPr>
            <p:spPr>
              <a:xfrm>
                <a:off x="7769579" y="3852521"/>
                <a:ext cx="1511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Axioms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AA710F1-BDE5-F064-388F-E3492F97A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79" y="3852521"/>
                <a:ext cx="1511952" cy="369332"/>
              </a:xfrm>
              <a:prstGeom prst="rect">
                <a:avLst/>
              </a:prstGeom>
              <a:blipFill>
                <a:blip r:embed="rId4"/>
                <a:stretch>
                  <a:fillRect l="-4167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4E4A087-CB59-63DC-6A2E-F544543A634B}"/>
                  </a:ext>
                </a:extLst>
              </p:cNvPr>
              <p:cNvSpPr txBox="1"/>
              <p:nvPr/>
            </p:nvSpPr>
            <p:spPr>
              <a:xfrm>
                <a:off x="7769579" y="4614520"/>
                <a:ext cx="15039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Axioms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4E4A087-CB59-63DC-6A2E-F544543A6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79" y="4614520"/>
                <a:ext cx="1503938" cy="369332"/>
              </a:xfrm>
              <a:prstGeom prst="rect">
                <a:avLst/>
              </a:prstGeom>
              <a:blipFill>
                <a:blip r:embed="rId5"/>
                <a:stretch>
                  <a:fillRect l="-4202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26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CD474-FF09-E542-093B-42C881C0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Bounded Arithmetic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B3C46AD-7201-DA62-6DB8-0889BFA34A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i="1" dirty="0"/>
                  <a:t>Induction Principle</a:t>
                </a:r>
                <a:r>
                  <a:rPr lang="en-US" altLang="zh-CN" dirty="0"/>
                  <a:t> for </a:t>
                </a:r>
                <a:r>
                  <a:rPr lang="en-US" altLang="zh-CN" dirty="0" err="1"/>
                  <a:t>Peano</a:t>
                </a:r>
                <a:r>
                  <a:rPr lang="en-US" altLang="zh-CN" dirty="0"/>
                  <a:t> Arithmetic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𝐼𝑛𝑑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∧∀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The predicate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can be an arbitrary formula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 a free variable </a:t>
                </a:r>
              </a:p>
              <a:p>
                <a:r>
                  <a:rPr lang="en-US" altLang="zh-CN" dirty="0"/>
                  <a:t>Bounded theories have only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𝐼𝑛𝑑</m:t>
                    </m:r>
                  </m:oMath>
                </a14:m>
                <a:r>
                  <a:rPr lang="en-US" altLang="zh-CN" dirty="0"/>
                  <a:t> with limited power. Very briefly: </a:t>
                </a:r>
              </a:p>
              <a:p>
                <a:pPr lvl="1"/>
                <a:r>
                  <a:rPr lang="en-US" altLang="zh-CN" dirty="0"/>
                  <a:t>Cook’s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quantifier-free formula </a:t>
                </a:r>
              </a:p>
              <a:p>
                <a:pPr lvl="1"/>
                <a:r>
                  <a:rPr lang="en-US" altLang="zh-CN" dirty="0"/>
                  <a:t>Buss’s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)=∃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some quantifier-free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b="0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B3C46AD-7201-DA62-6DB8-0889BFA34A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93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D1E4D12-FC49-A113-49BA-2E6ED93394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Cook’s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Poly-Time Reasoning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D1E4D12-FC49-A113-49BA-2E6ED9339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52" t="-7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7472F7-41E9-3E95-350B-C96412C610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Cook define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𝐏𝐕</m:t>
                    </m:r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as an equational theory, i.e., formulas are simply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Vocabulary: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0, 1, ≤,=,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+ all poly-time functions</a:t>
                </a:r>
              </a:p>
              <a:p>
                <a:pPr lvl="1"/>
                <a:r>
                  <a:rPr lang="en-US" altLang="zh-CN" dirty="0"/>
                  <a:t>Numbers are binary encoded,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Poly-time functions are defined using a recursive-theoretic characterization 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poly-time functions due to </a:t>
                </a:r>
                <a:r>
                  <a:rPr lang="en-US" altLang="zh-CN" dirty="0" err="1"/>
                  <a:t>Cobham</a:t>
                </a:r>
                <a:r>
                  <a:rPr lang="en-US" altLang="zh-CN" dirty="0"/>
                  <a:t> (1965).</a:t>
                </a:r>
              </a:p>
              <a:p>
                <a:r>
                  <a:rPr lang="en-US" altLang="zh-CN" dirty="0"/>
                  <a:t>Axioms of poly-time functions</a:t>
                </a:r>
              </a:p>
              <a:p>
                <a:pPr lvl="1"/>
                <a:r>
                  <a:rPr lang="en-US" altLang="zh-CN" dirty="0"/>
                  <a:t>Mostly just “induction over definitions” of form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is the first-order extension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𝐏𝐕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contains provable equations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𝐏𝐕</m:t>
                    </m:r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as axioms</a:t>
                </a:r>
              </a:p>
              <a:p>
                <a:pPr lvl="1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7472F7-41E9-3E95-350B-C96412C610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8E232F0-EBD7-496C-2E07-1330A0281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369" y="3746947"/>
            <a:ext cx="3066746" cy="125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3BEF6A8-2985-E8D5-F5B5-93D7EB9EC50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Power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3BEF6A8-2985-E8D5-F5B5-93D7EB9EC5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52" t="-7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60FDDF-3F17-7F32-F91F-239FF2BC7D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are poly-time functions.</a:t>
                </a:r>
              </a:p>
              <a:p>
                <a:r>
                  <a:rPr lang="en-US" altLang="zh-CN" dirty="0"/>
                  <a:t>Axioms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are universal formulas.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proves induction of quantifier-free formulas, i.e.,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en-US" altLang="zh-CN" i="1" dirty="0"/>
                  <a:t>Proof Sketch</a:t>
                </a:r>
                <a:r>
                  <a:rPr lang="en-US" altLang="zh-CN" dirty="0"/>
                  <a:t>. There is an algorithm that finds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/>
                  <a:t> time using binary search, whose correctness can be provable in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𝐏𝐕</m:t>
                    </m:r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Indeed,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proves a large fraction of complexity theory, such as Cook-Levin Theorem and PCP theorems.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60FDDF-3F17-7F32-F91F-239FF2BC7D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Jackie Chan scratched his head">
            <a:extLst>
              <a:ext uri="{FF2B5EF4-FFF2-40B4-BE49-F238E27FC236}">
                <a16:creationId xmlns:a16="http://schemas.microsoft.com/office/drawing/2014/main" id="{E30F1485-251F-606B-F7CC-EA1CF9DEE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2" t="3478" r="822" b="-3478"/>
          <a:stretch/>
        </p:blipFill>
        <p:spPr bwMode="auto">
          <a:xfrm>
            <a:off x="5006214" y="3737498"/>
            <a:ext cx="2965568" cy="201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E0DB3-6A9F-E240-1A05-9DE424AE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 Aspects of Bounded Arithmetic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1948A5B7-134F-292A-80CD-C2CDD07559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Correspondence to propositional proof complexity</a:t>
                </a:r>
                <a:endParaRPr lang="en-US" altLang="zh-CN" dirty="0"/>
              </a:p>
              <a:p>
                <a:r>
                  <a:rPr lang="en-US" altLang="zh-CN" dirty="0"/>
                  <a:t>Extended Resolution (ER)</a:t>
                </a:r>
              </a:p>
              <a:p>
                <a:pPr lvl="1"/>
                <a:r>
                  <a:rPr lang="en-US" altLang="zh-CN" dirty="0"/>
                  <a:t>Standard resolution system for propositional logic</a:t>
                </a:r>
              </a:p>
              <a:p>
                <a:pPr lvl="1"/>
                <a:r>
                  <a:rPr lang="en-US" altLang="zh-CN" dirty="0"/>
                  <a:t>An extension rule: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dirty="0"/>
                  <a:t> for a fresh variable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1948A5B7-134F-292A-80CD-C2CDD0755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2" t="-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3596D8E9-4C29-713A-577F-AF28FD91E8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8853215"/>
                  </p:ext>
                </p:extLst>
              </p:nvPr>
            </p:nvGraphicFramePr>
            <p:xfrm>
              <a:off x="2589212" y="3808102"/>
              <a:ext cx="8070437" cy="21047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(Cook 1975, Informal).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76373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corresponds</a:t>
                          </a:r>
                          <a:r>
                            <a:rPr lang="en-US" altLang="zh-CN" baseline="0" dirty="0"/>
                            <a:t> to ER </a:t>
                          </a:r>
                          <a:r>
                            <a:rPr lang="en-US" altLang="zh-CN" dirty="0"/>
                            <a:t>in</a:t>
                          </a:r>
                          <a:r>
                            <a:rPr lang="en-US" altLang="zh-CN" baseline="0" dirty="0"/>
                            <a:t> the sense that</a:t>
                          </a:r>
                          <a:endParaRPr lang="en-US" altLang="zh-CN" b="1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342900" indent="-342900"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b="1" i="0" dirty="0"/>
                            <a:t> </a:t>
                          </a:r>
                          <a:r>
                            <a:rPr lang="en-US" altLang="zh-CN" b="0" i="0" dirty="0"/>
                            <a:t>proves the</a:t>
                          </a:r>
                          <a:r>
                            <a:rPr lang="en-US" altLang="zh-CN" b="0" i="0" baseline="0" dirty="0"/>
                            <a:t> consistency of </a:t>
                          </a:r>
                          <a:r>
                            <a:rPr lang="en-US" altLang="zh-CN" b="1" i="0" baseline="0" dirty="0"/>
                            <a:t>ER</a:t>
                          </a:r>
                          <a:endParaRPr lang="en-US" altLang="zh-CN" b="1" i="0" dirty="0"/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lang="en-US" altLang="zh-CN" b="0" i="0" dirty="0"/>
                            <a:t>Let</a:t>
                          </a:r>
                          <a:r>
                            <a:rPr lang="en-US" altLang="zh-CN" b="1" i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CN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b="0" i="0" dirty="0"/>
                            <a:t>be an open formula such that</a:t>
                          </a:r>
                          <a:r>
                            <a:rPr lang="en-US" altLang="zh-CN" b="1" i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b="0" i="0" dirty="0"/>
                            <a:t>. Then</a:t>
                          </a:r>
                          <a:r>
                            <a:rPr lang="en-US" altLang="zh-CN" b="0" i="0" baseline="0" dirty="0"/>
                            <a:t> there are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𝑝𝑜𝑙𝑦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b="0" i="0" baseline="0" dirty="0"/>
                            <a:t>-size </a:t>
                          </a:r>
                          <a:r>
                            <a:rPr lang="en-US" altLang="zh-CN" b="1" i="0" baseline="0" dirty="0"/>
                            <a:t>ER</a:t>
                          </a:r>
                          <a:r>
                            <a:rPr lang="en-US" altLang="zh-CN" b="0" i="0" baseline="0" dirty="0"/>
                            <a:t> proofs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b="0" i="1" baseline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baseline="0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baseline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b="0" i="0" dirty="0"/>
                            <a:t> </a:t>
                          </a:r>
                          <a:r>
                            <a:rPr lang="en-US" altLang="zh-CN" b="0" i="0" dirty="0"/>
                            <a:t>“represented</a:t>
                          </a:r>
                          <a:r>
                            <a:rPr lang="en-US" altLang="zh-CN" b="0" i="0" baseline="0" dirty="0"/>
                            <a:t> as” a propositional formula with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  <m:sSup>
                                <m:s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b="0" i="0" baseline="0" dirty="0"/>
                            <a:t> be the variables. 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altLang="zh-CN" b="0" i="0" baseline="0" dirty="0"/>
                            <a:t>     Moreover, there is an algorithm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altLang="zh-CN" b="0" i="0" baseline="0" dirty="0"/>
                            <a:t> that prints </a:t>
                          </a:r>
                          <a:endParaRPr lang="zh-CN" altLang="en-US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3596D8E9-4C29-713A-577F-AF28FD91E8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8853215"/>
                  </p:ext>
                </p:extLst>
              </p:nvPr>
            </p:nvGraphicFramePr>
            <p:xfrm>
              <a:off x="2589212" y="3808102"/>
              <a:ext cx="8070437" cy="21047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(Cook 1975, Informal).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5" t="-22727" r="-302" b="-55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0004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DF7838-6145-4FF2-B8C0-4B7CBE20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Everything Needed for Today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5D46D0-7E3E-177C-6EBA-0CA46D193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dirty="0"/>
                  <a:t>is defined as the </a:t>
                </a:r>
                <a:r>
                  <a:rPr lang="en-US" altLang="zh-CN" i="1" dirty="0"/>
                  <a:t>universal true theory</a:t>
                </a:r>
                <a:r>
                  <a:rPr lang="en-US" altLang="zh-CN" dirty="0"/>
                  <a:t> over the vocabulary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𝐏𝐕</m:t>
                    </m:r>
                  </m:oMath>
                </a14:m>
                <a:endParaRPr lang="en-US" altLang="zh-CN" b="1" dirty="0"/>
              </a:p>
              <a:p>
                <a:pPr lvl="1"/>
                <a:r>
                  <a:rPr lang="en-US" altLang="zh-CN" dirty="0"/>
                  <a:t>Recall that the vocabulary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𝐏𝐕</m:t>
                    </m:r>
                  </m:oMath>
                </a14:m>
                <a:r>
                  <a:rPr lang="en-US" altLang="zh-CN" dirty="0"/>
                  <a:t> consists of all poly-time functions</a:t>
                </a:r>
              </a:p>
              <a:p>
                <a:pPr lvl="1"/>
                <a:r>
                  <a:rPr lang="en-US" altLang="zh-CN" dirty="0"/>
                  <a:t>Every universal sentence that is valid over the standard model is an axiom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By the soundness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altLang="zh-CN" dirty="0"/>
                  <a:t> is an extension of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𝐏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We will show unprovability results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  <m:sup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Sanity-check: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altLang="zh-CN" dirty="0"/>
                  <a:t> the same as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𝐏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?</a:t>
                </a:r>
              </a:p>
              <a:p>
                <a:pPr lvl="1"/>
                <a:r>
                  <a:rPr lang="en-US" altLang="zh-CN" dirty="0"/>
                  <a:t>The consistency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dirty="0"/>
                  <a:t>(a universal sentence) is not provable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5D46D0-7E3E-177C-6EBA-0CA46D193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67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52DAD0-0A3F-C584-1F3A-B1BF062A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Parikh’s theorem (“bounded”)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CF0AE0E-5393-B097-88DA-0380D24E1B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3699932"/>
                <a:ext cx="8915400" cy="2211289"/>
              </a:xfrm>
            </p:spPr>
            <p:txBody>
              <a:bodyPr/>
              <a:lstStyle/>
              <a:p>
                <a:r>
                  <a:rPr lang="en-US" altLang="zh-CN" dirty="0"/>
                  <a:t>Proved using model-theoretic argument or the witnessing theorem (see later). </a:t>
                </a:r>
              </a:p>
              <a:p>
                <a:r>
                  <a:rPr lang="en-US" altLang="zh-CN" dirty="0"/>
                  <a:t>Since any term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poly-time computable,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bounded by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CF0AE0E-5393-B097-88DA-0380D24E1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3699932"/>
                <a:ext cx="8915400" cy="2211289"/>
              </a:xfrm>
              <a:blipFill>
                <a:blip r:embed="rId2"/>
                <a:stretch>
                  <a:fillRect l="-479" t="-1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69768AE9-49A0-EAE7-5DE6-71A4540F40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0432564"/>
                  </p:ext>
                </p:extLst>
              </p:nvPr>
            </p:nvGraphicFramePr>
            <p:xfrm>
              <a:off x="2589212" y="2133600"/>
              <a:ext cx="8070437" cy="1143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Parikh’s theorem.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76373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i="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⊢∀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b="0" i="0" dirty="0"/>
                            <a:t> </a:t>
                          </a:r>
                          <a:r>
                            <a:rPr lang="en-US" altLang="zh-CN" b="0" i="0" dirty="0"/>
                            <a:t>for some quantifier-free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altLang="zh-CN" b="0" i="0" dirty="0"/>
                            <a:t>, then there is a term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zh-CN" altLang="en-US" b="0" i="0" dirty="0"/>
                            <a:t> </a:t>
                          </a:r>
                          <a:r>
                            <a:rPr lang="en-US" altLang="zh-CN" b="0" i="0" dirty="0"/>
                            <a:t>suc</a:t>
                          </a:r>
                          <a:r>
                            <a:rPr lang="en-US" altLang="zh-CN" b="0" i="0" baseline="0" dirty="0"/>
                            <a:t>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0" baseline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⊢∀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 ∃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b="0" i="0" dirty="0"/>
                            <a:t>. Similar result</a:t>
                          </a:r>
                          <a:r>
                            <a:rPr lang="en-US" altLang="zh-CN" b="0" i="0" baseline="0" dirty="0"/>
                            <a:t> holds for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0" baseline="0" smtClean="0"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lang="en-US" altLang="zh-CN" b="1" i="0" baseline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sub>
                                <m:sup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b="0" i="0" dirty="0"/>
                            <a:t>.</a:t>
                          </a:r>
                          <a:endParaRPr lang="zh-CN" altLang="en-US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69768AE9-49A0-EAE7-5DE6-71A4540F40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0432564"/>
                  </p:ext>
                </p:extLst>
              </p:nvPr>
            </p:nvGraphicFramePr>
            <p:xfrm>
              <a:off x="2589212" y="2133600"/>
              <a:ext cx="8070437" cy="1143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Parikh’s theorem.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763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5" t="-50781" r="-302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764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4B874E-A0CC-54FE-1802-57EFC756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4" name="AutoShape 2" descr="查看源图像">
            <a:extLst>
              <a:ext uri="{FF2B5EF4-FFF2-40B4-BE49-F238E27FC236}">
                <a16:creationId xmlns:a16="http://schemas.microsoft.com/office/drawing/2014/main" id="{B56DA5E1-A36D-6776-94FD-68B9690251E4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buAutoNum type="romanUcPeriod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The story of frustrated complexity theorists</a:t>
            </a:r>
          </a:p>
          <a:p>
            <a:pPr marL="400050" indent="-400050">
              <a:buAutoNum type="romanUcPeriod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Bounded Arithmetic: the minimal logic for complexity theorists</a:t>
            </a:r>
          </a:p>
          <a:p>
            <a:pPr marL="400050" indent="-400050">
              <a:buAutoNum type="romanUcPeriod"/>
            </a:pPr>
            <a:r>
              <a:rPr lang="en-US" altLang="zh-CN" dirty="0"/>
              <a:t>Witnessing: extracting algorithms from proofs</a:t>
            </a:r>
          </a:p>
          <a:p>
            <a:pPr marL="400050" indent="-400050">
              <a:buAutoNum type="romanUcPeriod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Unprovability of complexity lower bounds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3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9E6F3-11D0-D229-FE5A-4C21C0A7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Herbrand’s</a:t>
            </a:r>
            <a:r>
              <a:rPr lang="en-US" altLang="zh-CN" dirty="0"/>
              <a:t> Theorem (simple form)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936969-8E14-94E8-B642-9B87B9D164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 a universal theory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 quantifier-free.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936969-8E14-94E8-B642-9B87B9D164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12DBAB8F-350C-2AA0-9D3F-8454C9583C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8443009"/>
                  </p:ext>
                </p:extLst>
              </p:nvPr>
            </p:nvGraphicFramePr>
            <p:xfrm>
              <a:off x="2589212" y="2712075"/>
              <a:ext cx="8070437" cy="1143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Herbrand’s</a:t>
                          </a:r>
                          <a:r>
                            <a:rPr lang="en-US" altLang="zh-CN" dirty="0"/>
                            <a:t> Theorem (simple form).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76373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i="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⊢∀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b="0" i="0" dirty="0"/>
                            <a:t>, then there</a:t>
                          </a:r>
                          <a:r>
                            <a:rPr lang="en-US" altLang="zh-CN" b="0" i="0" baseline="0" dirty="0"/>
                            <a:t> are terms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b="0" i="0" dirty="0"/>
                            <a:t> </a:t>
                          </a:r>
                          <a:r>
                            <a:rPr lang="en-US" altLang="zh-CN" b="0" i="0" dirty="0"/>
                            <a:t>such that</a:t>
                          </a:r>
                          <a:r>
                            <a:rPr lang="en-US" altLang="zh-CN" b="0" i="0" baseline="0" dirty="0"/>
                            <a:t> 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⊢∀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∨…∨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12DBAB8F-350C-2AA0-9D3F-8454C9583C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8443009"/>
                  </p:ext>
                </p:extLst>
              </p:nvPr>
            </p:nvGraphicFramePr>
            <p:xfrm>
              <a:off x="2589212" y="2712075"/>
              <a:ext cx="8070437" cy="1143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Herbrand’s</a:t>
                          </a:r>
                          <a:r>
                            <a:rPr lang="en-US" altLang="zh-CN" dirty="0"/>
                            <a:t> Theorem (simple form).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763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5" t="-51563" r="-302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7">
                <a:extLst>
                  <a:ext uri="{FF2B5EF4-FFF2-40B4-BE49-F238E27FC236}">
                    <a16:creationId xmlns:a16="http://schemas.microsoft.com/office/drawing/2014/main" id="{24043C0D-8250-2C86-1707-1CBAF45030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414833"/>
                  </p:ext>
                </p:extLst>
              </p:nvPr>
            </p:nvGraphicFramePr>
            <p:xfrm>
              <a:off x="2589211" y="4135867"/>
              <a:ext cx="8070437" cy="1159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Corollary (Witnessing Theorem for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sub>
                                <m:sup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76373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i="0" dirty="0"/>
                            <a:t>If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sub>
                                <m:sup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⊢∀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b="0" i="0" dirty="0"/>
                            <a:t>, then there</a:t>
                          </a:r>
                          <a:r>
                            <a:rPr lang="en-US" altLang="zh-CN" b="0" i="0" baseline="0" dirty="0"/>
                            <a:t> is a term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altLang="zh-CN" b="0" i="0" dirty="0"/>
                            <a:t> such that</a:t>
                          </a:r>
                          <a:r>
                            <a:rPr lang="en-US" altLang="zh-CN" b="0" i="0" baseline="0" dirty="0"/>
                            <a:t> 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⊢∀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altLang="zh-CN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7">
                <a:extLst>
                  <a:ext uri="{FF2B5EF4-FFF2-40B4-BE49-F238E27FC236}">
                    <a16:creationId xmlns:a16="http://schemas.microsoft.com/office/drawing/2014/main" id="{24043C0D-8250-2C86-1707-1CBAF45030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414833"/>
                  </p:ext>
                </p:extLst>
              </p:nvPr>
            </p:nvGraphicFramePr>
            <p:xfrm>
              <a:off x="2589211" y="4135867"/>
              <a:ext cx="8070437" cy="1159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827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75" t="-3175" r="-302" b="-2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763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75" t="-50781" r="-302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30D7AD73-B923-50C8-B9DB-00FEAC68DA58}"/>
                  </a:ext>
                </a:extLst>
              </p:cNvPr>
              <p:cNvSpPr/>
              <p:nvPr/>
            </p:nvSpPr>
            <p:spPr>
              <a:xfrm>
                <a:off x="2728588" y="3153437"/>
                <a:ext cx="3657600" cy="1280890"/>
              </a:xfrm>
              <a:prstGeom prst="cloudCallou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Function definable in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quantifier-free predicate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30D7AD73-B923-50C8-B9DB-00FEAC68D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88" y="3153437"/>
                <a:ext cx="3657600" cy="1280890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思想气泡: 云 6">
            <a:extLst>
              <a:ext uri="{FF2B5EF4-FFF2-40B4-BE49-F238E27FC236}">
                <a16:creationId xmlns:a16="http://schemas.microsoft.com/office/drawing/2014/main" id="{19AE9D17-2247-3F90-1232-C0FECDC41A15}"/>
              </a:ext>
            </a:extLst>
          </p:cNvPr>
          <p:cNvSpPr/>
          <p:nvPr/>
        </p:nvSpPr>
        <p:spPr>
          <a:xfrm>
            <a:off x="6849651" y="3388707"/>
            <a:ext cx="3077224" cy="139148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Polynomial-time algorithm for the function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5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6647A-3958-C35B-E15C-E1381C88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(un)provability of PHP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3129E0-1C7A-4A9D-A154-04BA126B6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</a:t>
                </a:r>
                <a:r>
                  <a:rPr lang="en-US" altLang="zh-CN" i="1" dirty="0"/>
                  <a:t>pigeonhole principle for circuits</a:t>
                </a:r>
                <a:r>
                  <a:rPr lang="en-US" altLang="zh-CN" dirty="0"/>
                  <a:t>, namely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𝑐𝑖𝑟𝑐𝑢𝑖𝑡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 is </a:t>
                </a:r>
                <a:r>
                  <a:rPr lang="en-US" altLang="zh-CN" i="1" dirty="0"/>
                  <a:t>unlikely</a:t>
                </a:r>
                <a:r>
                  <a:rPr lang="en-US" altLang="zh-CN" dirty="0"/>
                  <a:t> to be provable in </a:t>
                </a:r>
                <a:r>
                  <a:rPr lang="en-US" altLang="zh-CN" b="1" dirty="0"/>
                  <a:t>PV</a:t>
                </a:r>
                <a:r>
                  <a:rPr lang="en-US" altLang="zh-CN" dirty="0"/>
                  <a:t>.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Assume not, by the witnessing theorem, there is a poly-time algorithm that takes a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 as input and find a collision pair. </a:t>
                </a:r>
              </a:p>
              <a:p>
                <a:r>
                  <a:rPr lang="en-US" altLang="zh-CN" dirty="0"/>
                  <a:t>This breaks any collision-resistant hash function, say SHA-256.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3129E0-1C7A-4A9D-A154-04BA126B6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 r="-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07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4B874E-A0CC-54FE-1802-57EFC756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4" name="AutoShape 2" descr="查看源图像">
            <a:extLst>
              <a:ext uri="{FF2B5EF4-FFF2-40B4-BE49-F238E27FC236}">
                <a16:creationId xmlns:a16="http://schemas.microsoft.com/office/drawing/2014/main" id="{B56DA5E1-A36D-6776-94FD-68B9690251E4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buAutoNum type="romanUcPeriod"/>
            </a:pPr>
            <a:r>
              <a:rPr lang="en-US" altLang="zh-CN" dirty="0"/>
              <a:t>The story of frustrated complexity theorists</a:t>
            </a:r>
          </a:p>
          <a:p>
            <a:pPr marL="400050" indent="-400050">
              <a:buAutoNum type="romanUcPeriod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Bounded Arithmetic: the minimal logic for complexity theorists</a:t>
            </a:r>
          </a:p>
          <a:p>
            <a:pPr marL="400050" indent="-400050">
              <a:buAutoNum type="romanUcPeriod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Witnessing: extracting algorithms from proofs</a:t>
            </a:r>
          </a:p>
          <a:p>
            <a:pPr marL="400050" indent="-400050">
              <a:buAutoNum type="romanUcPeriod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Unprovability of complexity lower bounds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9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0DB90-3748-599F-C4E9-5C88C092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KPT Witnessing Theorem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7">
                <a:extLst>
                  <a:ext uri="{FF2B5EF4-FFF2-40B4-BE49-F238E27FC236}">
                    <a16:creationId xmlns:a16="http://schemas.microsoft.com/office/drawing/2014/main" id="{3E842B1A-C92F-4315-A9E4-5402E74BF3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835854"/>
                  </p:ext>
                </p:extLst>
              </p:nvPr>
            </p:nvGraphicFramePr>
            <p:xfrm>
              <a:off x="2589212" y="3822716"/>
              <a:ext cx="8070437" cy="12781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KPT Witnessing Theorem (</a:t>
                          </a:r>
                          <a:r>
                            <a:rPr lang="en-US" altLang="zh-CN" dirty="0" err="1"/>
                            <a:t>Krajicek</a:t>
                          </a:r>
                          <a:r>
                            <a:rPr lang="en-US" altLang="zh-CN" dirty="0"/>
                            <a:t>, </a:t>
                          </a:r>
                          <a:r>
                            <a:rPr lang="en-US" altLang="zh-CN" dirty="0" err="1"/>
                            <a:t>Pudlak</a:t>
                          </a:r>
                          <a:r>
                            <a:rPr lang="en-US" altLang="zh-CN" dirty="0"/>
                            <a:t>, and </a:t>
                          </a:r>
                          <a:r>
                            <a:rPr lang="en-US" altLang="zh-CN" dirty="0" err="1"/>
                            <a:t>Takeuti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76373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i="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⊢∀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b="0" i="0" dirty="0"/>
                            <a:t>, then there</a:t>
                          </a:r>
                          <a:r>
                            <a:rPr lang="en-US" altLang="zh-CN" b="0" i="0" baseline="0" dirty="0"/>
                            <a:t> are terms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dirty="0"/>
                            <a:t> such that</a:t>
                          </a:r>
                          <a:r>
                            <a:rPr lang="en-US" altLang="zh-CN" b="0" i="0" baseline="0" dirty="0"/>
                            <a:t> 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⊢∀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∀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∨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∨…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∨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,…,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eqAr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altLang="zh-CN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7">
                <a:extLst>
                  <a:ext uri="{FF2B5EF4-FFF2-40B4-BE49-F238E27FC236}">
                    <a16:creationId xmlns:a16="http://schemas.microsoft.com/office/drawing/2014/main" id="{3E842B1A-C92F-4315-A9E4-5402E74BF3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835854"/>
                  </p:ext>
                </p:extLst>
              </p:nvPr>
            </p:nvGraphicFramePr>
            <p:xfrm>
              <a:off x="2589212" y="3822716"/>
              <a:ext cx="8070437" cy="1349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KPT Witnessing Theorem (</a:t>
                          </a:r>
                          <a:r>
                            <a:rPr lang="en-US" altLang="zh-CN" dirty="0" err="1"/>
                            <a:t>Krajicek</a:t>
                          </a:r>
                          <a:r>
                            <a:rPr lang="en-US" altLang="zh-CN" dirty="0"/>
                            <a:t>, </a:t>
                          </a:r>
                          <a:r>
                            <a:rPr lang="en-US" altLang="zh-CN" dirty="0" err="1"/>
                            <a:t>Pudlak</a:t>
                          </a:r>
                          <a:r>
                            <a:rPr lang="en-US" altLang="zh-CN" dirty="0"/>
                            <a:t>, and </a:t>
                          </a:r>
                          <a:r>
                            <a:rPr lang="en-US" altLang="zh-CN" dirty="0" err="1"/>
                            <a:t>Takeuti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98209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5" t="-40123" r="-302" b="-1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0035C185-5A16-61D7-95C2-029C9E4152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0543721"/>
                  </p:ext>
                </p:extLst>
              </p:nvPr>
            </p:nvGraphicFramePr>
            <p:xfrm>
              <a:off x="2589212" y="2344645"/>
              <a:ext cx="8070437" cy="1159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Corollary (Witnessing Theorem for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sub>
                                <m:sup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76373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i="0" dirty="0"/>
                            <a:t>If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sub>
                                <m:sup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⊢∀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b="0" i="0" dirty="0"/>
                            <a:t>, then there</a:t>
                          </a:r>
                          <a:r>
                            <a:rPr lang="en-US" altLang="zh-CN" b="0" i="0" baseline="0" dirty="0"/>
                            <a:t> is a term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altLang="zh-CN" b="0" i="0" dirty="0"/>
                            <a:t> such that</a:t>
                          </a:r>
                          <a:r>
                            <a:rPr lang="en-US" altLang="zh-CN" b="0" i="0" baseline="0" dirty="0"/>
                            <a:t> 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⊢∀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altLang="zh-CN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0035C185-5A16-61D7-95C2-029C9E4152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0543721"/>
                  </p:ext>
                </p:extLst>
              </p:nvPr>
            </p:nvGraphicFramePr>
            <p:xfrm>
              <a:off x="2589212" y="2344645"/>
              <a:ext cx="8070437" cy="1159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827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5" t="-3175" r="-302" b="-2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763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5" t="-50781" r="-302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思想气泡: 云 7">
                <a:extLst>
                  <a:ext uri="{FF2B5EF4-FFF2-40B4-BE49-F238E27FC236}">
                    <a16:creationId xmlns:a16="http://schemas.microsoft.com/office/drawing/2014/main" id="{0674E45A-8F6E-A83C-20CB-05552C1B9F19}"/>
                  </a:ext>
                </a:extLst>
              </p:cNvPr>
              <p:cNvSpPr/>
              <p:nvPr/>
            </p:nvSpPr>
            <p:spPr>
              <a:xfrm>
                <a:off x="2728589" y="1362215"/>
                <a:ext cx="3657600" cy="1280890"/>
              </a:xfrm>
              <a:prstGeom prst="cloudCallou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Function definable in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quantifier-free predicate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思想气泡: 云 7">
                <a:extLst>
                  <a:ext uri="{FF2B5EF4-FFF2-40B4-BE49-F238E27FC236}">
                    <a16:creationId xmlns:a16="http://schemas.microsoft.com/office/drawing/2014/main" id="{0674E45A-8F6E-A83C-20CB-05552C1B9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89" y="1362215"/>
                <a:ext cx="3657600" cy="1280890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思想气泡: 云 8">
            <a:extLst>
              <a:ext uri="{FF2B5EF4-FFF2-40B4-BE49-F238E27FC236}">
                <a16:creationId xmlns:a16="http://schemas.microsoft.com/office/drawing/2014/main" id="{9485EE33-E1A3-0D04-D9D5-2F655129285A}"/>
              </a:ext>
            </a:extLst>
          </p:cNvPr>
          <p:cNvSpPr/>
          <p:nvPr/>
        </p:nvSpPr>
        <p:spPr>
          <a:xfrm>
            <a:off x="6849652" y="1597485"/>
            <a:ext cx="3077224" cy="139148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Polynomial-time algorithm for the function</a:t>
            </a:r>
            <a:endParaRPr lang="zh-CN" altLang="en-US" dirty="0"/>
          </a:p>
        </p:txBody>
      </p:sp>
      <p:pic>
        <p:nvPicPr>
          <p:cNvPr id="12" name="Picture 2" descr="Jackie Chan scratched his head">
            <a:extLst>
              <a:ext uri="{FF2B5EF4-FFF2-40B4-BE49-F238E27FC236}">
                <a16:creationId xmlns:a16="http://schemas.microsoft.com/office/drawing/2014/main" id="{6C6D3317-5965-D8BD-8CAF-3B68905F8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2" t="3478" r="822" b="-3478"/>
          <a:stretch/>
        </p:blipFill>
        <p:spPr bwMode="auto">
          <a:xfrm>
            <a:off x="6905480" y="1737133"/>
            <a:ext cx="2965568" cy="201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8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39472A-3D2D-D109-0B34-19E899EF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KPT Witnessing Theorem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5A0D6B-088F-C5A5-CF17-8B3F2A9A7C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3711694"/>
                <a:ext cx="8915400" cy="2199527"/>
              </a:xfrm>
            </p:spPr>
            <p:txBody>
              <a:bodyPr/>
              <a:lstStyle/>
              <a:p>
                <a:r>
                  <a:rPr lang="en-US" altLang="zh-CN" dirty="0"/>
                  <a:t>Consider the following search problem: 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, find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/>
                  <a:t>The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b="0" dirty="0"/>
                  <a:t>can be interpreted as an </a:t>
                </a:r>
                <a:r>
                  <a:rPr lang="en-US" altLang="zh-CN" b="0" i="1" dirty="0"/>
                  <a:t>interactive computation as follows.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5A0D6B-088F-C5A5-CF17-8B3F2A9A7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3711694"/>
                <a:ext cx="8915400" cy="2199527"/>
              </a:xfrm>
              <a:blipFill>
                <a:blip r:embed="rId2"/>
                <a:stretch>
                  <a:fillRect l="-479" t="-1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0EFA21DA-42F5-C918-102F-86C3EE9AE6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9674930"/>
                  </p:ext>
                </p:extLst>
              </p:nvPr>
            </p:nvGraphicFramePr>
            <p:xfrm>
              <a:off x="2589212" y="2133600"/>
              <a:ext cx="8070437" cy="12781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KPT Witnessing Theorem (</a:t>
                          </a:r>
                          <a:r>
                            <a:rPr lang="en-US" altLang="zh-CN" dirty="0" err="1"/>
                            <a:t>Krajicek</a:t>
                          </a:r>
                          <a:r>
                            <a:rPr lang="en-US" altLang="zh-CN" dirty="0"/>
                            <a:t>, </a:t>
                          </a:r>
                          <a:r>
                            <a:rPr lang="en-US" altLang="zh-CN" dirty="0" err="1"/>
                            <a:t>Pudlak</a:t>
                          </a:r>
                          <a:r>
                            <a:rPr lang="en-US" altLang="zh-CN" dirty="0"/>
                            <a:t>, and </a:t>
                          </a:r>
                          <a:r>
                            <a:rPr lang="en-US" altLang="zh-CN" dirty="0" err="1"/>
                            <a:t>Takeuti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76373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i="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⊢∀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b="0" i="0" dirty="0"/>
                            <a:t>, then there</a:t>
                          </a:r>
                          <a:r>
                            <a:rPr lang="en-US" altLang="zh-CN" b="0" i="0" baseline="0" dirty="0"/>
                            <a:t> are terms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dirty="0"/>
                            <a:t> such that</a:t>
                          </a:r>
                          <a:r>
                            <a:rPr lang="en-US" altLang="zh-CN" b="0" i="0" baseline="0" dirty="0"/>
                            <a:t> 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⊢∀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∀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∨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∨…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∨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,…,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eqAr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altLang="zh-CN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0EFA21DA-42F5-C918-102F-86C3EE9AE6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9674930"/>
                  </p:ext>
                </p:extLst>
              </p:nvPr>
            </p:nvGraphicFramePr>
            <p:xfrm>
              <a:off x="2589212" y="2133600"/>
              <a:ext cx="8070437" cy="1349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KPT Witnessing Theorem (</a:t>
                          </a:r>
                          <a:r>
                            <a:rPr lang="en-US" altLang="zh-CN" dirty="0" err="1"/>
                            <a:t>Krajicek</a:t>
                          </a:r>
                          <a:r>
                            <a:rPr lang="en-US" altLang="zh-CN" dirty="0"/>
                            <a:t>, </a:t>
                          </a:r>
                          <a:r>
                            <a:rPr lang="en-US" altLang="zh-CN" dirty="0" err="1"/>
                            <a:t>Pudlak</a:t>
                          </a:r>
                          <a:r>
                            <a:rPr lang="en-US" altLang="zh-CN" dirty="0"/>
                            <a:t>, and </a:t>
                          </a:r>
                          <a:r>
                            <a:rPr lang="en-US" altLang="zh-CN" dirty="0" err="1"/>
                            <a:t>Takeuti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98209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5" t="-40123" r="-302" b="-1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7401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971BF4-1E98-E731-949B-B9C6CBB1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KPT Witnessing Theorem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83101F-4DDD-2BC4-0565-536C2CA3C0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Consider the following search problem: 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, find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/>
                  <a:t>The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b="0" dirty="0"/>
                  <a:t>can be interpreted as an </a:t>
                </a:r>
                <a:r>
                  <a:rPr lang="en-US" altLang="zh-CN" b="0" i="1" dirty="0"/>
                  <a:t>interactive computation as follows.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83101F-4DDD-2BC4-0565-536C2CA3C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sparent Student Cartoon Png Clipart (400x875), Png Download">
            <a:extLst>
              <a:ext uri="{FF2B5EF4-FFF2-40B4-BE49-F238E27FC236}">
                <a16:creationId xmlns:a16="http://schemas.microsoft.com/office/drawing/2014/main" id="{F28FBE6A-5366-25C5-7391-2A207F12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36" y="3749626"/>
            <a:ext cx="906235" cy="19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acher Clipart Png Images Free Download - Animated Teacher Gif Png Transparent Png (583x662), Png Download">
            <a:extLst>
              <a:ext uri="{FF2B5EF4-FFF2-40B4-BE49-F238E27FC236}">
                <a16:creationId xmlns:a16="http://schemas.microsoft.com/office/drawing/2014/main" id="{AABD9FF0-E5BA-C382-B58D-1BD39EA3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97" y="3429000"/>
            <a:ext cx="2092629" cy="23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9F43E34F-CBA4-726B-F40F-CF01147B6934}"/>
              </a:ext>
            </a:extLst>
          </p:cNvPr>
          <p:cNvGrpSpPr/>
          <p:nvPr/>
        </p:nvGrpSpPr>
        <p:grpSpPr>
          <a:xfrm>
            <a:off x="4759890" y="3522055"/>
            <a:ext cx="3031299" cy="317172"/>
            <a:chOff x="4759890" y="3522055"/>
            <a:chExt cx="3031299" cy="317172"/>
          </a:xfrm>
        </p:grpSpPr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A4CEA194-78C7-BB99-0D6D-8C3344D1C2BA}"/>
                </a:ext>
              </a:extLst>
            </p:cNvPr>
            <p:cNvCxnSpPr/>
            <p:nvPr/>
          </p:nvCxnSpPr>
          <p:spPr>
            <a:xfrm>
              <a:off x="4759890" y="3839227"/>
              <a:ext cx="30312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E444A19D-3D09-F6E7-91E9-54E6CAA34985}"/>
                    </a:ext>
                  </a:extLst>
                </p:cNvPr>
                <p:cNvSpPr txBox="1"/>
                <p:nvPr/>
              </p:nvSpPr>
              <p:spPr>
                <a:xfrm>
                  <a:off x="5328316" y="3522055"/>
                  <a:ext cx="18737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/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1400" dirty="0"/>
                    <a:t> </a:t>
                  </a:r>
                  <a:r>
                    <a:rPr lang="en-US" altLang="zh-CN" sz="1400" dirty="0"/>
                    <a:t>correct?</a:t>
                  </a:r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E444A19D-3D09-F6E7-91E9-54E6CAA34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8316" y="3522055"/>
                  <a:ext cx="1873718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977" t="-4000" r="-651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BBE167C-2556-EA57-BAD9-D5DCAF65A63C}"/>
              </a:ext>
            </a:extLst>
          </p:cNvPr>
          <p:cNvGrpSpPr/>
          <p:nvPr/>
        </p:nvGrpSpPr>
        <p:grpSpPr>
          <a:xfrm>
            <a:off x="4759890" y="3869653"/>
            <a:ext cx="3031299" cy="307777"/>
            <a:chOff x="4759890" y="3869653"/>
            <a:chExt cx="3031299" cy="307777"/>
          </a:xfrm>
        </p:grpSpPr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F0DC715A-B729-5AEB-28B5-9650EF04C5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9890" y="4177430"/>
              <a:ext cx="30312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CB3E183B-8B61-1DEC-D709-D25C0FA3911A}"/>
                    </a:ext>
                  </a:extLst>
                </p:cNvPr>
                <p:cNvSpPr txBox="1"/>
                <p:nvPr/>
              </p:nvSpPr>
              <p:spPr>
                <a:xfrm>
                  <a:off x="5220305" y="3869653"/>
                  <a:ext cx="21918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/>
                    <a:t>No. </a:t>
                  </a:r>
                  <a14:m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1400" dirty="0"/>
                    <a:t> </a:t>
                  </a:r>
                  <a:r>
                    <a:rPr lang="en-US" altLang="zh-CN" sz="1400" dirty="0"/>
                    <a:t>is not true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CB3E183B-8B61-1DEC-D709-D25C0FA39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305" y="3869653"/>
                  <a:ext cx="2191818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833"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54393DB-FAF2-A9FC-6211-963FDFE4252F}"/>
              </a:ext>
            </a:extLst>
          </p:cNvPr>
          <p:cNvGrpSpPr/>
          <p:nvPr/>
        </p:nvGrpSpPr>
        <p:grpSpPr>
          <a:xfrm>
            <a:off x="4765858" y="4221952"/>
            <a:ext cx="3031299" cy="307777"/>
            <a:chOff x="4759890" y="3536152"/>
            <a:chExt cx="3031299" cy="307777"/>
          </a:xfrm>
        </p:grpSpPr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5E004559-E4AB-D3B4-E388-C189EFF7BB17}"/>
                </a:ext>
              </a:extLst>
            </p:cNvPr>
            <p:cNvCxnSpPr/>
            <p:nvPr/>
          </p:nvCxnSpPr>
          <p:spPr>
            <a:xfrm>
              <a:off x="4759890" y="3839227"/>
              <a:ext cx="30312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AB8F7C09-5642-5A05-8177-23DC76E16995}"/>
                    </a:ext>
                  </a:extLst>
                </p:cNvPr>
                <p:cNvSpPr txBox="1"/>
                <p:nvPr/>
              </p:nvSpPr>
              <p:spPr>
                <a:xfrm>
                  <a:off x="5246582" y="3536152"/>
                  <a:ext cx="210968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/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1400" dirty="0"/>
                    <a:t> </a:t>
                  </a:r>
                  <a:r>
                    <a:rPr lang="en-US" altLang="zh-CN" sz="1400" dirty="0"/>
                    <a:t>correct?</a:t>
                  </a:r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AB8F7C09-5642-5A05-8177-23DC76E169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6582" y="3536152"/>
                  <a:ext cx="2109680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867" t="-4000" r="-289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D729096-4B04-ED07-543D-50581095778B}"/>
              </a:ext>
            </a:extLst>
          </p:cNvPr>
          <p:cNvGrpSpPr/>
          <p:nvPr/>
        </p:nvGrpSpPr>
        <p:grpSpPr>
          <a:xfrm>
            <a:off x="4759890" y="4580435"/>
            <a:ext cx="3031299" cy="307777"/>
            <a:chOff x="4759890" y="3869653"/>
            <a:chExt cx="3031299" cy="307777"/>
          </a:xfrm>
        </p:grpSpPr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9BFED3C6-7C3A-617F-C596-CF88C79A50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9890" y="4177430"/>
              <a:ext cx="30312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3DD6C2A-4907-99D2-0096-C7279634B437}"/>
                    </a:ext>
                  </a:extLst>
                </p:cNvPr>
                <p:cNvSpPr txBox="1"/>
                <p:nvPr/>
              </p:nvSpPr>
              <p:spPr>
                <a:xfrm>
                  <a:off x="5220305" y="3869653"/>
                  <a:ext cx="224632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/>
                    <a:t>No. </a:t>
                  </a:r>
                  <a14:m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1400" dirty="0"/>
                    <a:t> </a:t>
                  </a:r>
                  <a:r>
                    <a:rPr lang="en-US" altLang="zh-CN" sz="1400" dirty="0"/>
                    <a:t>is not true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3DD6C2A-4907-99D2-0096-C7279634B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305" y="3869653"/>
                  <a:ext cx="2246321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813"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4C5AB34-D921-26D1-C57C-B383179CE24A}"/>
                  </a:ext>
                </a:extLst>
              </p:cNvPr>
              <p:cNvSpPr txBox="1"/>
              <p:nvPr/>
            </p:nvSpPr>
            <p:spPr>
              <a:xfrm>
                <a:off x="6084902" y="4900951"/>
                <a:ext cx="290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4C5AB34-D921-26D1-C57C-B383179CE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902" y="4900951"/>
                <a:ext cx="29046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ADCADE25-A081-3490-4FB1-764A665C4C1F}"/>
              </a:ext>
            </a:extLst>
          </p:cNvPr>
          <p:cNvGrpSpPr/>
          <p:nvPr/>
        </p:nvGrpSpPr>
        <p:grpSpPr>
          <a:xfrm>
            <a:off x="4759890" y="5119333"/>
            <a:ext cx="3031299" cy="317995"/>
            <a:chOff x="4759890" y="3521232"/>
            <a:chExt cx="3031299" cy="317995"/>
          </a:xfrm>
        </p:grpSpPr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638C94CE-9DCA-B4EE-8EAB-A5D66334B82E}"/>
                </a:ext>
              </a:extLst>
            </p:cNvPr>
            <p:cNvCxnSpPr/>
            <p:nvPr/>
          </p:nvCxnSpPr>
          <p:spPr>
            <a:xfrm>
              <a:off x="4759890" y="3839227"/>
              <a:ext cx="30312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788D0CD-05F2-1738-4E53-467F0E06ABC7}"/>
                    </a:ext>
                  </a:extLst>
                </p:cNvPr>
                <p:cNvSpPr txBox="1"/>
                <p:nvPr/>
              </p:nvSpPr>
              <p:spPr>
                <a:xfrm>
                  <a:off x="4963390" y="3521232"/>
                  <a:ext cx="26362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/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1400" dirty="0"/>
                    <a:t> </a:t>
                  </a:r>
                  <a:r>
                    <a:rPr lang="en-US" altLang="zh-CN" sz="1400" dirty="0"/>
                    <a:t>correct?</a:t>
                  </a:r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788D0CD-05F2-1738-4E53-467F0E06AB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3390" y="3521232"/>
                  <a:ext cx="2636234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693"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CD0D6E8-C45F-2EC9-93CF-5941435E5279}"/>
              </a:ext>
            </a:extLst>
          </p:cNvPr>
          <p:cNvGrpSpPr/>
          <p:nvPr/>
        </p:nvGrpSpPr>
        <p:grpSpPr>
          <a:xfrm>
            <a:off x="4759890" y="5398938"/>
            <a:ext cx="3148203" cy="400110"/>
            <a:chOff x="4759890" y="3800837"/>
            <a:chExt cx="3148203" cy="400110"/>
          </a:xfrm>
        </p:grpSpPr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47966063-E99B-3D50-BD1B-5CC85F4911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9890" y="4177430"/>
              <a:ext cx="30312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3E6A91E-6D00-27EB-234A-02E74A079C35}"/>
                    </a:ext>
                  </a:extLst>
                </p:cNvPr>
                <p:cNvSpPr txBox="1"/>
                <p:nvPr/>
              </p:nvSpPr>
              <p:spPr>
                <a:xfrm>
                  <a:off x="4829814" y="3800837"/>
                  <a:ext cx="307827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/>
                    <a:t>Yes. For every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sz="1400" dirty="0"/>
                    <a:t>, </a:t>
                  </a:r>
                  <a14:m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zh-CN" altLang="en-US" sz="2000" dirty="0"/>
                    <a:t> </a:t>
                  </a:r>
                  <a:r>
                    <a:rPr lang="en-US" altLang="zh-CN" sz="1400" dirty="0"/>
                    <a:t>is true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3E6A91E-6D00-27EB-234A-02E74A079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9814" y="3800837"/>
                  <a:ext cx="3078279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594" b="-12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表格 7">
                <a:extLst>
                  <a:ext uri="{FF2B5EF4-FFF2-40B4-BE49-F238E27FC236}">
                    <a16:creationId xmlns:a16="http://schemas.microsoft.com/office/drawing/2014/main" id="{68D964AB-6872-87FF-7922-E709B0C35B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6363518"/>
                  </p:ext>
                </p:extLst>
              </p:nvPr>
            </p:nvGraphicFramePr>
            <p:xfrm>
              <a:off x="7284915" y="1243965"/>
              <a:ext cx="4520865" cy="8176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0865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23864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00" dirty="0"/>
                            <a:t>KPT Witnessing Theorem (</a:t>
                          </a:r>
                          <a:r>
                            <a:rPr lang="en-US" altLang="zh-CN" sz="1000" dirty="0" err="1"/>
                            <a:t>Krajicek</a:t>
                          </a:r>
                          <a:r>
                            <a:rPr lang="en-US" altLang="zh-CN" sz="1000" dirty="0"/>
                            <a:t>, </a:t>
                          </a:r>
                          <a:r>
                            <a:rPr lang="en-US" altLang="zh-CN" sz="1000" dirty="0" err="1"/>
                            <a:t>Pudlak</a:t>
                          </a:r>
                          <a:r>
                            <a:rPr lang="en-US" altLang="zh-CN" sz="1000" dirty="0"/>
                            <a:t>, and </a:t>
                          </a:r>
                          <a:r>
                            <a:rPr lang="en-US" altLang="zh-CN" sz="1000" dirty="0" err="1"/>
                            <a:t>Takeuti</a:t>
                          </a:r>
                          <a:r>
                            <a:rPr lang="en-US" altLang="zh-CN" sz="1000" dirty="0"/>
                            <a:t>)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573816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sz="1000" b="0" i="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⊢∀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 ∃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 ∀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000" b="0" i="0" dirty="0"/>
                            <a:t>, then there</a:t>
                          </a:r>
                          <a:r>
                            <a:rPr lang="en-US" altLang="zh-CN" sz="1000" b="0" i="0" baseline="0" dirty="0"/>
                            <a:t> are terms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b="0" i="1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0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000" b="0" i="1" baseline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1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b="0" i="1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000" b="0" i="1" baseline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0" b="0" i="0" dirty="0"/>
                            <a:t> such that</a:t>
                          </a:r>
                          <a:r>
                            <a:rPr lang="en-US" altLang="zh-CN" sz="1000" b="0" i="0" baseline="0" dirty="0"/>
                            <a:t> 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⊢∀</m:t>
                                </m:r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 ∀</m:t>
                                </m:r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∨</m:t>
                                        </m:r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sz="1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∨…</m:t>
                                        </m:r>
                                      </m:e>
                                      <m:e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∨</m:t>
                                        </m:r>
                                        <m:r>
                                          <a:rPr lang="en-US" altLang="zh-CN" sz="10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sz="1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,…,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sz="1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  <m:r>
                                                      <a:rPr lang="en-US" altLang="zh-CN" sz="1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CN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eqArr>
                                  </m:e>
                                </m:d>
                                <m:r>
                                  <a:rPr lang="en-US" altLang="zh-CN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altLang="zh-CN" sz="10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表格 7">
                <a:extLst>
                  <a:ext uri="{FF2B5EF4-FFF2-40B4-BE49-F238E27FC236}">
                    <a16:creationId xmlns:a16="http://schemas.microsoft.com/office/drawing/2014/main" id="{68D964AB-6872-87FF-7922-E709B0C35B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6363518"/>
                  </p:ext>
                </p:extLst>
              </p:nvPr>
            </p:nvGraphicFramePr>
            <p:xfrm>
              <a:off x="7284915" y="1243965"/>
              <a:ext cx="4520865" cy="8301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0865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000" dirty="0"/>
                            <a:t>KPT Witnessing Theorem (</a:t>
                          </a:r>
                          <a:r>
                            <a:rPr lang="en-US" altLang="zh-CN" sz="1000" dirty="0" err="1"/>
                            <a:t>Krajicek</a:t>
                          </a:r>
                          <a:r>
                            <a:rPr lang="en-US" altLang="zh-CN" sz="1000" dirty="0"/>
                            <a:t>, </a:t>
                          </a:r>
                          <a:r>
                            <a:rPr lang="en-US" altLang="zh-CN" sz="1000" dirty="0" err="1"/>
                            <a:t>Pudlak</a:t>
                          </a:r>
                          <a:r>
                            <a:rPr lang="en-US" altLang="zh-CN" sz="1000" dirty="0"/>
                            <a:t>, and </a:t>
                          </a:r>
                          <a:r>
                            <a:rPr lang="en-US" altLang="zh-CN" sz="1000" dirty="0" err="1"/>
                            <a:t>Takeuti</a:t>
                          </a:r>
                          <a:r>
                            <a:rPr lang="en-US" altLang="zh-CN" sz="1000" dirty="0"/>
                            <a:t>)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58629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2"/>
                          <a:stretch>
                            <a:fillRect l="-270" t="-42268" r="-539" b="-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57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27118-135B-09E5-B9C8-43CE9D1F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about more quantifier?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B68D16-234A-9EEC-00DF-2A5C0CC6F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1A8BBDBB-EA97-5EBE-C4F5-E25B6F0A87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187898"/>
                  </p:ext>
                </p:extLst>
              </p:nvPr>
            </p:nvGraphicFramePr>
            <p:xfrm>
              <a:off x="2589212" y="2133600"/>
              <a:ext cx="8070437" cy="16162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Generalized KPT Witnessing Theorem (Folklore)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76373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i="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⊢∀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b="0" i="0" dirty="0"/>
                            <a:t>, then there</a:t>
                          </a:r>
                          <a:r>
                            <a:rPr lang="en-US" altLang="zh-CN" b="0" i="0" baseline="0" dirty="0"/>
                            <a:t> are terms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altLang="zh-CN" b="0" i="0" dirty="0"/>
                            <a:t> </a:t>
                          </a:r>
                          <a:r>
                            <a:rPr lang="en-US" altLang="zh-CN" b="0" i="0" dirty="0" err="1"/>
                            <a:t>s.t.</a:t>
                          </a:r>
                          <a:endParaRPr lang="en-US" altLang="zh-CN" b="0" i="0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⊢∀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∀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,…,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∨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,…,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d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∨…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∨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,…,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,…,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d>
                                      </m:e>
                                    </m:eqAr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altLang="zh-CN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1A8BBDBB-EA97-5EBE-C4F5-E25B6F0A87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187898"/>
                  </p:ext>
                </p:extLst>
              </p:nvPr>
            </p:nvGraphicFramePr>
            <p:xfrm>
              <a:off x="2589212" y="2133600"/>
              <a:ext cx="8070437" cy="16162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740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Generalized KPT Witnessing Theorem (Folklore)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124885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5" t="-31553" r="-302" b="-9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对话气泡: 椭圆形 4">
            <a:extLst>
              <a:ext uri="{FF2B5EF4-FFF2-40B4-BE49-F238E27FC236}">
                <a16:creationId xmlns:a16="http://schemas.microsoft.com/office/drawing/2014/main" id="{CE9AC18A-44A6-8661-4C59-D3863536D0EF}"/>
              </a:ext>
            </a:extLst>
          </p:cNvPr>
          <p:cNvSpPr/>
          <p:nvPr/>
        </p:nvSpPr>
        <p:spPr>
          <a:xfrm>
            <a:off x="4953000" y="3036186"/>
            <a:ext cx="2286000" cy="119623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3, 4, 5! Let’s try 5!</a:t>
            </a:r>
            <a:endParaRPr lang="zh-CN" altLang="en-US" dirty="0"/>
          </a:p>
        </p:txBody>
      </p:sp>
      <p:pic>
        <p:nvPicPr>
          <p:cNvPr id="6" name="Picture 4" descr="Teacher&#10;">
            <a:extLst>
              <a:ext uri="{FF2B5EF4-FFF2-40B4-BE49-F238E27FC236}">
                <a16:creationId xmlns:a16="http://schemas.microsoft.com/office/drawing/2014/main" id="{8CBFD466-5156-0828-B22A-E598ADE49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83" y="3749859"/>
            <a:ext cx="2092629" cy="23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ransparent Student Cartoon Png Clipart (400x875), Png Download">
            <a:extLst>
              <a:ext uri="{FF2B5EF4-FFF2-40B4-BE49-F238E27FC236}">
                <a16:creationId xmlns:a16="http://schemas.microsoft.com/office/drawing/2014/main" id="{A0B633C7-75FC-C65B-33A4-9B5D018A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70485"/>
            <a:ext cx="906235" cy="19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对话气泡: 椭圆形 7">
                <a:extLst>
                  <a:ext uri="{FF2B5EF4-FFF2-40B4-BE49-F238E27FC236}">
                    <a16:creationId xmlns:a16="http://schemas.microsoft.com/office/drawing/2014/main" id="{C1BA1704-5C33-8541-FD7B-D42C3BDC53A5}"/>
                  </a:ext>
                </a:extLst>
              </p:cNvPr>
              <p:cNvSpPr/>
              <p:nvPr/>
            </p:nvSpPr>
            <p:spPr>
              <a:xfrm>
                <a:off x="7688604" y="2986314"/>
                <a:ext cx="3690596" cy="1246108"/>
              </a:xfrm>
              <a:prstGeom prst="wedgeEllipseCallout">
                <a:avLst>
                  <a:gd name="adj1" fmla="val -33025"/>
                  <a:gd name="adj2" fmla="val 5434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i="1" dirty="0"/>
              </a:p>
              <a:p>
                <a:pPr algn="ctr"/>
                <a:r>
                  <a:rPr lang="en-US" altLang="zh-CN" dirty="0"/>
                  <a:t>What should I do?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对话气泡: 椭圆形 7">
                <a:extLst>
                  <a:ext uri="{FF2B5EF4-FFF2-40B4-BE49-F238E27FC236}">
                    <a16:creationId xmlns:a16="http://schemas.microsoft.com/office/drawing/2014/main" id="{C1BA1704-5C33-8541-FD7B-D42C3BDC5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604" y="2986314"/>
                <a:ext cx="3690596" cy="1246108"/>
              </a:xfrm>
              <a:prstGeom prst="wedgeEllipseCallout">
                <a:avLst>
                  <a:gd name="adj1" fmla="val -33025"/>
                  <a:gd name="adj2" fmla="val 5434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9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8909E3-CE95-2B89-527D-9AC4CBE8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results: Witnessing for </a:t>
            </a:r>
            <a:r>
              <a:rPr lang="en-US" altLang="zh-CN" i="1" dirty="0"/>
              <a:t>all</a:t>
            </a:r>
            <a:r>
              <a:rPr lang="en-US" altLang="zh-CN" dirty="0"/>
              <a:t> formulas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EE42A5-17B7-8626-9D9B-29A5F9743C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 be a universal theory,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 quantifier-free, 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≔∃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…∃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/>
                  <a:t> be a model over the vocabulary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i="1" dirty="0"/>
                  <a:t>Evaluation Game over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EE42A5-17B7-8626-9D9B-29A5F9743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ransparent Student Cartoon Png Clipart (400x875), Png Download">
            <a:extLst>
              <a:ext uri="{FF2B5EF4-FFF2-40B4-BE49-F238E27FC236}">
                <a16:creationId xmlns:a16="http://schemas.microsoft.com/office/drawing/2014/main" id="{8AC36332-A0DF-F250-6671-8ADA94E29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36" y="3749626"/>
            <a:ext cx="906235" cy="19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1279EDD-C918-5747-AB73-C9B731BCAD09}"/>
              </a:ext>
            </a:extLst>
          </p:cNvPr>
          <p:cNvSpPr txBox="1"/>
          <p:nvPr/>
        </p:nvSpPr>
        <p:spPr>
          <a:xfrm>
            <a:off x="2726196" y="5791200"/>
            <a:ext cx="260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Truthifier</a:t>
            </a:r>
            <a:endParaRPr lang="zh-CN" altLang="en-US" dirty="0"/>
          </a:p>
        </p:txBody>
      </p:sp>
      <p:pic>
        <p:nvPicPr>
          <p:cNvPr id="6" name="Picture 4" descr="Teacher&#10;">
            <a:extLst>
              <a:ext uri="{FF2B5EF4-FFF2-40B4-BE49-F238E27FC236}">
                <a16:creationId xmlns:a16="http://schemas.microsoft.com/office/drawing/2014/main" id="{6CFFC77C-1D51-6588-BFDD-92884FC24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75" y="3488330"/>
            <a:ext cx="2092629" cy="23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D4C053B-4EEF-2216-92E5-95942C6D40CA}"/>
              </a:ext>
            </a:extLst>
          </p:cNvPr>
          <p:cNvSpPr txBox="1"/>
          <p:nvPr/>
        </p:nvSpPr>
        <p:spPr>
          <a:xfrm>
            <a:off x="6497408" y="5791199"/>
            <a:ext cx="282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Falsifier</a:t>
            </a:r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41EF000-CDFF-11FA-065A-66334F1760CC}"/>
              </a:ext>
            </a:extLst>
          </p:cNvPr>
          <p:cNvGrpSpPr/>
          <p:nvPr/>
        </p:nvGrpSpPr>
        <p:grpSpPr>
          <a:xfrm>
            <a:off x="4783590" y="3701771"/>
            <a:ext cx="2140857" cy="307777"/>
            <a:chOff x="4840514" y="3714635"/>
            <a:chExt cx="2140857" cy="307777"/>
          </a:xfrm>
        </p:grpSpPr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984E22EC-5F19-AAB6-4CF7-976D6856CC27}"/>
                </a:ext>
              </a:extLst>
            </p:cNvPr>
            <p:cNvCxnSpPr/>
            <p:nvPr/>
          </p:nvCxnSpPr>
          <p:spPr>
            <a:xfrm>
              <a:off x="4840514" y="4022411"/>
              <a:ext cx="2140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4303AA38-EE2A-3B87-AF87-60CB89759A77}"/>
                    </a:ext>
                  </a:extLst>
                </p:cNvPr>
                <p:cNvSpPr txBox="1"/>
                <p:nvPr/>
              </p:nvSpPr>
              <p:spPr>
                <a:xfrm>
                  <a:off x="5023228" y="3714635"/>
                  <a:ext cx="177266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/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zh-CN" altLang="en-US" sz="1400" dirty="0"/>
                    <a:t> </a:t>
                  </a:r>
                  <a:r>
                    <a:rPr lang="en-US" altLang="zh-CN" sz="1400" dirty="0"/>
                    <a:t>to be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4303AA38-EE2A-3B87-AF87-60CB89759A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3228" y="3714635"/>
                  <a:ext cx="1772665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034" t="-3922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3CC7DCE-FBE6-BC03-FD4F-6524F911CEBE}"/>
              </a:ext>
            </a:extLst>
          </p:cNvPr>
          <p:cNvGrpSpPr/>
          <p:nvPr/>
        </p:nvGrpSpPr>
        <p:grpSpPr>
          <a:xfrm>
            <a:off x="4761902" y="4118813"/>
            <a:ext cx="2125436" cy="307777"/>
            <a:chOff x="4840514" y="3803410"/>
            <a:chExt cx="2125436" cy="307777"/>
          </a:xfrm>
        </p:grpSpPr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4170BFF1-61CE-D857-6977-B00AA3638F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0514" y="4081522"/>
              <a:ext cx="21254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71F92F9-B55E-8467-C1BE-D6FE77556E4F}"/>
                    </a:ext>
                  </a:extLst>
                </p:cNvPr>
                <p:cNvSpPr txBox="1"/>
                <p:nvPr/>
              </p:nvSpPr>
              <p:spPr>
                <a:xfrm>
                  <a:off x="5030725" y="3803410"/>
                  <a:ext cx="17715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/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zh-CN" altLang="en-US" sz="1400" dirty="0"/>
                    <a:t> </a:t>
                  </a:r>
                  <a:r>
                    <a:rPr lang="en-US" altLang="zh-CN" sz="1400" dirty="0"/>
                    <a:t>to be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71F92F9-B55E-8467-C1BE-D6FE77556E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25" y="3803410"/>
                  <a:ext cx="1771575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031"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65320D4-7723-9BE1-CB2B-B7BED8FD9C1A}"/>
              </a:ext>
            </a:extLst>
          </p:cNvPr>
          <p:cNvGrpSpPr/>
          <p:nvPr/>
        </p:nvGrpSpPr>
        <p:grpSpPr>
          <a:xfrm>
            <a:off x="4783590" y="4501301"/>
            <a:ext cx="2140857" cy="307777"/>
            <a:chOff x="4840514" y="3714635"/>
            <a:chExt cx="2140857" cy="307777"/>
          </a:xfrm>
        </p:grpSpPr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BCC2608D-D3CB-61BF-41C1-73F466A87451}"/>
                </a:ext>
              </a:extLst>
            </p:cNvPr>
            <p:cNvCxnSpPr/>
            <p:nvPr/>
          </p:nvCxnSpPr>
          <p:spPr>
            <a:xfrm>
              <a:off x="4840514" y="4022411"/>
              <a:ext cx="2140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1A6DE7F-5097-AF9B-1B1F-23225930FF19}"/>
                    </a:ext>
                  </a:extLst>
                </p:cNvPr>
                <p:cNvSpPr txBox="1"/>
                <p:nvPr/>
              </p:nvSpPr>
              <p:spPr>
                <a:xfrm>
                  <a:off x="5023228" y="3714635"/>
                  <a:ext cx="182716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/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zh-CN" altLang="en-US" sz="1400" dirty="0"/>
                    <a:t> </a:t>
                  </a:r>
                  <a:r>
                    <a:rPr lang="en-US" altLang="zh-CN" sz="1400" dirty="0"/>
                    <a:t>to be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1A6DE7F-5097-AF9B-1B1F-23225930F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3228" y="3714635"/>
                  <a:ext cx="1827167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003"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5F8ED2B-C6EC-B030-D20B-0A940F9A6A7A}"/>
              </a:ext>
            </a:extLst>
          </p:cNvPr>
          <p:cNvGrpSpPr/>
          <p:nvPr/>
        </p:nvGrpSpPr>
        <p:grpSpPr>
          <a:xfrm>
            <a:off x="4761902" y="4912428"/>
            <a:ext cx="2125436" cy="307777"/>
            <a:chOff x="4840514" y="3803410"/>
            <a:chExt cx="2125436" cy="307777"/>
          </a:xfrm>
        </p:grpSpPr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FA638AA8-8343-1402-D971-A897D4C1A6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0514" y="4081522"/>
              <a:ext cx="21254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71780D78-42C2-E84E-4532-6C8C92125D43}"/>
                    </a:ext>
                  </a:extLst>
                </p:cNvPr>
                <p:cNvSpPr txBox="1"/>
                <p:nvPr/>
              </p:nvSpPr>
              <p:spPr>
                <a:xfrm>
                  <a:off x="5030725" y="3803410"/>
                  <a:ext cx="177670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/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zh-CN" altLang="en-US" sz="1400" dirty="0"/>
                    <a:t> </a:t>
                  </a:r>
                  <a:r>
                    <a:rPr lang="en-US" altLang="zh-CN" sz="1400" dirty="0"/>
                    <a:t>to be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71780D78-42C2-E84E-4532-6C8C92125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25" y="3803410"/>
                  <a:ext cx="1776705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027"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C428943-C159-4828-1BF4-8F13C298C010}"/>
                  </a:ext>
                </a:extLst>
              </p:cNvPr>
              <p:cNvSpPr txBox="1"/>
              <p:nvPr/>
            </p:nvSpPr>
            <p:spPr>
              <a:xfrm>
                <a:off x="5664159" y="5245624"/>
                <a:ext cx="32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C428943-C159-4828-1BF4-8F13C298C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59" y="5245624"/>
                <a:ext cx="32092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组合 38">
            <a:extLst>
              <a:ext uri="{FF2B5EF4-FFF2-40B4-BE49-F238E27FC236}">
                <a16:creationId xmlns:a16="http://schemas.microsoft.com/office/drawing/2014/main" id="{11A95AAF-61D4-FEC6-28A9-241BF8F3BB22}"/>
              </a:ext>
            </a:extLst>
          </p:cNvPr>
          <p:cNvGrpSpPr/>
          <p:nvPr/>
        </p:nvGrpSpPr>
        <p:grpSpPr>
          <a:xfrm>
            <a:off x="4783590" y="5509071"/>
            <a:ext cx="2140857" cy="307777"/>
            <a:chOff x="4840514" y="3714635"/>
            <a:chExt cx="2140857" cy="307777"/>
          </a:xfrm>
        </p:grpSpPr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2FFAA5BD-2EA7-FE5E-A2B6-F55EE1FEED63}"/>
                </a:ext>
              </a:extLst>
            </p:cNvPr>
            <p:cNvCxnSpPr/>
            <p:nvPr/>
          </p:nvCxnSpPr>
          <p:spPr>
            <a:xfrm>
              <a:off x="4840514" y="4022411"/>
              <a:ext cx="2140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63998BE4-C0B8-0319-250B-2607479D0461}"/>
                    </a:ext>
                  </a:extLst>
                </p:cNvPr>
                <p:cNvSpPr txBox="1"/>
                <p:nvPr/>
              </p:nvSpPr>
              <p:spPr>
                <a:xfrm>
                  <a:off x="5023228" y="3714635"/>
                  <a:ext cx="182716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/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zh-CN" altLang="en-US" sz="1400" dirty="0"/>
                    <a:t> </a:t>
                  </a:r>
                  <a:r>
                    <a:rPr lang="en-US" altLang="zh-CN" sz="1400" dirty="0"/>
                    <a:t>to be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63998BE4-C0B8-0319-250B-2607479D04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3228" y="3714635"/>
                  <a:ext cx="1827167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003"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9694564-F198-F44C-58E8-780F7D7B36B4}"/>
              </a:ext>
            </a:extLst>
          </p:cNvPr>
          <p:cNvGrpSpPr/>
          <p:nvPr/>
        </p:nvGrpSpPr>
        <p:grpSpPr>
          <a:xfrm>
            <a:off x="4761902" y="5926113"/>
            <a:ext cx="2125436" cy="307777"/>
            <a:chOff x="4840514" y="3803410"/>
            <a:chExt cx="2125436" cy="307777"/>
          </a:xfrm>
        </p:grpSpPr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02D69A57-9304-56EE-19DD-3F8BDA3596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0514" y="4081522"/>
              <a:ext cx="21254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D57BAD4F-116B-E1E8-CA0F-F00D6E7AE759}"/>
                    </a:ext>
                  </a:extLst>
                </p:cNvPr>
                <p:cNvSpPr txBox="1"/>
                <p:nvPr/>
              </p:nvSpPr>
              <p:spPr>
                <a:xfrm>
                  <a:off x="5030725" y="3803410"/>
                  <a:ext cx="17715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/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zh-CN" altLang="en-US" sz="1400" dirty="0"/>
                    <a:t> </a:t>
                  </a:r>
                  <a:r>
                    <a:rPr lang="en-US" altLang="zh-CN" sz="1400" dirty="0"/>
                    <a:t>to be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D57BAD4F-116B-E1E8-CA0F-F00D6E7AE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25" y="3803410"/>
                  <a:ext cx="1771575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031" t="-3922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对话气泡: 椭圆形 45">
                <a:extLst>
                  <a:ext uri="{FF2B5EF4-FFF2-40B4-BE49-F238E27FC236}">
                    <a16:creationId xmlns:a16="http://schemas.microsoft.com/office/drawing/2014/main" id="{1B7665A5-E2EB-8EE0-672D-4F6EDA096995}"/>
                  </a:ext>
                </a:extLst>
              </p:cNvPr>
              <p:cNvSpPr/>
              <p:nvPr/>
            </p:nvSpPr>
            <p:spPr>
              <a:xfrm>
                <a:off x="1825321" y="2622550"/>
                <a:ext cx="2092629" cy="1079221"/>
              </a:xfrm>
              <a:prstGeom prst="wedgeEllipseCallout">
                <a:avLst>
                  <a:gd name="adj1" fmla="val 34698"/>
                  <a:gd name="adj2" fmla="val 6308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I win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true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6" name="对话气泡: 椭圆形 45">
                <a:extLst>
                  <a:ext uri="{FF2B5EF4-FFF2-40B4-BE49-F238E27FC236}">
                    <a16:creationId xmlns:a16="http://schemas.microsoft.com/office/drawing/2014/main" id="{1B7665A5-E2EB-8EE0-672D-4F6EDA096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321" y="2622550"/>
                <a:ext cx="2092629" cy="1079221"/>
              </a:xfrm>
              <a:prstGeom prst="wedgeEllipseCallout">
                <a:avLst>
                  <a:gd name="adj1" fmla="val 34698"/>
                  <a:gd name="adj2" fmla="val 63088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1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AA8899-5490-57B8-CF73-617A81B1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results: Witnessing for </a:t>
            </a:r>
            <a:r>
              <a:rPr lang="en-US" altLang="zh-CN" i="1" dirty="0"/>
              <a:t>all</a:t>
            </a:r>
            <a:r>
              <a:rPr lang="en-US" altLang="zh-CN" dirty="0"/>
              <a:t> formulas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571B2A-2844-7550-27AA-9153CC020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Consider the whole game tree of the Evaluation Game.</a:t>
            </a:r>
          </a:p>
          <a:p>
            <a:r>
              <a:rPr lang="en-US" altLang="zh-CN" dirty="0"/>
              <a:t>The Tree Evaluation Game is as follows. 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dirty="0" err="1"/>
              <a:t>truthifier</a:t>
            </a:r>
            <a:r>
              <a:rPr lang="en-US" altLang="zh-CN" dirty="0"/>
              <a:t> “explores” one node in each time.</a:t>
            </a:r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0F2DD10-81D1-C926-7AC7-EC34292A9480}"/>
              </a:ext>
            </a:extLst>
          </p:cNvPr>
          <p:cNvSpPr/>
          <p:nvPr/>
        </p:nvSpPr>
        <p:spPr>
          <a:xfrm>
            <a:off x="3674533" y="3429000"/>
            <a:ext cx="57150" cy="63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5A183D0-3240-F9A1-6607-95A096BE65A1}"/>
              </a:ext>
            </a:extLst>
          </p:cNvPr>
          <p:cNvSpPr/>
          <p:nvPr/>
        </p:nvSpPr>
        <p:spPr>
          <a:xfrm>
            <a:off x="2982383" y="3757083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1DAE362-2355-46E4-F940-163D5720F59C}"/>
              </a:ext>
            </a:extLst>
          </p:cNvPr>
          <p:cNvSpPr/>
          <p:nvPr/>
        </p:nvSpPr>
        <p:spPr>
          <a:xfrm>
            <a:off x="2649405" y="4176183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C8B4340-1C5A-D405-5483-F86399CAD670}"/>
              </a:ext>
            </a:extLst>
          </p:cNvPr>
          <p:cNvSpPr/>
          <p:nvPr/>
        </p:nvSpPr>
        <p:spPr>
          <a:xfrm>
            <a:off x="2445411" y="4677833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AB1B80D-6ADA-03C6-0D57-07FA38A80DBA}"/>
              </a:ext>
            </a:extLst>
          </p:cNvPr>
          <p:cNvSpPr/>
          <p:nvPr/>
        </p:nvSpPr>
        <p:spPr>
          <a:xfrm>
            <a:off x="2814505" y="4677833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F9DC3B17-0190-DA25-9292-28FE9699FB91}"/>
              </a:ext>
            </a:extLst>
          </p:cNvPr>
          <p:cNvSpPr/>
          <p:nvPr/>
        </p:nvSpPr>
        <p:spPr>
          <a:xfrm>
            <a:off x="2355717" y="5145831"/>
            <a:ext cx="57150" cy="635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5B9EB4AC-FE0A-8E43-9C66-A737D81CEEFC}"/>
              </a:ext>
            </a:extLst>
          </p:cNvPr>
          <p:cNvSpPr/>
          <p:nvPr/>
        </p:nvSpPr>
        <p:spPr>
          <a:xfrm>
            <a:off x="2545820" y="5145831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F90AC44-E134-D6E3-A43D-D5700D29B0A1}"/>
              </a:ext>
            </a:extLst>
          </p:cNvPr>
          <p:cNvSpPr/>
          <p:nvPr/>
        </p:nvSpPr>
        <p:spPr>
          <a:xfrm>
            <a:off x="2720445" y="5145831"/>
            <a:ext cx="57150" cy="635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3A00741E-F2E8-C485-0E9D-2E52CD5F08B8}"/>
              </a:ext>
            </a:extLst>
          </p:cNvPr>
          <p:cNvSpPr/>
          <p:nvPr/>
        </p:nvSpPr>
        <p:spPr>
          <a:xfrm>
            <a:off x="2910548" y="5145831"/>
            <a:ext cx="57150" cy="635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0EFDC3CC-465E-B17F-5313-117401937291}"/>
              </a:ext>
            </a:extLst>
          </p:cNvPr>
          <p:cNvCxnSpPr>
            <a:stCxn id="5" idx="3"/>
            <a:endCxn id="6" idx="6"/>
          </p:cNvCxnSpPr>
          <p:nvPr/>
        </p:nvCxnSpPr>
        <p:spPr>
          <a:xfrm flipH="1">
            <a:off x="3031164" y="3483201"/>
            <a:ext cx="651738" cy="283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D4C6213D-8584-19DF-D0B6-309E1BFF032A}"/>
              </a:ext>
            </a:extLst>
          </p:cNvPr>
          <p:cNvCxnSpPr>
            <a:stCxn id="6" idx="3"/>
            <a:endCxn id="9" idx="7"/>
          </p:cNvCxnSpPr>
          <p:nvPr/>
        </p:nvCxnSpPr>
        <p:spPr>
          <a:xfrm flipH="1">
            <a:off x="2698186" y="3811284"/>
            <a:ext cx="292566" cy="374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0EBB898B-65A9-63D9-BD0F-BAF0CAE6D233}"/>
              </a:ext>
            </a:extLst>
          </p:cNvPr>
          <p:cNvCxnSpPr>
            <a:stCxn id="9" idx="3"/>
            <a:endCxn id="20" idx="7"/>
          </p:cNvCxnSpPr>
          <p:nvPr/>
        </p:nvCxnSpPr>
        <p:spPr>
          <a:xfrm flipH="1">
            <a:off x="2494192" y="4230384"/>
            <a:ext cx="163582" cy="45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DB494E0F-D145-B82C-A535-53A4557B6E46}"/>
              </a:ext>
            </a:extLst>
          </p:cNvPr>
          <p:cNvCxnSpPr>
            <a:stCxn id="9" idx="5"/>
            <a:endCxn id="21" idx="1"/>
          </p:cNvCxnSpPr>
          <p:nvPr/>
        </p:nvCxnSpPr>
        <p:spPr>
          <a:xfrm>
            <a:off x="2698186" y="4230384"/>
            <a:ext cx="124688" cy="45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36EF62E7-A545-F116-EECE-DDA735192DF2}"/>
              </a:ext>
            </a:extLst>
          </p:cNvPr>
          <p:cNvCxnSpPr>
            <a:stCxn id="20" idx="3"/>
            <a:endCxn id="33" idx="0"/>
          </p:cNvCxnSpPr>
          <p:nvPr/>
        </p:nvCxnSpPr>
        <p:spPr>
          <a:xfrm flipH="1">
            <a:off x="2384292" y="4732034"/>
            <a:ext cx="69488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72F5FB32-BEAF-4F03-4EE4-2446B9BBBE72}"/>
              </a:ext>
            </a:extLst>
          </p:cNvPr>
          <p:cNvCxnSpPr>
            <a:stCxn id="20" idx="5"/>
            <a:endCxn id="34" idx="0"/>
          </p:cNvCxnSpPr>
          <p:nvPr/>
        </p:nvCxnSpPr>
        <p:spPr>
          <a:xfrm>
            <a:off x="2494192" y="4732034"/>
            <a:ext cx="80203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D5CB414A-2D06-47F3-1058-9C698F8ECEDA}"/>
              </a:ext>
            </a:extLst>
          </p:cNvPr>
          <p:cNvCxnSpPr>
            <a:stCxn id="21" idx="3"/>
            <a:endCxn id="37" idx="0"/>
          </p:cNvCxnSpPr>
          <p:nvPr/>
        </p:nvCxnSpPr>
        <p:spPr>
          <a:xfrm flipH="1">
            <a:off x="2749020" y="4732034"/>
            <a:ext cx="73854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3135DED7-CBA0-0A13-76A6-5C17020FD12E}"/>
              </a:ext>
            </a:extLst>
          </p:cNvPr>
          <p:cNvCxnSpPr>
            <a:stCxn id="21" idx="5"/>
            <a:endCxn id="38" idx="0"/>
          </p:cNvCxnSpPr>
          <p:nvPr/>
        </p:nvCxnSpPr>
        <p:spPr>
          <a:xfrm>
            <a:off x="2863286" y="4732034"/>
            <a:ext cx="75837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7B7C7EFA-5A50-F4AF-8591-7A703146B2CD}"/>
              </a:ext>
            </a:extLst>
          </p:cNvPr>
          <p:cNvSpPr/>
          <p:nvPr/>
        </p:nvSpPr>
        <p:spPr>
          <a:xfrm>
            <a:off x="3297237" y="4176183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0141A8E8-B0E2-CA61-C565-DB372445E9CD}"/>
              </a:ext>
            </a:extLst>
          </p:cNvPr>
          <p:cNvSpPr/>
          <p:nvPr/>
        </p:nvSpPr>
        <p:spPr>
          <a:xfrm>
            <a:off x="3093243" y="4677833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69104C84-8A1D-D634-BAEA-1285E899135F}"/>
              </a:ext>
            </a:extLst>
          </p:cNvPr>
          <p:cNvSpPr/>
          <p:nvPr/>
        </p:nvSpPr>
        <p:spPr>
          <a:xfrm>
            <a:off x="3462337" y="4677833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B2E2A4C5-AE7B-BA66-214E-3C298C282D04}"/>
              </a:ext>
            </a:extLst>
          </p:cNvPr>
          <p:cNvSpPr/>
          <p:nvPr/>
        </p:nvSpPr>
        <p:spPr>
          <a:xfrm>
            <a:off x="3003549" y="5145831"/>
            <a:ext cx="57150" cy="635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D7214032-DAFF-0F0C-8D4B-FDD759166FA9}"/>
              </a:ext>
            </a:extLst>
          </p:cNvPr>
          <p:cNvSpPr/>
          <p:nvPr/>
        </p:nvSpPr>
        <p:spPr>
          <a:xfrm>
            <a:off x="3193652" y="5145831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11D18DA-CBCE-E693-4A49-E8A31077FE5F}"/>
              </a:ext>
            </a:extLst>
          </p:cNvPr>
          <p:cNvSpPr/>
          <p:nvPr/>
        </p:nvSpPr>
        <p:spPr>
          <a:xfrm>
            <a:off x="3368277" y="5145831"/>
            <a:ext cx="57150" cy="635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128E0AD1-6C5C-03FB-0478-50F354D0B975}"/>
              </a:ext>
            </a:extLst>
          </p:cNvPr>
          <p:cNvCxnSpPr>
            <a:stCxn id="76" idx="3"/>
            <a:endCxn id="77" idx="7"/>
          </p:cNvCxnSpPr>
          <p:nvPr/>
        </p:nvCxnSpPr>
        <p:spPr>
          <a:xfrm flipH="1">
            <a:off x="3142024" y="4230384"/>
            <a:ext cx="163582" cy="45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F537B030-E77C-0EAC-7046-1BE8B7B3D5B1}"/>
              </a:ext>
            </a:extLst>
          </p:cNvPr>
          <p:cNvCxnSpPr>
            <a:stCxn id="76" idx="5"/>
            <a:endCxn id="78" idx="1"/>
          </p:cNvCxnSpPr>
          <p:nvPr/>
        </p:nvCxnSpPr>
        <p:spPr>
          <a:xfrm>
            <a:off x="3346018" y="4230384"/>
            <a:ext cx="124688" cy="45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6C03ED8C-27E9-5126-AB9B-C61C86CF5F8A}"/>
              </a:ext>
            </a:extLst>
          </p:cNvPr>
          <p:cNvCxnSpPr>
            <a:stCxn id="77" idx="3"/>
            <a:endCxn id="79" idx="0"/>
          </p:cNvCxnSpPr>
          <p:nvPr/>
        </p:nvCxnSpPr>
        <p:spPr>
          <a:xfrm flipH="1">
            <a:off x="3032124" y="4732034"/>
            <a:ext cx="69488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65FA8752-1D55-5AFF-9523-578D02880962}"/>
              </a:ext>
            </a:extLst>
          </p:cNvPr>
          <p:cNvCxnSpPr>
            <a:stCxn id="77" idx="5"/>
            <a:endCxn id="80" idx="0"/>
          </p:cNvCxnSpPr>
          <p:nvPr/>
        </p:nvCxnSpPr>
        <p:spPr>
          <a:xfrm>
            <a:off x="3142024" y="4732034"/>
            <a:ext cx="80203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6F450EB5-A941-96F1-AAB1-B78EC562A7AD}"/>
              </a:ext>
            </a:extLst>
          </p:cNvPr>
          <p:cNvCxnSpPr>
            <a:stCxn id="78" idx="3"/>
            <a:endCxn id="81" idx="0"/>
          </p:cNvCxnSpPr>
          <p:nvPr/>
        </p:nvCxnSpPr>
        <p:spPr>
          <a:xfrm flipH="1">
            <a:off x="3396852" y="4732034"/>
            <a:ext cx="73854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511F66BD-DBDF-5763-04C8-71F79B29D5EE}"/>
              </a:ext>
            </a:extLst>
          </p:cNvPr>
          <p:cNvCxnSpPr>
            <a:stCxn id="78" idx="5"/>
          </p:cNvCxnSpPr>
          <p:nvPr/>
        </p:nvCxnSpPr>
        <p:spPr>
          <a:xfrm>
            <a:off x="3511118" y="4732034"/>
            <a:ext cx="75837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椭圆 87">
            <a:extLst>
              <a:ext uri="{FF2B5EF4-FFF2-40B4-BE49-F238E27FC236}">
                <a16:creationId xmlns:a16="http://schemas.microsoft.com/office/drawing/2014/main" id="{1EDC37A0-97F5-FC07-9413-75BF43EC83FB}"/>
              </a:ext>
            </a:extLst>
          </p:cNvPr>
          <p:cNvSpPr/>
          <p:nvPr/>
        </p:nvSpPr>
        <p:spPr>
          <a:xfrm>
            <a:off x="3554081" y="5145831"/>
            <a:ext cx="57150" cy="635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B64CF68A-7C6C-D437-6C38-B9F5FBC35E42}"/>
              </a:ext>
            </a:extLst>
          </p:cNvPr>
          <p:cNvCxnSpPr>
            <a:stCxn id="6" idx="5"/>
            <a:endCxn id="76" idx="2"/>
          </p:cNvCxnSpPr>
          <p:nvPr/>
        </p:nvCxnSpPr>
        <p:spPr>
          <a:xfrm>
            <a:off x="3031164" y="3811284"/>
            <a:ext cx="266073" cy="39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椭圆 90">
            <a:extLst>
              <a:ext uri="{FF2B5EF4-FFF2-40B4-BE49-F238E27FC236}">
                <a16:creationId xmlns:a16="http://schemas.microsoft.com/office/drawing/2014/main" id="{F5F58C53-7591-C3E8-7315-A8634641CA18}"/>
              </a:ext>
            </a:extLst>
          </p:cNvPr>
          <p:cNvSpPr/>
          <p:nvPr/>
        </p:nvSpPr>
        <p:spPr>
          <a:xfrm>
            <a:off x="4327458" y="3754874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770063C0-C557-3C2F-94B3-A574BBA8E7D6}"/>
              </a:ext>
            </a:extLst>
          </p:cNvPr>
          <p:cNvSpPr/>
          <p:nvPr/>
        </p:nvSpPr>
        <p:spPr>
          <a:xfrm>
            <a:off x="3994480" y="4173974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B7FD0EBD-987B-92A8-5775-E171D4342208}"/>
              </a:ext>
            </a:extLst>
          </p:cNvPr>
          <p:cNvSpPr/>
          <p:nvPr/>
        </p:nvSpPr>
        <p:spPr>
          <a:xfrm>
            <a:off x="3790486" y="4675624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FD93D852-9892-0273-B524-156C8241C099}"/>
              </a:ext>
            </a:extLst>
          </p:cNvPr>
          <p:cNvSpPr/>
          <p:nvPr/>
        </p:nvSpPr>
        <p:spPr>
          <a:xfrm>
            <a:off x="4159580" y="4675624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85CDB9F4-A0A2-9F33-DCDD-52883D086F40}"/>
              </a:ext>
            </a:extLst>
          </p:cNvPr>
          <p:cNvSpPr/>
          <p:nvPr/>
        </p:nvSpPr>
        <p:spPr>
          <a:xfrm>
            <a:off x="3700792" y="5143622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1B8859B-E340-E0DB-15A3-D5A6A52AA5F5}"/>
              </a:ext>
            </a:extLst>
          </p:cNvPr>
          <p:cNvSpPr/>
          <p:nvPr/>
        </p:nvSpPr>
        <p:spPr>
          <a:xfrm>
            <a:off x="3890895" y="5143622"/>
            <a:ext cx="57150" cy="635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DD0609E5-FEDB-3AB5-A017-560086A3D0A0}"/>
              </a:ext>
            </a:extLst>
          </p:cNvPr>
          <p:cNvSpPr/>
          <p:nvPr/>
        </p:nvSpPr>
        <p:spPr>
          <a:xfrm>
            <a:off x="4065520" y="5143622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5964520A-4582-9BB0-F6E3-7852F56D8E2B}"/>
              </a:ext>
            </a:extLst>
          </p:cNvPr>
          <p:cNvSpPr/>
          <p:nvPr/>
        </p:nvSpPr>
        <p:spPr>
          <a:xfrm>
            <a:off x="4255623" y="5143622"/>
            <a:ext cx="57150" cy="635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26D0D5E9-F4A2-64FD-A872-E094FF4C9BF8}"/>
              </a:ext>
            </a:extLst>
          </p:cNvPr>
          <p:cNvCxnSpPr>
            <a:stCxn id="91" idx="3"/>
            <a:endCxn id="92" idx="7"/>
          </p:cNvCxnSpPr>
          <p:nvPr/>
        </p:nvCxnSpPr>
        <p:spPr>
          <a:xfrm flipH="1">
            <a:off x="4043261" y="3809075"/>
            <a:ext cx="292566" cy="374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1C5F58A3-1C4C-BFC2-7AC6-8F68708640C7}"/>
              </a:ext>
            </a:extLst>
          </p:cNvPr>
          <p:cNvCxnSpPr>
            <a:stCxn id="92" idx="3"/>
            <a:endCxn id="93" idx="7"/>
          </p:cNvCxnSpPr>
          <p:nvPr/>
        </p:nvCxnSpPr>
        <p:spPr>
          <a:xfrm flipH="1">
            <a:off x="3839267" y="4228175"/>
            <a:ext cx="163582" cy="45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B17AADA0-3784-EE8F-10A3-E9D6738EC5D2}"/>
              </a:ext>
            </a:extLst>
          </p:cNvPr>
          <p:cNvCxnSpPr>
            <a:stCxn id="92" idx="5"/>
            <a:endCxn id="94" idx="1"/>
          </p:cNvCxnSpPr>
          <p:nvPr/>
        </p:nvCxnSpPr>
        <p:spPr>
          <a:xfrm>
            <a:off x="4043261" y="4228175"/>
            <a:ext cx="124688" cy="45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C30A3445-B70C-FE5E-60B2-06CAFD4BFA59}"/>
              </a:ext>
            </a:extLst>
          </p:cNvPr>
          <p:cNvCxnSpPr>
            <a:stCxn id="93" idx="3"/>
            <a:endCxn id="95" idx="0"/>
          </p:cNvCxnSpPr>
          <p:nvPr/>
        </p:nvCxnSpPr>
        <p:spPr>
          <a:xfrm flipH="1">
            <a:off x="3729367" y="4729825"/>
            <a:ext cx="69488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562669C0-8F63-C2FB-1632-72719B407A43}"/>
              </a:ext>
            </a:extLst>
          </p:cNvPr>
          <p:cNvCxnSpPr>
            <a:stCxn id="93" idx="5"/>
            <a:endCxn id="96" idx="0"/>
          </p:cNvCxnSpPr>
          <p:nvPr/>
        </p:nvCxnSpPr>
        <p:spPr>
          <a:xfrm>
            <a:off x="3839267" y="4729825"/>
            <a:ext cx="80203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8FC5C21F-8FCB-6B13-5368-A17D66F66FC3}"/>
              </a:ext>
            </a:extLst>
          </p:cNvPr>
          <p:cNvCxnSpPr>
            <a:stCxn id="94" idx="3"/>
            <a:endCxn id="97" idx="0"/>
          </p:cNvCxnSpPr>
          <p:nvPr/>
        </p:nvCxnSpPr>
        <p:spPr>
          <a:xfrm flipH="1">
            <a:off x="4094095" y="4729825"/>
            <a:ext cx="73854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43FB4C29-F9A0-DB27-89BC-F7A342D3B648}"/>
              </a:ext>
            </a:extLst>
          </p:cNvPr>
          <p:cNvCxnSpPr>
            <a:cxnSpLocks/>
            <a:stCxn id="94" idx="5"/>
            <a:endCxn id="98" idx="0"/>
          </p:cNvCxnSpPr>
          <p:nvPr/>
        </p:nvCxnSpPr>
        <p:spPr>
          <a:xfrm>
            <a:off x="4208361" y="4729825"/>
            <a:ext cx="75837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椭圆 105">
            <a:extLst>
              <a:ext uri="{FF2B5EF4-FFF2-40B4-BE49-F238E27FC236}">
                <a16:creationId xmlns:a16="http://schemas.microsoft.com/office/drawing/2014/main" id="{E6BE0575-BAFA-3F99-6D05-19E7117EF1FB}"/>
              </a:ext>
            </a:extLst>
          </p:cNvPr>
          <p:cNvSpPr/>
          <p:nvPr/>
        </p:nvSpPr>
        <p:spPr>
          <a:xfrm>
            <a:off x="4642312" y="4173974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03A6ACC1-83CA-0149-EB19-B7B7AEDBEEBF}"/>
              </a:ext>
            </a:extLst>
          </p:cNvPr>
          <p:cNvSpPr/>
          <p:nvPr/>
        </p:nvSpPr>
        <p:spPr>
          <a:xfrm>
            <a:off x="4438318" y="4675624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433024CB-FE69-F966-18E7-9581D98E3869}"/>
              </a:ext>
            </a:extLst>
          </p:cNvPr>
          <p:cNvSpPr/>
          <p:nvPr/>
        </p:nvSpPr>
        <p:spPr>
          <a:xfrm>
            <a:off x="4807412" y="4675624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0C12E996-756F-02E2-8808-79A9FA7D44BA}"/>
              </a:ext>
            </a:extLst>
          </p:cNvPr>
          <p:cNvSpPr/>
          <p:nvPr/>
        </p:nvSpPr>
        <p:spPr>
          <a:xfrm>
            <a:off x="4348624" y="5143622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2D062199-971C-62BA-E812-E75B7A2E9F99}"/>
              </a:ext>
            </a:extLst>
          </p:cNvPr>
          <p:cNvSpPr/>
          <p:nvPr/>
        </p:nvSpPr>
        <p:spPr>
          <a:xfrm>
            <a:off x="4538727" y="5143622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89E0900B-AA95-A380-891E-B0CD21B1CBF1}"/>
              </a:ext>
            </a:extLst>
          </p:cNvPr>
          <p:cNvSpPr/>
          <p:nvPr/>
        </p:nvSpPr>
        <p:spPr>
          <a:xfrm>
            <a:off x="4713352" y="5143622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4A583A20-DEA8-01E4-7AF3-F0AC29C5A14A}"/>
              </a:ext>
            </a:extLst>
          </p:cNvPr>
          <p:cNvCxnSpPr>
            <a:stCxn id="106" idx="3"/>
            <a:endCxn id="107" idx="7"/>
          </p:cNvCxnSpPr>
          <p:nvPr/>
        </p:nvCxnSpPr>
        <p:spPr>
          <a:xfrm flipH="1">
            <a:off x="4487099" y="4228175"/>
            <a:ext cx="163582" cy="45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>
            <a:extLst>
              <a:ext uri="{FF2B5EF4-FFF2-40B4-BE49-F238E27FC236}">
                <a16:creationId xmlns:a16="http://schemas.microsoft.com/office/drawing/2014/main" id="{695599FF-94F7-41A8-1AE0-ABC87A735AB0}"/>
              </a:ext>
            </a:extLst>
          </p:cNvPr>
          <p:cNvCxnSpPr>
            <a:stCxn id="106" idx="5"/>
            <a:endCxn id="108" idx="1"/>
          </p:cNvCxnSpPr>
          <p:nvPr/>
        </p:nvCxnSpPr>
        <p:spPr>
          <a:xfrm>
            <a:off x="4691093" y="4228175"/>
            <a:ext cx="124688" cy="45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5F37C27C-C83B-38E2-BF57-3982EADCF501}"/>
              </a:ext>
            </a:extLst>
          </p:cNvPr>
          <p:cNvCxnSpPr>
            <a:stCxn id="107" idx="3"/>
            <a:endCxn id="109" idx="0"/>
          </p:cNvCxnSpPr>
          <p:nvPr/>
        </p:nvCxnSpPr>
        <p:spPr>
          <a:xfrm flipH="1">
            <a:off x="4377199" y="4729825"/>
            <a:ext cx="69488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6FF22AE6-7C5E-6A74-3264-AE31AA920AA8}"/>
              </a:ext>
            </a:extLst>
          </p:cNvPr>
          <p:cNvCxnSpPr>
            <a:stCxn id="107" idx="5"/>
            <a:endCxn id="110" idx="0"/>
          </p:cNvCxnSpPr>
          <p:nvPr/>
        </p:nvCxnSpPr>
        <p:spPr>
          <a:xfrm>
            <a:off x="4487099" y="4729825"/>
            <a:ext cx="80203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2A1304C1-972E-978A-DEAF-DC7ACC9E8CAF}"/>
              </a:ext>
            </a:extLst>
          </p:cNvPr>
          <p:cNvCxnSpPr>
            <a:stCxn id="108" idx="3"/>
            <a:endCxn id="111" idx="0"/>
          </p:cNvCxnSpPr>
          <p:nvPr/>
        </p:nvCxnSpPr>
        <p:spPr>
          <a:xfrm flipH="1">
            <a:off x="4741927" y="4729825"/>
            <a:ext cx="73854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0396635B-95DB-2946-9B6E-AE38A26B2465}"/>
              </a:ext>
            </a:extLst>
          </p:cNvPr>
          <p:cNvCxnSpPr>
            <a:stCxn id="108" idx="5"/>
          </p:cNvCxnSpPr>
          <p:nvPr/>
        </p:nvCxnSpPr>
        <p:spPr>
          <a:xfrm>
            <a:off x="4856193" y="4729825"/>
            <a:ext cx="75837" cy="4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EBF89282-98ED-BCBF-4C9C-0A2122791A4D}"/>
              </a:ext>
            </a:extLst>
          </p:cNvPr>
          <p:cNvSpPr/>
          <p:nvPr/>
        </p:nvSpPr>
        <p:spPr>
          <a:xfrm>
            <a:off x="4899156" y="5143622"/>
            <a:ext cx="57150" cy="63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E5EBC4F6-505A-E0A1-4450-6878D0BC017C}"/>
              </a:ext>
            </a:extLst>
          </p:cNvPr>
          <p:cNvCxnSpPr>
            <a:stCxn id="91" idx="5"/>
            <a:endCxn id="106" idx="2"/>
          </p:cNvCxnSpPr>
          <p:nvPr/>
        </p:nvCxnSpPr>
        <p:spPr>
          <a:xfrm>
            <a:off x="4376239" y="3809075"/>
            <a:ext cx="266073" cy="39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DDF83285-31C4-A031-D22E-714D4BA12809}"/>
              </a:ext>
            </a:extLst>
          </p:cNvPr>
          <p:cNvCxnSpPr>
            <a:stCxn id="5" idx="5"/>
            <a:endCxn id="91" idx="2"/>
          </p:cNvCxnSpPr>
          <p:nvPr/>
        </p:nvCxnSpPr>
        <p:spPr>
          <a:xfrm>
            <a:off x="3723314" y="3483201"/>
            <a:ext cx="604144" cy="303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箭头连接符 123">
            <a:extLst>
              <a:ext uri="{FF2B5EF4-FFF2-40B4-BE49-F238E27FC236}">
                <a16:creationId xmlns:a16="http://schemas.microsoft.com/office/drawing/2014/main" id="{0C4E73BC-F378-D76B-0CE7-4122675C6750}"/>
              </a:ext>
            </a:extLst>
          </p:cNvPr>
          <p:cNvCxnSpPr>
            <a:cxnSpLocks/>
            <a:stCxn id="33" idx="3"/>
            <a:endCxn id="127" idx="0"/>
          </p:cNvCxnSpPr>
          <p:nvPr/>
        </p:nvCxnSpPr>
        <p:spPr>
          <a:xfrm>
            <a:off x="2364086" y="5200032"/>
            <a:ext cx="722476" cy="50695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A44705D5-8F4A-F718-21A8-22477FAD86E5}"/>
              </a:ext>
            </a:extLst>
          </p:cNvPr>
          <p:cNvCxnSpPr>
            <a:cxnSpLocks/>
            <a:stCxn id="79" idx="5"/>
            <a:endCxn id="127" idx="0"/>
          </p:cNvCxnSpPr>
          <p:nvPr/>
        </p:nvCxnSpPr>
        <p:spPr>
          <a:xfrm>
            <a:off x="3052330" y="5200032"/>
            <a:ext cx="34232" cy="50695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7" name="文本框 126">
            <a:extLst>
              <a:ext uri="{FF2B5EF4-FFF2-40B4-BE49-F238E27FC236}">
                <a16:creationId xmlns:a16="http://schemas.microsoft.com/office/drawing/2014/main" id="{881B82E1-47F0-2B95-B3BD-D9A20D73F0F2}"/>
              </a:ext>
            </a:extLst>
          </p:cNvPr>
          <p:cNvSpPr txBox="1"/>
          <p:nvPr/>
        </p:nvSpPr>
        <p:spPr>
          <a:xfrm>
            <a:off x="1337137" y="5706985"/>
            <a:ext cx="349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Winning nodes of the Evaluation Game</a:t>
            </a:r>
            <a:endParaRPr lang="zh-CN" altLang="en-US" sz="1400" dirty="0"/>
          </a:p>
        </p:txBody>
      </p:sp>
      <p:cxnSp>
        <p:nvCxnSpPr>
          <p:cNvPr id="130" name="直接箭头连接符 129">
            <a:extLst>
              <a:ext uri="{FF2B5EF4-FFF2-40B4-BE49-F238E27FC236}">
                <a16:creationId xmlns:a16="http://schemas.microsoft.com/office/drawing/2014/main" id="{38632D2E-EA45-F64F-22B1-DFB029F7FF1E}"/>
              </a:ext>
            </a:extLst>
          </p:cNvPr>
          <p:cNvCxnSpPr>
            <a:stCxn id="81" idx="4"/>
            <a:endCxn id="127" idx="0"/>
          </p:cNvCxnSpPr>
          <p:nvPr/>
        </p:nvCxnSpPr>
        <p:spPr>
          <a:xfrm flipH="1">
            <a:off x="3086562" y="5209331"/>
            <a:ext cx="310290" cy="49765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" name="直接箭头连接符 131">
            <a:extLst>
              <a:ext uri="{FF2B5EF4-FFF2-40B4-BE49-F238E27FC236}">
                <a16:creationId xmlns:a16="http://schemas.microsoft.com/office/drawing/2014/main" id="{4C0F3C9E-534C-D8AD-27FB-F56CCE89455C}"/>
              </a:ext>
            </a:extLst>
          </p:cNvPr>
          <p:cNvCxnSpPr>
            <a:cxnSpLocks/>
            <a:stCxn id="96" idx="4"/>
            <a:endCxn id="127" idx="0"/>
          </p:cNvCxnSpPr>
          <p:nvPr/>
        </p:nvCxnSpPr>
        <p:spPr>
          <a:xfrm flipH="1">
            <a:off x="3086562" y="5207122"/>
            <a:ext cx="832908" cy="49986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4" name="直接箭头连接符 133">
            <a:extLst>
              <a:ext uri="{FF2B5EF4-FFF2-40B4-BE49-F238E27FC236}">
                <a16:creationId xmlns:a16="http://schemas.microsoft.com/office/drawing/2014/main" id="{51B3D7B2-4253-0FEF-973A-298B8E7B1BD9}"/>
              </a:ext>
            </a:extLst>
          </p:cNvPr>
          <p:cNvCxnSpPr>
            <a:cxnSpLocks/>
            <a:stCxn id="98" idx="4"/>
            <a:endCxn id="127" idx="0"/>
          </p:cNvCxnSpPr>
          <p:nvPr/>
        </p:nvCxnSpPr>
        <p:spPr>
          <a:xfrm flipH="1">
            <a:off x="3086562" y="5207122"/>
            <a:ext cx="1197636" cy="49986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4" name="Picture 2" descr="Transparent Student Cartoon Png Clipart (400x875), Png Download">
            <a:extLst>
              <a:ext uri="{FF2B5EF4-FFF2-40B4-BE49-F238E27FC236}">
                <a16:creationId xmlns:a16="http://schemas.microsoft.com/office/drawing/2014/main" id="{72D0A4C9-629D-375E-0DCA-18EECDA3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81" y="3865960"/>
            <a:ext cx="771768" cy="16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文本框 154">
            <a:extLst>
              <a:ext uri="{FF2B5EF4-FFF2-40B4-BE49-F238E27FC236}">
                <a16:creationId xmlns:a16="http://schemas.microsoft.com/office/drawing/2014/main" id="{C426BFF0-31B6-DFBF-A68B-E27D0A2E27B7}"/>
              </a:ext>
            </a:extLst>
          </p:cNvPr>
          <p:cNvSpPr txBox="1"/>
          <p:nvPr/>
        </p:nvSpPr>
        <p:spPr>
          <a:xfrm>
            <a:off x="4794553" y="5603445"/>
            <a:ext cx="2605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/>
              <a:t>Truthifier</a:t>
            </a:r>
            <a:endParaRPr lang="zh-CN" altLang="en-US" dirty="0"/>
          </a:p>
        </p:txBody>
      </p:sp>
      <p:pic>
        <p:nvPicPr>
          <p:cNvPr id="156" name="Picture 4" descr="Teacher&#10;">
            <a:extLst>
              <a:ext uri="{FF2B5EF4-FFF2-40B4-BE49-F238E27FC236}">
                <a16:creationId xmlns:a16="http://schemas.microsoft.com/office/drawing/2014/main" id="{0B6A646C-5CA3-06B0-5AE5-07BE5AD5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83" y="3510019"/>
            <a:ext cx="1854582" cy="20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文本框 156">
            <a:extLst>
              <a:ext uri="{FF2B5EF4-FFF2-40B4-BE49-F238E27FC236}">
                <a16:creationId xmlns:a16="http://schemas.microsoft.com/office/drawing/2014/main" id="{7D349C0B-BAF7-DFB2-0B53-5BF963EF1A9F}"/>
              </a:ext>
            </a:extLst>
          </p:cNvPr>
          <p:cNvSpPr txBox="1"/>
          <p:nvPr/>
        </p:nvSpPr>
        <p:spPr>
          <a:xfrm>
            <a:off x="8188778" y="5603445"/>
            <a:ext cx="2828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Falsifier</a:t>
            </a:r>
            <a:endParaRPr lang="zh-CN" altLang="en-US" sz="1400" dirty="0"/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B55662C7-DB3D-3C16-618B-6569CB70F377}"/>
              </a:ext>
            </a:extLst>
          </p:cNvPr>
          <p:cNvSpPr txBox="1"/>
          <p:nvPr/>
        </p:nvSpPr>
        <p:spPr>
          <a:xfrm>
            <a:off x="6468049" y="3865960"/>
            <a:ext cx="264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Go left</a:t>
            </a:r>
          </a:p>
          <a:p>
            <a:pPr algn="r"/>
            <a:r>
              <a:rPr lang="en-US" altLang="zh-CN" sz="1400" dirty="0"/>
              <a:t>Go left</a:t>
            </a:r>
          </a:p>
          <a:p>
            <a:r>
              <a:rPr lang="en-US" altLang="zh-CN" sz="1400" dirty="0"/>
              <a:t>Go left</a:t>
            </a:r>
          </a:p>
          <a:p>
            <a:pPr algn="r"/>
            <a:r>
              <a:rPr lang="en-US" altLang="zh-CN" sz="1400" dirty="0"/>
              <a:t>Go right</a:t>
            </a:r>
          </a:p>
          <a:p>
            <a:r>
              <a:rPr lang="en-US" altLang="zh-CN" sz="1400" dirty="0"/>
              <a:t>Back to last step; Go right</a:t>
            </a:r>
          </a:p>
          <a:p>
            <a:pPr algn="r"/>
            <a:r>
              <a:rPr lang="en-US" altLang="zh-CN" sz="1400" dirty="0"/>
              <a:t>Go left</a:t>
            </a:r>
          </a:p>
          <a:p>
            <a:r>
              <a:rPr lang="en-US" altLang="zh-CN" sz="1400" dirty="0"/>
              <a:t>I win! A winning node explored.</a:t>
            </a:r>
          </a:p>
          <a:p>
            <a:pPr algn="r"/>
            <a:endParaRPr lang="en-US" altLang="zh-CN" sz="1400" i="1" dirty="0"/>
          </a:p>
        </p:txBody>
      </p: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202F86FD-99F7-92D9-3C15-5AD3EA64E4F7}"/>
              </a:ext>
            </a:extLst>
          </p:cNvPr>
          <p:cNvCxnSpPr>
            <a:cxnSpLocks/>
            <a:stCxn id="37" idx="4"/>
            <a:endCxn id="127" idx="0"/>
          </p:cNvCxnSpPr>
          <p:nvPr/>
        </p:nvCxnSpPr>
        <p:spPr>
          <a:xfrm>
            <a:off x="2749020" y="5209331"/>
            <a:ext cx="337542" cy="49765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E12E37E9-A20C-D9B3-98DA-DD6AABD73F9F}"/>
              </a:ext>
            </a:extLst>
          </p:cNvPr>
          <p:cNvCxnSpPr>
            <a:cxnSpLocks/>
            <a:stCxn id="38" idx="4"/>
            <a:endCxn id="127" idx="0"/>
          </p:cNvCxnSpPr>
          <p:nvPr/>
        </p:nvCxnSpPr>
        <p:spPr>
          <a:xfrm>
            <a:off x="2939123" y="5209331"/>
            <a:ext cx="147439" cy="49765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5" name="直接箭头连接符 164">
            <a:extLst>
              <a:ext uri="{FF2B5EF4-FFF2-40B4-BE49-F238E27FC236}">
                <a16:creationId xmlns:a16="http://schemas.microsoft.com/office/drawing/2014/main" id="{D8DF0FA5-ED10-8353-6DF0-78DB765D3B49}"/>
              </a:ext>
            </a:extLst>
          </p:cNvPr>
          <p:cNvCxnSpPr>
            <a:cxnSpLocks/>
            <a:stCxn id="88" idx="4"/>
            <a:endCxn id="127" idx="0"/>
          </p:cNvCxnSpPr>
          <p:nvPr/>
        </p:nvCxnSpPr>
        <p:spPr>
          <a:xfrm flipH="1">
            <a:off x="3086562" y="5209331"/>
            <a:ext cx="496094" cy="49765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B9CB2A-C08A-D719-C192-D50AD0F2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results: Witnessing for </a:t>
            </a:r>
            <a:r>
              <a:rPr lang="en-US" altLang="zh-CN" i="1" dirty="0"/>
              <a:t>all</a:t>
            </a:r>
            <a:r>
              <a:rPr lang="en-US" altLang="zh-CN" dirty="0"/>
              <a:t> formulas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3F20AF-13BD-45D2-74CE-1032AD01BE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Sanity check: As the </a:t>
                </a:r>
                <a:r>
                  <a:rPr lang="en-US" altLang="zh-CN" dirty="0" err="1"/>
                  <a:t>truthifier</a:t>
                </a:r>
                <a:r>
                  <a:rPr lang="en-US" altLang="zh-CN" dirty="0"/>
                  <a:t>, there is a winning strategy of the evaluation game </a:t>
                </a:r>
                <a:r>
                  <a:rPr lang="en-US" altLang="zh-CN" dirty="0" err="1"/>
                  <a:t>iff</a:t>
                </a:r>
                <a:r>
                  <a:rPr lang="en-US" altLang="zh-CN" dirty="0"/>
                  <a:t> there is a winning of the tree exploration game.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(⇒)</m:t>
                    </m:r>
                  </m:oMath>
                </a14:m>
                <a:r>
                  <a:rPr lang="en-US" altLang="zh-CN" dirty="0"/>
                  <a:t> is trivial;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(⇐)</m:t>
                    </m:r>
                  </m:oMath>
                </a14:m>
                <a:r>
                  <a:rPr lang="en-US" altLang="zh-CN" dirty="0"/>
                  <a:t> by contradiction. </a:t>
                </a:r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 For resource-bounded </a:t>
                </a:r>
                <a:r>
                  <a:rPr lang="en-US" altLang="zh-CN" dirty="0" err="1"/>
                  <a:t>truthifier</a:t>
                </a:r>
                <a:r>
                  <a:rPr lang="en-US" altLang="zh-CN" dirty="0"/>
                  <a:t>…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3F20AF-13BD-45D2-74CE-1032AD01BE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C72F9DCD-D154-E01B-B5A9-A8DF61D5A8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3650174"/>
                  </p:ext>
                </p:extLst>
              </p:nvPr>
            </p:nvGraphicFramePr>
            <p:xfrm>
              <a:off x="2589212" y="4090146"/>
              <a:ext cx="8070437" cy="1069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030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1: Game-Theoretic Witnessing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03767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i="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b="0" i="0" dirty="0"/>
                            <a:t>, then there</a:t>
                          </a:r>
                          <a:r>
                            <a:rPr lang="en-US" altLang="zh-CN" b="0" i="0" baseline="0" dirty="0"/>
                            <a:t> is a </a:t>
                          </a:r>
                          <a:r>
                            <a:rPr lang="en-US" altLang="zh-CN" b="0" i="0" baseline="0" dirty="0" err="1"/>
                            <a:t>truthifier</a:t>
                          </a:r>
                          <a:r>
                            <a:rPr lang="en-US" altLang="zh-CN" b="0" i="0" baseline="0" dirty="0"/>
                            <a:t> winning strategy of the tree exploration                    game over any model that is represented by terms in the vocabulary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altLang="zh-CN" b="0" i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C72F9DCD-D154-E01B-B5A9-A8DF61D5A8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3650174"/>
                  </p:ext>
                </p:extLst>
              </p:nvPr>
            </p:nvGraphicFramePr>
            <p:xfrm>
              <a:off x="2589212" y="4090146"/>
              <a:ext cx="8070437" cy="1069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1: Game-Theoretic Witnessing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037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5" t="-56897" r="-302" b="-4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221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950742-4DF8-C682-AB7D-F54B7C59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results: Witnessing for </a:t>
            </a:r>
            <a:r>
              <a:rPr lang="en-US" altLang="zh-CN" i="1" dirty="0"/>
              <a:t>all</a:t>
            </a:r>
            <a:r>
              <a:rPr lang="en-US" altLang="zh-CN" dirty="0"/>
              <a:t> formulas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4259E7-9894-58BB-A376-055FBA1D8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FDE49CA3-100B-3149-B786-82519EF45C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9467563"/>
                  </p:ext>
                </p:extLst>
              </p:nvPr>
            </p:nvGraphicFramePr>
            <p:xfrm>
              <a:off x="2589212" y="2133600"/>
              <a:ext cx="8070437" cy="1069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030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Game-Theoretic Witnessing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03767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i="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b="0" i="0" dirty="0"/>
                            <a:t>, then there</a:t>
                          </a:r>
                          <a:r>
                            <a:rPr lang="en-US" altLang="zh-CN" b="0" i="0" baseline="0" dirty="0"/>
                            <a:t> is a </a:t>
                          </a:r>
                          <a:r>
                            <a:rPr lang="en-US" altLang="zh-CN" b="0" i="0" baseline="0" dirty="0" err="1"/>
                            <a:t>truthifier</a:t>
                          </a:r>
                          <a:r>
                            <a:rPr lang="en-US" altLang="zh-CN" b="0" i="0" baseline="0" dirty="0"/>
                            <a:t> winning strategy of the tree exploration game over any model that is represented by terms in the vocabulary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altLang="zh-CN" b="0" i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FDE49CA3-100B-3149-B786-82519EF45C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9467563"/>
                  </p:ext>
                </p:extLst>
              </p:nvPr>
            </p:nvGraphicFramePr>
            <p:xfrm>
              <a:off x="2589212" y="2133600"/>
              <a:ext cx="8070437" cy="1069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Game-Theoretic Witnessing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037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5" t="-56034" r="-302" b="-4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2" descr="Transparent Student Cartoon Png Clipart (400x875), Png Download">
            <a:extLst>
              <a:ext uri="{FF2B5EF4-FFF2-40B4-BE49-F238E27FC236}">
                <a16:creationId xmlns:a16="http://schemas.microsoft.com/office/drawing/2014/main" id="{A0A4FAF9-DC9F-6F3A-3EF3-7FD57FA5D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36" y="3749626"/>
            <a:ext cx="906235" cy="19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157CAB7-ABC6-4B0D-D34F-AD78F2A207B6}"/>
              </a:ext>
            </a:extLst>
          </p:cNvPr>
          <p:cNvSpPr txBox="1"/>
          <p:nvPr/>
        </p:nvSpPr>
        <p:spPr>
          <a:xfrm>
            <a:off x="2726196" y="5791200"/>
            <a:ext cx="260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Truthifier</a:t>
            </a:r>
            <a:endParaRPr lang="zh-CN" altLang="en-US" dirty="0"/>
          </a:p>
        </p:txBody>
      </p:sp>
      <p:pic>
        <p:nvPicPr>
          <p:cNvPr id="7" name="Picture 4" descr="Teacher&#10;">
            <a:extLst>
              <a:ext uri="{FF2B5EF4-FFF2-40B4-BE49-F238E27FC236}">
                <a16:creationId xmlns:a16="http://schemas.microsoft.com/office/drawing/2014/main" id="{207B976B-0575-255A-C038-BADF261C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75" y="3488330"/>
            <a:ext cx="2092629" cy="23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EE01449-A59A-716B-25E2-0932E723B5BE}"/>
              </a:ext>
            </a:extLst>
          </p:cNvPr>
          <p:cNvSpPr txBox="1"/>
          <p:nvPr/>
        </p:nvSpPr>
        <p:spPr>
          <a:xfrm>
            <a:off x="6497408" y="5791199"/>
            <a:ext cx="282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Falsifier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对话气泡: 椭圆形 9">
                <a:extLst>
                  <a:ext uri="{FF2B5EF4-FFF2-40B4-BE49-F238E27FC236}">
                    <a16:creationId xmlns:a16="http://schemas.microsoft.com/office/drawing/2014/main" id="{8751B1CA-EC8B-9BB3-B086-9CAE017E6507}"/>
                  </a:ext>
                </a:extLst>
              </p:cNvPr>
              <p:cNvSpPr/>
              <p:nvPr/>
            </p:nvSpPr>
            <p:spPr>
              <a:xfrm>
                <a:off x="557532" y="2043194"/>
                <a:ext cx="3797439" cy="1683759"/>
              </a:xfrm>
              <a:prstGeom prst="wedgeEllipseCallout">
                <a:avLst>
                  <a:gd name="adj1" fmla="val 30560"/>
                  <a:gd name="adj2" fmla="val 60991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There are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that encodes a winning strategy over any model M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0" name="对话气泡: 椭圆形 9">
                <a:extLst>
                  <a:ext uri="{FF2B5EF4-FFF2-40B4-BE49-F238E27FC236}">
                    <a16:creationId xmlns:a16="http://schemas.microsoft.com/office/drawing/2014/main" id="{8751B1CA-EC8B-9BB3-B086-9CAE017E6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2" y="2043194"/>
                <a:ext cx="3797439" cy="1683759"/>
              </a:xfrm>
              <a:prstGeom prst="wedgeEllipseCallout">
                <a:avLst>
                  <a:gd name="adj1" fmla="val 30560"/>
                  <a:gd name="adj2" fmla="val 6099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A31E01AA-099C-ED1B-E14B-9B971016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75" y="3520428"/>
            <a:ext cx="906235" cy="10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对话气泡: 椭圆形 11">
                <a:extLst>
                  <a:ext uri="{FF2B5EF4-FFF2-40B4-BE49-F238E27FC236}">
                    <a16:creationId xmlns:a16="http://schemas.microsoft.com/office/drawing/2014/main" id="{C2527E2A-DAD8-2336-F242-27F0FAF9BA14}"/>
                  </a:ext>
                </a:extLst>
              </p:cNvPr>
              <p:cNvSpPr/>
              <p:nvPr/>
            </p:nvSpPr>
            <p:spPr>
              <a:xfrm>
                <a:off x="7426708" y="2139403"/>
                <a:ext cx="3797439" cy="1683759"/>
              </a:xfrm>
              <a:prstGeom prst="wedgeEllipseCallout">
                <a:avLst>
                  <a:gd name="adj1" fmla="val -30084"/>
                  <a:gd name="adj2" fmla="val 5495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Let’s try the tree exploration game over 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对话气泡: 椭圆形 11">
                <a:extLst>
                  <a:ext uri="{FF2B5EF4-FFF2-40B4-BE49-F238E27FC236}">
                    <a16:creationId xmlns:a16="http://schemas.microsoft.com/office/drawing/2014/main" id="{C2527E2A-DAD8-2336-F242-27F0FAF9B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708" y="2139403"/>
                <a:ext cx="3797439" cy="1683759"/>
              </a:xfrm>
              <a:prstGeom prst="wedgeEllipseCallout">
                <a:avLst>
                  <a:gd name="adj1" fmla="val -30084"/>
                  <a:gd name="adj2" fmla="val 5495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3E0162F-E414-6105-BEAF-CB62346C0647}"/>
                  </a:ext>
                </a:extLst>
              </p:cNvPr>
              <p:cNvSpPr txBox="1"/>
              <p:nvPr/>
            </p:nvSpPr>
            <p:spPr>
              <a:xfrm>
                <a:off x="4604321" y="3945652"/>
                <a:ext cx="2646504" cy="1833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400" dirty="0"/>
              </a:p>
              <a:p>
                <a:pPr algn="r"/>
                <a:r>
                  <a:rPr lang="en-US" altLang="zh-CN" sz="1400" dirty="0"/>
                  <a:t>Response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1400" dirty="0"/>
              </a:p>
              <a:p>
                <a:r>
                  <a:rPr lang="en-US" altLang="zh-CN" sz="1400" dirty="0"/>
                  <a:t>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400" dirty="0"/>
              </a:p>
              <a:p>
                <a:pPr algn="r"/>
                <a:r>
                  <a:rPr lang="en-US" altLang="zh-CN" sz="1400" dirty="0"/>
                  <a:t>Response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zh-CN" sz="1400" dirty="0"/>
              </a:p>
              <a:p>
                <a:r>
                  <a:rPr lang="en-US" altLang="zh-CN" sz="1400" dirty="0"/>
                  <a:t>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400" dirty="0"/>
              </a:p>
              <a:p>
                <a:pPr algn="r"/>
                <a:r>
                  <a:rPr lang="en-US" altLang="zh-CN" sz="1400" dirty="0"/>
                  <a:t>Response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altLang="zh-CN" sz="1400" dirty="0"/>
              </a:p>
              <a:p>
                <a:r>
                  <a:rPr lang="en-US" altLang="zh-CN" sz="1400" dirty="0"/>
                  <a:t>See, I win!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3E0162F-E414-6105-BEAF-CB62346C0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321" y="3945652"/>
                <a:ext cx="2646504" cy="1833707"/>
              </a:xfrm>
              <a:prstGeom prst="rect">
                <a:avLst/>
              </a:prstGeom>
              <a:blipFill>
                <a:blip r:embed="rId8"/>
                <a:stretch>
                  <a:fillRect l="-691" b="-26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3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668245-654E-59FC-2FB5-345E05F9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Special Case: Against Oblivious Falsifier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B4AA14-3336-4846-0E1D-1DD83E6E6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Can we say something about the simpler evaluation game?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46F57789-91CD-EF93-C572-73FF27BBBF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3650621"/>
                  </p:ext>
                </p:extLst>
              </p:nvPr>
            </p:nvGraphicFramePr>
            <p:xfrm>
              <a:off x="2589212" y="2630864"/>
              <a:ext cx="8070437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030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Corollary 2: On Evaluation Game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703767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i="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b="0" i="0" dirty="0"/>
                            <a:t>, then there</a:t>
                          </a:r>
                          <a:r>
                            <a:rPr lang="en-US" altLang="zh-CN" b="0" i="0" baseline="0" dirty="0"/>
                            <a:t> is a </a:t>
                          </a:r>
                          <a:r>
                            <a:rPr lang="en-US" altLang="zh-CN" b="0" i="0" baseline="0" dirty="0" err="1"/>
                            <a:t>truthifier</a:t>
                          </a:r>
                          <a:r>
                            <a:rPr lang="en-US" altLang="zh-CN" b="0" i="0" baseline="0" dirty="0"/>
                            <a:t> winning strategy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altLang="zh-CN" b="0" i="0" dirty="0"/>
                            <a:t> sequential</a:t>
                          </a:r>
                          <a:r>
                            <a:rPr lang="en-US" altLang="zh-CN" b="0" i="0" baseline="0" dirty="0"/>
                            <a:t> plays of the evaluation game over any model against an </a:t>
                          </a:r>
                          <a:r>
                            <a:rPr lang="en-US" altLang="zh-CN" b="0" i="1" baseline="0" dirty="0"/>
                            <a:t>oblivious</a:t>
                          </a:r>
                          <a:r>
                            <a:rPr lang="en-US" altLang="zh-CN" b="0" i="0" baseline="0" dirty="0"/>
                            <a:t> Falsifier. Moreover, this strategy can be represented by terms in the vocabulary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altLang="zh-CN" b="0" i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46F57789-91CD-EF93-C572-73FF27BBBF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3650621"/>
                  </p:ext>
                </p:extLst>
              </p:nvPr>
            </p:nvGraphicFramePr>
            <p:xfrm>
              <a:off x="2589212" y="2630864"/>
              <a:ext cx="8070437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Corollary 2: On Evaluation Game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5" t="-43046" r="-302" b="-105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2" descr="Transparent Student Cartoon Png Clipart (400x875), Png Download">
            <a:extLst>
              <a:ext uri="{FF2B5EF4-FFF2-40B4-BE49-F238E27FC236}">
                <a16:creationId xmlns:a16="http://schemas.microsoft.com/office/drawing/2014/main" id="{9BA54306-D2A1-931D-8F8E-9F18BEE5A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96" y="4429469"/>
            <a:ext cx="669233" cy="14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5EBC05D-9106-4716-3849-D0C7FB8BB17E}"/>
              </a:ext>
            </a:extLst>
          </p:cNvPr>
          <p:cNvSpPr txBox="1"/>
          <p:nvPr/>
        </p:nvSpPr>
        <p:spPr>
          <a:xfrm>
            <a:off x="4700467" y="5884820"/>
            <a:ext cx="1923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/>
              <a:t>Truthifier</a:t>
            </a:r>
            <a:endParaRPr lang="zh-CN" altLang="en-US" sz="1400" dirty="0"/>
          </a:p>
        </p:txBody>
      </p:sp>
      <p:pic>
        <p:nvPicPr>
          <p:cNvPr id="12" name="Picture 4" descr="Teacher&#10;">
            <a:extLst>
              <a:ext uri="{FF2B5EF4-FFF2-40B4-BE49-F238E27FC236}">
                <a16:creationId xmlns:a16="http://schemas.microsoft.com/office/drawing/2014/main" id="{3785B1CC-6E00-B75C-8721-67C1A2E6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45" y="4210607"/>
            <a:ext cx="1545357" cy="170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4ABD01A-AD4F-4A02-F7A3-80730F1A2E69}"/>
              </a:ext>
            </a:extLst>
          </p:cNvPr>
          <p:cNvSpPr txBox="1"/>
          <p:nvPr/>
        </p:nvSpPr>
        <p:spPr>
          <a:xfrm>
            <a:off x="6002699" y="5889014"/>
            <a:ext cx="2088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Falsifier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对话气泡: 椭圆形 15">
                <a:extLst>
                  <a:ext uri="{FF2B5EF4-FFF2-40B4-BE49-F238E27FC236}">
                    <a16:creationId xmlns:a16="http://schemas.microsoft.com/office/drawing/2014/main" id="{EAEDF45E-B51F-F060-B340-CBB858900CA6}"/>
                  </a:ext>
                </a:extLst>
              </p:cNvPr>
              <p:cNvSpPr/>
              <p:nvPr/>
            </p:nvSpPr>
            <p:spPr>
              <a:xfrm>
                <a:off x="2234090" y="4266389"/>
                <a:ext cx="2868460" cy="1280160"/>
              </a:xfrm>
              <a:prstGeom prst="wedgeEllipseCallout">
                <a:avLst>
                  <a:gd name="adj1" fmla="val 54931"/>
                  <a:gd name="adj2" fmla="val -25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game, I can access the transcripts of the previous plays.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6" name="对话气泡: 椭圆形 15">
                <a:extLst>
                  <a:ext uri="{FF2B5EF4-FFF2-40B4-BE49-F238E27FC236}">
                    <a16:creationId xmlns:a16="http://schemas.microsoft.com/office/drawing/2014/main" id="{EAEDF45E-B51F-F060-B340-CBB858900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090" y="4266389"/>
                <a:ext cx="2868460" cy="1280160"/>
              </a:xfrm>
              <a:prstGeom prst="wedgeEllipseCallout">
                <a:avLst>
                  <a:gd name="adj1" fmla="val 54931"/>
                  <a:gd name="adj2" fmla="val -256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对话气泡: 椭圆形 16">
                <a:extLst>
                  <a:ext uri="{FF2B5EF4-FFF2-40B4-BE49-F238E27FC236}">
                    <a16:creationId xmlns:a16="http://schemas.microsoft.com/office/drawing/2014/main" id="{48077ED5-FBD0-B7C7-F874-0FE99BE0AF32}"/>
                  </a:ext>
                </a:extLst>
              </p:cNvPr>
              <p:cNvSpPr/>
              <p:nvPr/>
            </p:nvSpPr>
            <p:spPr>
              <a:xfrm>
                <a:off x="7770520" y="4184589"/>
                <a:ext cx="2868460" cy="1280160"/>
              </a:xfrm>
              <a:prstGeom prst="wedgeEllipseCallout">
                <a:avLst>
                  <a:gd name="adj1" fmla="val -57297"/>
                  <a:gd name="adj2" fmla="val -501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I will stick to a fixed strategy in all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plays of the game.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7" name="对话气泡: 椭圆形 16">
                <a:extLst>
                  <a:ext uri="{FF2B5EF4-FFF2-40B4-BE49-F238E27FC236}">
                    <a16:creationId xmlns:a16="http://schemas.microsoft.com/office/drawing/2014/main" id="{48077ED5-FBD0-B7C7-F874-0FE99BE0A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520" y="4184589"/>
                <a:ext cx="2868460" cy="1280160"/>
              </a:xfrm>
              <a:prstGeom prst="wedgeEllipseCallout">
                <a:avLst>
                  <a:gd name="adj1" fmla="val -57297"/>
                  <a:gd name="adj2" fmla="val -5015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694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CAAC27-666C-5BFA-4E42-14C3DDFE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Proof overview, in one page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F0B86D-6A33-7645-B815-A12B9CB2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proof-theoretic technique.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图示 3">
                <a:extLst>
                  <a:ext uri="{FF2B5EF4-FFF2-40B4-BE49-F238E27FC236}">
                    <a16:creationId xmlns:a16="http://schemas.microsoft.com/office/drawing/2014/main" id="{93CA83BE-C58A-F63D-2CA6-D852D9D063D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05093626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图示 3">
                <a:extLst>
                  <a:ext uri="{FF2B5EF4-FFF2-40B4-BE49-F238E27FC236}">
                    <a16:creationId xmlns:a16="http://schemas.microsoft.com/office/drawing/2014/main" id="{93CA83BE-C58A-F63D-2CA6-D852D9D063D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05093626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B5C96BE8-1057-64F3-9A8C-CDD1FA49E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43" y="4358647"/>
            <a:ext cx="12763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C0E6BF6-1A35-1BAD-32F4-D1AE725FD49D}"/>
              </a:ext>
            </a:extLst>
          </p:cNvPr>
          <p:cNvSpPr txBox="1"/>
          <p:nvPr/>
        </p:nvSpPr>
        <p:spPr>
          <a:xfrm>
            <a:off x="4286291" y="5984444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Gerhard </a:t>
            </a:r>
            <a:r>
              <a:rPr lang="en-US" altLang="zh-CN" sz="1400" dirty="0" err="1"/>
              <a:t>Gentzen</a:t>
            </a:r>
            <a:endParaRPr lang="zh-CN" altLang="en-US" sz="1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2AC3AAE-E787-CF9D-7383-94329907802F}"/>
              </a:ext>
            </a:extLst>
          </p:cNvPr>
          <p:cNvSpPr txBox="1"/>
          <p:nvPr/>
        </p:nvSpPr>
        <p:spPr>
          <a:xfrm>
            <a:off x="5885365" y="5018670"/>
            <a:ext cx="3085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Sequent Calculus</a:t>
            </a:r>
          </a:p>
          <a:p>
            <a:r>
              <a:rPr lang="en-US" altLang="zh-CN" sz="1400" dirty="0"/>
              <a:t>“Cut Elimination Theorem”</a:t>
            </a:r>
          </a:p>
          <a:p>
            <a:r>
              <a:rPr lang="en-US" altLang="zh-CN" sz="1400" dirty="0"/>
              <a:t>or “</a:t>
            </a:r>
            <a:r>
              <a:rPr lang="en-US" altLang="zh-CN" sz="1400" dirty="0" err="1"/>
              <a:t>Gentzen’s</a:t>
            </a:r>
            <a:r>
              <a:rPr lang="en-US" altLang="zh-CN" sz="1400" dirty="0"/>
              <a:t> </a:t>
            </a:r>
            <a:r>
              <a:rPr lang="en-US" altLang="zh-CN" sz="1400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Hauptsatz</a:t>
            </a:r>
            <a:r>
              <a:rPr lang="en-US" altLang="zh-CN" sz="1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”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542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F02787-844A-AC4B-B895-9458A3ED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Adventure of Complexity Theorists</a:t>
            </a:r>
            <a:endParaRPr lang="zh-CN" altLang="en-US" dirty="0"/>
          </a:p>
        </p:txBody>
      </p:sp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730FF536-C489-2B53-DBEA-57D9DE0E1F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32" y="1671028"/>
            <a:ext cx="1995694" cy="14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D5B551C-A3C1-5531-01F1-A1496C10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32" y="3597841"/>
            <a:ext cx="1998174" cy="19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E7E9E67A-69B8-7FE8-165C-E7532BAFF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63" y="2291094"/>
            <a:ext cx="1596965" cy="24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875DB4A-EA52-59DC-2462-CCAC4A4D62E5}"/>
              </a:ext>
            </a:extLst>
          </p:cNvPr>
          <p:cNvSpPr txBox="1"/>
          <p:nvPr/>
        </p:nvSpPr>
        <p:spPr>
          <a:xfrm>
            <a:off x="2217693" y="3150196"/>
            <a:ext cx="189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Stephen Cook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330EF2-5769-285E-120D-B02A01B721DC}"/>
              </a:ext>
            </a:extLst>
          </p:cNvPr>
          <p:cNvSpPr txBox="1"/>
          <p:nvPr/>
        </p:nvSpPr>
        <p:spPr>
          <a:xfrm>
            <a:off x="2351489" y="5583502"/>
            <a:ext cx="1609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Leonid Levin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05FD18F-2AF2-F4A9-1415-CEC52A9B4999}"/>
              </a:ext>
            </a:extLst>
          </p:cNvPr>
          <p:cNvSpPr txBox="1"/>
          <p:nvPr/>
        </p:nvSpPr>
        <p:spPr>
          <a:xfrm>
            <a:off x="4286863" y="4780122"/>
            <a:ext cx="1665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Richard Karp</a:t>
            </a:r>
          </a:p>
        </p:txBody>
      </p:sp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F32B8F37-CBF9-696E-7A60-D8B69ED09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80" y="1671028"/>
            <a:ext cx="4381458" cy="38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FA06732-9215-F7C6-4B87-A1D74E84C343}"/>
              </a:ext>
            </a:extLst>
          </p:cNvPr>
          <p:cNvSpPr txBox="1"/>
          <p:nvPr/>
        </p:nvSpPr>
        <p:spPr>
          <a:xfrm>
            <a:off x="5952722" y="5629668"/>
            <a:ext cx="490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(partial) map of NP-complete problems</a:t>
            </a:r>
          </a:p>
          <a:p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3C50EF-BDEA-27DE-F082-40FEA1F3C8A7}"/>
              </a:ext>
            </a:extLst>
          </p:cNvPr>
          <p:cNvSpPr/>
          <p:nvPr/>
        </p:nvSpPr>
        <p:spPr>
          <a:xfrm>
            <a:off x="5914939" y="3057863"/>
            <a:ext cx="50540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Are they hard?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62" name="Picture 14" descr="See the source image">
            <a:extLst>
              <a:ext uri="{FF2B5EF4-FFF2-40B4-BE49-F238E27FC236}">
                <a16:creationId xmlns:a16="http://schemas.microsoft.com/office/drawing/2014/main" id="{7FBFE85D-C9E2-9D1D-4567-8DC4D45FE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63" y="2337148"/>
            <a:ext cx="190482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See the source image">
            <a:extLst>
              <a:ext uri="{FF2B5EF4-FFF2-40B4-BE49-F238E27FC236}">
                <a16:creationId xmlns:a16="http://schemas.microsoft.com/office/drawing/2014/main" id="{7DFD2E1C-AC9C-D42F-48CD-ABF5576B3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45" y="2291094"/>
            <a:ext cx="190482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See the source image">
            <a:extLst>
              <a:ext uri="{FF2B5EF4-FFF2-40B4-BE49-F238E27FC236}">
                <a16:creationId xmlns:a16="http://schemas.microsoft.com/office/drawing/2014/main" id="{71996C40-DCB9-FF1F-4C2F-30FC192D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2" y="4407708"/>
            <a:ext cx="190482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See the source image">
            <a:extLst>
              <a:ext uri="{FF2B5EF4-FFF2-40B4-BE49-F238E27FC236}">
                <a16:creationId xmlns:a16="http://schemas.microsoft.com/office/drawing/2014/main" id="{A0EC6792-5733-6321-9E7A-282BE8A8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38" y="4367048"/>
            <a:ext cx="190482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See the source image">
            <a:extLst>
              <a:ext uri="{FF2B5EF4-FFF2-40B4-BE49-F238E27FC236}">
                <a16:creationId xmlns:a16="http://schemas.microsoft.com/office/drawing/2014/main" id="{8E3991FB-09CC-3AC3-A443-0F441610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8" y="3318738"/>
            <a:ext cx="190482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ee the source image">
            <a:extLst>
              <a:ext uri="{FF2B5EF4-FFF2-40B4-BE49-F238E27FC236}">
                <a16:creationId xmlns:a16="http://schemas.microsoft.com/office/drawing/2014/main" id="{DAEC10AC-E967-7FF7-9671-1F5C94C7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32" y="3312374"/>
            <a:ext cx="190482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4B874E-A0CC-54FE-1802-57EFC756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4" name="AutoShape 2" descr="查看源图像">
            <a:extLst>
              <a:ext uri="{FF2B5EF4-FFF2-40B4-BE49-F238E27FC236}">
                <a16:creationId xmlns:a16="http://schemas.microsoft.com/office/drawing/2014/main" id="{B56DA5E1-A36D-6776-94FD-68B9690251E4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buAutoNum type="romanUcPeriod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The story of frustrated complexity theorists</a:t>
            </a:r>
          </a:p>
          <a:p>
            <a:pPr marL="400050" indent="-400050">
              <a:buAutoNum type="romanUcPeriod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Bounded Arithmetic: the minimal logic for complexity theorists</a:t>
            </a:r>
          </a:p>
          <a:p>
            <a:pPr marL="400050" indent="-400050">
              <a:buAutoNum type="romanUcPeriod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Witnessing: extracting algorithms from proofs</a:t>
            </a:r>
          </a:p>
          <a:p>
            <a:pPr marL="400050" indent="-400050">
              <a:buAutoNum type="romanUcPeriod"/>
            </a:pPr>
            <a:r>
              <a:rPr lang="en-US" altLang="zh-CN" dirty="0"/>
              <a:t>Unprovability of complexity lower bounds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13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DDF6B-497A-7C70-5EB6-E8B72A04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Cook’s proposal</a:t>
            </a:r>
            <a:endParaRPr lang="zh-CN" altLang="en-US" dirty="0"/>
          </a:p>
        </p:txBody>
      </p:sp>
      <p:pic>
        <p:nvPicPr>
          <p:cNvPr id="6" name="Picture 2" descr="查看源图像">
            <a:extLst>
              <a:ext uri="{FF2B5EF4-FFF2-40B4-BE49-F238E27FC236}">
                <a16:creationId xmlns:a16="http://schemas.microsoft.com/office/drawing/2014/main" id="{3ECFFB8F-FC86-D22E-4C42-FC4A13DA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133600"/>
            <a:ext cx="1995694" cy="14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9AA35A7-11D6-3F6C-034E-C7324ECC0B8E}"/>
              </a:ext>
            </a:extLst>
          </p:cNvPr>
          <p:cNvSpPr txBox="1"/>
          <p:nvPr/>
        </p:nvSpPr>
        <p:spPr>
          <a:xfrm>
            <a:off x="2693373" y="3612768"/>
            <a:ext cx="189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Stephen Cook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对话气泡: 椭圆形 7">
                <a:extLst>
                  <a:ext uri="{FF2B5EF4-FFF2-40B4-BE49-F238E27FC236}">
                    <a16:creationId xmlns:a16="http://schemas.microsoft.com/office/drawing/2014/main" id="{9899F881-D75A-99EB-EAF5-3D9366F70C66}"/>
                  </a:ext>
                </a:extLst>
              </p:cNvPr>
              <p:cNvSpPr/>
              <p:nvPr/>
            </p:nvSpPr>
            <p:spPr>
              <a:xfrm>
                <a:off x="4697260" y="1644202"/>
                <a:ext cx="4202482" cy="1494665"/>
              </a:xfrm>
              <a:prstGeom prst="wedgeEllipseCallout">
                <a:avLst>
                  <a:gd name="adj1" fmla="val -53033"/>
                  <a:gd name="adj2" fmla="val 2897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If resolving </a:t>
                </a:r>
                <a:r>
                  <a:rPr lang="en-US" altLang="zh-CN" b="1" dirty="0"/>
                  <a:t>P</a:t>
                </a:r>
                <a:r>
                  <a:rPr lang="en-US" altLang="zh-CN" dirty="0"/>
                  <a:t> vs </a:t>
                </a:r>
                <a:r>
                  <a:rPr lang="en-US" altLang="zh-CN" b="1" dirty="0"/>
                  <a:t>NP</a:t>
                </a:r>
                <a:r>
                  <a:rPr lang="en-US" altLang="zh-CN" dirty="0"/>
                  <a:t> problem is out of reach, I am satisfied with its </a:t>
                </a:r>
                <a:r>
                  <a:rPr lang="en-US" altLang="zh-CN" i="1" dirty="0"/>
                  <a:t>independence</a:t>
                </a:r>
                <a:r>
                  <a:rPr lang="en-US" altLang="zh-CN" dirty="0"/>
                  <a:t> </a:t>
                </a:r>
                <a:r>
                  <a:rPr lang="en-US" altLang="zh-CN" dirty="0" err="1"/>
                  <a:t>wrt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8" name="对话气泡: 椭圆形 7">
                <a:extLst>
                  <a:ext uri="{FF2B5EF4-FFF2-40B4-BE49-F238E27FC236}">
                    <a16:creationId xmlns:a16="http://schemas.microsoft.com/office/drawing/2014/main" id="{9899F881-D75A-99EB-EAF5-3D9366F70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260" y="1644202"/>
                <a:ext cx="4202482" cy="1494665"/>
              </a:xfrm>
              <a:prstGeom prst="wedgeEllipseCallout">
                <a:avLst>
                  <a:gd name="adj1" fmla="val -53033"/>
                  <a:gd name="adj2" fmla="val 28978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A941B67B-6232-A005-F633-7A221A81F93D}"/>
                  </a:ext>
                </a:extLst>
              </p:cNvPr>
              <p:cNvSpPr/>
              <p:nvPr/>
            </p:nvSpPr>
            <p:spPr>
              <a:xfrm>
                <a:off x="4328770" y="4081219"/>
                <a:ext cx="1841326" cy="63882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𝐏𝐕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⊬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A941B67B-6232-A005-F633-7A221A81F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770" y="4081219"/>
                <a:ext cx="1841326" cy="6388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F7213C7A-FE22-5694-8C23-DEE6B1FCBBE2}"/>
                  </a:ext>
                </a:extLst>
              </p:cNvPr>
              <p:cNvSpPr/>
              <p:nvPr/>
            </p:nvSpPr>
            <p:spPr>
              <a:xfrm>
                <a:off x="7853547" y="4081219"/>
                <a:ext cx="1841326" cy="63882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𝐏𝐕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⊬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F7213C7A-FE22-5694-8C23-DEE6B1FCB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547" y="4081219"/>
                <a:ext cx="1841326" cy="6388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B14069C-D24C-C430-AC4C-1A86F953F552}"/>
              </a:ext>
            </a:extLst>
          </p:cNvPr>
          <p:cNvCxnSpPr>
            <a:cxnSpLocks/>
            <a:stCxn id="8" idx="4"/>
            <a:endCxn id="13" idx="0"/>
          </p:cNvCxnSpPr>
          <p:nvPr/>
        </p:nvCxnSpPr>
        <p:spPr>
          <a:xfrm flipH="1">
            <a:off x="5249433" y="3138867"/>
            <a:ext cx="1549068" cy="94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912CE6F-F428-E4BA-8796-F8FE61971871}"/>
              </a:ext>
            </a:extLst>
          </p:cNvPr>
          <p:cNvCxnSpPr>
            <a:cxnSpLocks/>
            <a:stCxn id="8" idx="4"/>
            <a:endCxn id="14" idx="0"/>
          </p:cNvCxnSpPr>
          <p:nvPr/>
        </p:nvCxnSpPr>
        <p:spPr>
          <a:xfrm>
            <a:off x="6798501" y="3138867"/>
            <a:ext cx="1975709" cy="94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BEBD0AF6-337D-F963-AD4C-5772E156B819}"/>
              </a:ext>
            </a:extLst>
          </p:cNvPr>
          <p:cNvSpPr txBox="1"/>
          <p:nvPr/>
        </p:nvSpPr>
        <p:spPr>
          <a:xfrm>
            <a:off x="3968473" y="4762499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Unprovability of upper bounds</a:t>
            </a:r>
            <a:endParaRPr lang="zh-CN" altLang="en-US" sz="1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72E814-A7C0-A53D-6FBE-85D90DD529F7}"/>
              </a:ext>
            </a:extLst>
          </p:cNvPr>
          <p:cNvSpPr txBox="1"/>
          <p:nvPr/>
        </p:nvSpPr>
        <p:spPr>
          <a:xfrm>
            <a:off x="7507677" y="4762499"/>
            <a:ext cx="2533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Unprovability of lower bounds</a:t>
            </a:r>
            <a:endParaRPr lang="zh-CN" altLang="en-US" sz="1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DF9C3BE-3C81-511F-4961-4C1E2936D899}"/>
              </a:ext>
            </a:extLst>
          </p:cNvPr>
          <p:cNvSpPr txBox="1"/>
          <p:nvPr/>
        </p:nvSpPr>
        <p:spPr>
          <a:xfrm>
            <a:off x="2148213" y="543292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Known results: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30BB8DF-DBAC-C305-249D-B2514D542E6E}"/>
                  </a:ext>
                </a:extLst>
              </p:cNvPr>
              <p:cNvSpPr txBox="1"/>
              <p:nvPr/>
            </p:nvSpPr>
            <p:spPr>
              <a:xfrm>
                <a:off x="4070334" y="5276602"/>
                <a:ext cx="2358198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𝐏𝐕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⊬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1" dirty="0"/>
              </a:p>
              <a:p>
                <a:pPr algn="ctr"/>
                <a:r>
                  <a:rPr lang="en-US" altLang="zh-CN" dirty="0"/>
                  <a:t>(CKKO21)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30BB8DF-DBAC-C305-249D-B2514D542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334" y="5276602"/>
                <a:ext cx="2358198" cy="681982"/>
              </a:xfrm>
              <a:prstGeom prst="rect">
                <a:avLst/>
              </a:prstGeom>
              <a:blipFill>
                <a:blip r:embed="rId6"/>
                <a:stretch>
                  <a:fillRect b="-14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6490CF0-00AB-DBD6-733F-C1B14202B4BF}"/>
                  </a:ext>
                </a:extLst>
              </p:cNvPr>
              <p:cNvSpPr txBox="1"/>
              <p:nvPr/>
            </p:nvSpPr>
            <p:spPr>
              <a:xfrm>
                <a:off x="6921796" y="5318434"/>
                <a:ext cx="3704827" cy="67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𝐏𝐕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⊬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somewhat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𝐜𝐨𝐍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poly</m:t>
                          </m:r>
                        </m:sub>
                      </m:sSub>
                    </m:oMath>
                  </m:oMathPara>
                </a14:m>
                <a:endParaRPr lang="en-US" altLang="zh-CN" b="1" dirty="0"/>
              </a:p>
              <a:p>
                <a:pPr algn="ctr"/>
                <a:r>
                  <a:rPr lang="en-US" altLang="zh-CN" dirty="0"/>
                  <a:t>(PS21)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6490CF0-00AB-DBD6-733F-C1B14202B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796" y="5318434"/>
                <a:ext cx="3704827" cy="671851"/>
              </a:xfrm>
              <a:prstGeom prst="rect">
                <a:avLst/>
              </a:prstGeom>
              <a:blipFill>
                <a:blip r:embed="rId7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4" descr="查看源图像">
            <a:extLst>
              <a:ext uri="{FF2B5EF4-FFF2-40B4-BE49-F238E27FC236}">
                <a16:creationId xmlns:a16="http://schemas.microsoft.com/office/drawing/2014/main" id="{EB7BF5C7-4A0B-EF44-A4BE-32FD7E926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89" b="90442" l="4297" r="98281">
                        <a14:foregroundMark x1="4297" y1="59163" x2="7500" y2="44076"/>
                        <a14:foregroundMark x1="84453" y1="8689" x2="84453" y2="8689"/>
                        <a14:foregroundMark x1="94063" y1="17930" x2="94063" y2="17930"/>
                        <a14:foregroundMark x1="98359" y1="21248" x2="98359" y2="21248"/>
                        <a14:foregroundMark x1="44375" y1="90442" x2="44375" y2="90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162" y="5551589"/>
            <a:ext cx="987680" cy="9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1" grpId="0"/>
      <p:bldP spid="32" grpId="0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6E7F3-B85D-2FCC-5A09-7B2190F4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Nondeterministic circuits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4A8B580-5BC1-BDED-3EF6-C5F86E5630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altLang="zh-CN" dirty="0"/>
                  <a:t>, we can define a nondeterministic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/>
                  <a:t> as: </a:t>
                </a:r>
              </a:p>
              <a:p>
                <a:pPr lvl="1"/>
                <a:r>
                  <a:rPr lang="en-US" altLang="zh-CN" dirty="0"/>
                  <a:t>A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is the input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iff</a:t>
                </a:r>
                <a:r>
                  <a:rPr lang="en-US" altLang="zh-CN" dirty="0"/>
                  <a:t> there is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Similarly, we can define a co-nondeterministic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as: </a:t>
                </a:r>
              </a:p>
              <a:p>
                <a:pPr lvl="1"/>
                <a:r>
                  <a:rPr lang="en-US" altLang="zh-CN" dirty="0"/>
                  <a:t>A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is the input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iff</a:t>
                </a:r>
                <a:r>
                  <a:rPr lang="en-US" altLang="zh-CN" dirty="0"/>
                  <a:t>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altLang="zh-CN" dirty="0"/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4A8B580-5BC1-BDED-3EF6-C5F86E5630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76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7D55E-5F9A-D3AE-D6BC-48BDA947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Pich</a:t>
            </a:r>
            <a:r>
              <a:rPr lang="en-US" altLang="zh-CN" dirty="0"/>
              <a:t>-Santhanam’s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60CE78-5833-646F-2B88-92F19FAF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5607"/>
            <a:ext cx="10666412" cy="1185615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A strong almost-everywhere, average-case, NP-vs-</a:t>
            </a:r>
            <a:r>
              <a:rPr lang="en-US" altLang="zh-CN" dirty="0" err="1"/>
              <a:t>coNP</a:t>
            </a:r>
            <a:r>
              <a:rPr lang="en-US" altLang="zh-CN" dirty="0"/>
              <a:t> style lower bound</a:t>
            </a:r>
          </a:p>
          <a:p>
            <a:r>
              <a:rPr lang="en-US" altLang="zh-CN" dirty="0"/>
              <a:t>Interpreted as the hardness of proving lower bounds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706D1400-B82C-0C7D-EC40-9602544E89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2801652"/>
                  </p:ext>
                </p:extLst>
              </p:nvPr>
            </p:nvGraphicFramePr>
            <p:xfrm>
              <a:off x="1004154" y="2133600"/>
              <a:ext cx="9655496" cy="22735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55496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5281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3 (</a:t>
                          </a:r>
                          <a:r>
                            <a:rPr lang="en-US" altLang="zh-CN" dirty="0" err="1"/>
                            <a:t>Pich</a:t>
                          </a:r>
                          <a:r>
                            <a:rPr lang="en-US" altLang="zh-CN" dirty="0"/>
                            <a:t> and Santhanam, 2021,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1345605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dirty="0"/>
                            <a:t>Under any reasonable formalization, for</a:t>
                          </a:r>
                          <a:r>
                            <a:rPr lang="en-US" altLang="zh-CN" b="0" baseline="0" dirty="0"/>
                            <a:t> any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1" i="0" baseline="0" smtClean="0">
                                  <a:latin typeface="Cambria Math" panose="02040503050406030204" pitchFamily="18" charset="0"/>
                                </a:rPr>
                                <m:t>𝐍𝐓𝐈𝐌𝐄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0" baseline="0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altLang="zh-CN" b="1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1" i="1" baseline="0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1" i="1" baseline="0" smtClean="0">
                                              <a:latin typeface="Cambria Math" panose="02040503050406030204" pitchFamily="18" charset="0"/>
                                            </a:rPr>
                                            <m:t>𝒐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b="1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b="1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altLang="zh-CN" b="0" baseline="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dirty="0"/>
                            <a:t> cannot prove the following:</a:t>
                          </a:r>
                        </a:p>
                        <a:p>
                          <a:pPr marL="0" indent="0">
                            <a:buNone/>
                          </a:pPr>
                          <a:endParaRPr lang="en-US" altLang="zh-CN" b="0" i="0" baseline="0" dirty="0"/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altLang="zh-CN" b="0" i="0" baseline="0" dirty="0"/>
                            <a:t>For every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baseline="0" dirty="0"/>
                            <a:t>, any co-nondeterministic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altLang="zh-CN" b="0" i="0" baseline="0" dirty="0"/>
                            <a:t> of size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b="0" i="0" baseline="0" dirty="0"/>
                            <a:t>,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baseline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zh-CN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lim>
                                </m:limLow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b="0" i="1" baseline="0" smtClean="0">
                                    <a:latin typeface="Cambria Math" panose="02040503050406030204" pitchFamily="18" charset="0"/>
                                  </a:rPr>
                                  <m:t>≤1−</m:t>
                                </m:r>
                                <m:f>
                                  <m:fPr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b="0" i="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706D1400-B82C-0C7D-EC40-9602544E89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2801652"/>
                  </p:ext>
                </p:extLst>
              </p:nvPr>
            </p:nvGraphicFramePr>
            <p:xfrm>
              <a:off x="1004154" y="2133600"/>
              <a:ext cx="9655496" cy="22735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55496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3 (</a:t>
                          </a:r>
                          <a:r>
                            <a:rPr lang="en-US" altLang="zh-CN" dirty="0" err="1"/>
                            <a:t>Pich</a:t>
                          </a:r>
                          <a:r>
                            <a:rPr lang="en-US" altLang="zh-CN" dirty="0"/>
                            <a:t> and Santhanam, 2021,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1907794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131" t="-20530" r="-263" b="-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23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CB2104-BCD8-493A-3862-4505670E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Pich</a:t>
            </a:r>
            <a:r>
              <a:rPr lang="en-US" altLang="zh-CN" dirty="0"/>
              <a:t>-Santhanam’s proof, in one page</a:t>
            </a:r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9422EA8C-02B5-AC35-0013-542325EDE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069543"/>
              </p:ext>
            </p:extLst>
          </p:nvPr>
        </p:nvGraphicFramePr>
        <p:xfrm>
          <a:off x="620889" y="4240898"/>
          <a:ext cx="11034082" cy="1992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83863EFF-B235-6E2F-7F0A-4771A2CF0A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247806"/>
                  </p:ext>
                </p:extLst>
              </p:nvPr>
            </p:nvGraphicFramePr>
            <p:xfrm>
              <a:off x="1862534" y="2133600"/>
              <a:ext cx="8797116" cy="22735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97116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5281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3 (</a:t>
                          </a:r>
                          <a:r>
                            <a:rPr lang="en-US" altLang="zh-CN" dirty="0" err="1"/>
                            <a:t>Pich</a:t>
                          </a:r>
                          <a:r>
                            <a:rPr lang="en-US" altLang="zh-CN" dirty="0"/>
                            <a:t> and Santhanam, 2021,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1345605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dirty="0"/>
                            <a:t>Under any reasonable formalization, for</a:t>
                          </a:r>
                          <a:r>
                            <a:rPr lang="en-US" altLang="zh-CN" b="0" baseline="0" dirty="0"/>
                            <a:t> any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1" i="0" baseline="0" smtClean="0">
                                  <a:latin typeface="Cambria Math" panose="02040503050406030204" pitchFamily="18" charset="0"/>
                                </a:rPr>
                                <m:t>𝐍𝐓𝐈𝐌𝐄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0" baseline="0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altLang="zh-CN" b="1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1" i="1" baseline="0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1" i="1" baseline="0" smtClean="0">
                                              <a:latin typeface="Cambria Math" panose="02040503050406030204" pitchFamily="18" charset="0"/>
                                            </a:rPr>
                                            <m:t>𝒐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b="1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b="1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altLang="zh-CN" b="0" baseline="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dirty="0"/>
                            <a:t> cannot prove the following:</a:t>
                          </a:r>
                        </a:p>
                        <a:p>
                          <a:pPr marL="0" indent="0">
                            <a:buNone/>
                          </a:pPr>
                          <a:endParaRPr lang="en-US" altLang="zh-CN" b="0" i="0" baseline="0" dirty="0"/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altLang="zh-CN" b="0" i="0" baseline="0" dirty="0"/>
                            <a:t>For every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baseline="0" dirty="0"/>
                            <a:t>, any co-nondeterministic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altLang="zh-CN" b="0" i="0" baseline="0" dirty="0"/>
                            <a:t> of size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b="0" i="0" baseline="0" dirty="0"/>
                            <a:t>,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baseline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zh-CN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lim>
                                </m:limLow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b="0" i="1" baseline="0" smtClean="0">
                                    <a:latin typeface="Cambria Math" panose="02040503050406030204" pitchFamily="18" charset="0"/>
                                  </a:rPr>
                                  <m:t>≤1−</m:t>
                                </m:r>
                                <m:f>
                                  <m:fPr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b="0" i="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83863EFF-B235-6E2F-7F0A-4771A2CF0A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247806"/>
                  </p:ext>
                </p:extLst>
              </p:nvPr>
            </p:nvGraphicFramePr>
            <p:xfrm>
              <a:off x="1862534" y="2133600"/>
              <a:ext cx="8797116" cy="22735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97116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3 (</a:t>
                          </a:r>
                          <a:r>
                            <a:rPr lang="en-US" altLang="zh-CN" dirty="0" err="1"/>
                            <a:t>Pich</a:t>
                          </a:r>
                          <a:r>
                            <a:rPr lang="en-US" altLang="zh-CN" dirty="0"/>
                            <a:t> and Santhanam, 2021,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1907794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7"/>
                          <a:stretch>
                            <a:fillRect l="-144" t="-20530" r="-288" b="-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721D6D90-FB54-C26F-C50C-4260FFAC4030}"/>
                  </a:ext>
                </a:extLst>
              </p:cNvPr>
              <p:cNvSpPr/>
              <p:nvPr/>
            </p:nvSpPr>
            <p:spPr>
              <a:xfrm>
                <a:off x="899886" y="2869420"/>
                <a:ext cx="3853542" cy="801914"/>
              </a:xfrm>
              <a:prstGeom prst="cloudCallout">
                <a:avLst>
                  <a:gd name="adj1" fmla="val 40711"/>
                  <a:gd name="adj2" fmla="val 187929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721D6D90-FB54-C26F-C50C-4260FFAC4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86" y="2869420"/>
                <a:ext cx="3853542" cy="801914"/>
              </a:xfrm>
              <a:prstGeom prst="cloudCallout">
                <a:avLst>
                  <a:gd name="adj1" fmla="val 40711"/>
                  <a:gd name="adj2" fmla="val 187929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思想气泡: 云 6">
                <a:extLst>
                  <a:ext uri="{FF2B5EF4-FFF2-40B4-BE49-F238E27FC236}">
                    <a16:creationId xmlns:a16="http://schemas.microsoft.com/office/drawing/2014/main" id="{465B1D51-B719-104C-A0F7-6E7C59457731}"/>
                  </a:ext>
                </a:extLst>
              </p:cNvPr>
              <p:cNvSpPr/>
              <p:nvPr/>
            </p:nvSpPr>
            <p:spPr>
              <a:xfrm>
                <a:off x="2826657" y="1295400"/>
                <a:ext cx="3523343" cy="838200"/>
              </a:xfrm>
              <a:prstGeom prst="cloudCallout">
                <a:avLst>
                  <a:gd name="adj1" fmla="val -39236"/>
                  <a:gd name="adj2" fmla="val 153409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or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思想气泡: 云 6">
                <a:extLst>
                  <a:ext uri="{FF2B5EF4-FFF2-40B4-BE49-F238E27FC236}">
                    <a16:creationId xmlns:a16="http://schemas.microsoft.com/office/drawing/2014/main" id="{465B1D51-B719-104C-A0F7-6E7C59457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657" y="1295400"/>
                <a:ext cx="3523343" cy="838200"/>
              </a:xfrm>
              <a:prstGeom prst="cloudCallout">
                <a:avLst>
                  <a:gd name="adj1" fmla="val -39236"/>
                  <a:gd name="adj2" fmla="val 153409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7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DF160A-8388-C410-4136-D864A110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 of </a:t>
            </a:r>
            <a:r>
              <a:rPr lang="en-US" altLang="zh-CN" dirty="0" err="1"/>
              <a:t>Pich</a:t>
            </a:r>
            <a:r>
              <a:rPr lang="en-US" altLang="zh-CN" dirty="0"/>
              <a:t>-Santhanam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8222025-2F0B-E2D8-CA45-D167D4688F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6462" y="4741101"/>
                <a:ext cx="10728150" cy="155949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Recall that: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iff</a:t>
                </a:r>
                <a:r>
                  <a:rPr lang="en-US" altLang="zh-CN" dirty="0"/>
                  <a:t> for every model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such that every sentence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true,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also a true sentence.</a:t>
                </a:r>
              </a:p>
              <a:p>
                <a:r>
                  <a:rPr lang="en-US" altLang="zh-CN" dirty="0"/>
                  <a:t>This theorem says that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  <m:d>
                                  <m:d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altLang="zh-CN" dirty="0"/>
                  <a:t>, there is a model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in which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an average-case upper bound. 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8222025-2F0B-E2D8-CA45-D167D4688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6462" y="4741101"/>
                <a:ext cx="10728150" cy="1559492"/>
              </a:xfrm>
              <a:blipFill>
                <a:blip r:embed="rId2"/>
                <a:stretch>
                  <a:fillRect l="-827" t="-10484" r="-1418" b="-48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9CB14301-1574-C978-801E-D475DB3B8C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4541895"/>
                  </p:ext>
                </p:extLst>
              </p:nvPr>
            </p:nvGraphicFramePr>
            <p:xfrm>
              <a:off x="948268" y="2133600"/>
              <a:ext cx="9711382" cy="22735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11382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5281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3 (</a:t>
                          </a:r>
                          <a:r>
                            <a:rPr lang="en-US" altLang="zh-CN" dirty="0" err="1"/>
                            <a:t>Pich</a:t>
                          </a:r>
                          <a:r>
                            <a:rPr lang="en-US" altLang="zh-CN" dirty="0"/>
                            <a:t> and Santhanam, 2021,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1345605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dirty="0"/>
                            <a:t>Under any reasonable formalization, for</a:t>
                          </a:r>
                          <a:r>
                            <a:rPr lang="en-US" altLang="zh-CN" b="0" baseline="0" dirty="0"/>
                            <a:t> any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1" i="0" baseline="0" smtClean="0">
                                  <a:latin typeface="Cambria Math" panose="02040503050406030204" pitchFamily="18" charset="0"/>
                                </a:rPr>
                                <m:t>𝐍𝐓𝐈𝐌𝐄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0" baseline="0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altLang="zh-CN" b="1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1" i="1" baseline="0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1" i="1" baseline="0" smtClean="0">
                                              <a:latin typeface="Cambria Math" panose="02040503050406030204" pitchFamily="18" charset="0"/>
                                            </a:rPr>
                                            <m:t>𝒐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b="1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b="1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altLang="zh-CN" b="0" baseline="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dirty="0"/>
                            <a:t> cannot prove the following:</a:t>
                          </a:r>
                        </a:p>
                        <a:p>
                          <a:pPr marL="0" indent="0">
                            <a:buNone/>
                          </a:pPr>
                          <a:endParaRPr lang="en-US" altLang="zh-CN" b="0" i="0" baseline="0" dirty="0"/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altLang="zh-CN" b="0" i="0" baseline="0" dirty="0"/>
                            <a:t>For every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baseline="0" dirty="0"/>
                            <a:t>, any co-nondeterministic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altLang="zh-CN" b="0" i="0" baseline="0" dirty="0"/>
                            <a:t> of size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b="0" i="0" baseline="0" dirty="0"/>
                            <a:t>,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baseline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zh-CN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lim>
                                </m:limLow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b="0" i="1" baseline="0" smtClean="0">
                                    <a:latin typeface="Cambria Math" panose="02040503050406030204" pitchFamily="18" charset="0"/>
                                  </a:rPr>
                                  <m:t>≤1−</m:t>
                                </m:r>
                                <m:f>
                                  <m:fPr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b="0" i="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9CB14301-1574-C978-801E-D475DB3B8C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4541895"/>
                  </p:ext>
                </p:extLst>
              </p:nvPr>
            </p:nvGraphicFramePr>
            <p:xfrm>
              <a:off x="948268" y="2133600"/>
              <a:ext cx="9711382" cy="22735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11382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3 (</a:t>
                          </a:r>
                          <a:r>
                            <a:rPr lang="en-US" altLang="zh-CN" dirty="0" err="1"/>
                            <a:t>Pich</a:t>
                          </a:r>
                          <a:r>
                            <a:rPr lang="en-US" altLang="zh-CN" dirty="0"/>
                            <a:t> and Santhanam, 2021,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1907794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31" t="-20530" r="-261" b="-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对话气泡: 椭圆形 4">
                <a:extLst>
                  <a:ext uri="{FF2B5EF4-FFF2-40B4-BE49-F238E27FC236}">
                    <a16:creationId xmlns:a16="http://schemas.microsoft.com/office/drawing/2014/main" id="{C1581399-F845-C685-B800-DCC7915C12F1}"/>
                  </a:ext>
                </a:extLst>
              </p:cNvPr>
              <p:cNvSpPr/>
              <p:nvPr/>
            </p:nvSpPr>
            <p:spPr>
              <a:xfrm>
                <a:off x="1133605" y="1384127"/>
                <a:ext cx="3670128" cy="1371600"/>
              </a:xfrm>
              <a:prstGeom prst="wedgeEllipseCallout">
                <a:avLst>
                  <a:gd name="adj1" fmla="val 18800"/>
                  <a:gd name="adj2" fmla="val 6553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b="0" i="0" dirty="0"/>
                  <a:t> is not so strong… In particular,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𝐏𝐕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b="0" i="0" dirty="0"/>
                  <a:t> is not likely to prove PHP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对话气泡: 椭圆形 4">
                <a:extLst>
                  <a:ext uri="{FF2B5EF4-FFF2-40B4-BE49-F238E27FC236}">
                    <a16:creationId xmlns:a16="http://schemas.microsoft.com/office/drawing/2014/main" id="{C1581399-F845-C685-B800-DCC7915C1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05" y="1384127"/>
                <a:ext cx="3670128" cy="1371600"/>
              </a:xfrm>
              <a:prstGeom prst="wedgeEllipseCallout">
                <a:avLst>
                  <a:gd name="adj1" fmla="val 18800"/>
                  <a:gd name="adj2" fmla="val 65533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0203CCB8-D968-4909-5247-ACEEAF209E1A}"/>
              </a:ext>
            </a:extLst>
          </p:cNvPr>
          <p:cNvSpPr/>
          <p:nvPr/>
        </p:nvSpPr>
        <p:spPr>
          <a:xfrm>
            <a:off x="8376234" y="1264555"/>
            <a:ext cx="3670128" cy="1371600"/>
          </a:xfrm>
          <a:prstGeom prst="wedgeEllipseCallout">
            <a:avLst>
              <a:gd name="adj1" fmla="val -30858"/>
              <a:gd name="adj2" fmla="val 513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The hard language is quantified outside of the theory…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对话气泡: 椭圆形 7">
                <a:extLst>
                  <a:ext uri="{FF2B5EF4-FFF2-40B4-BE49-F238E27FC236}">
                    <a16:creationId xmlns:a16="http://schemas.microsoft.com/office/drawing/2014/main" id="{437EEB41-CF38-F2EE-8457-F1BFFD8AA200}"/>
                  </a:ext>
                </a:extLst>
              </p:cNvPr>
              <p:cNvSpPr/>
              <p:nvPr/>
            </p:nvSpPr>
            <p:spPr>
              <a:xfrm>
                <a:off x="7725156" y="3651337"/>
                <a:ext cx="3779456" cy="1700408"/>
              </a:xfrm>
              <a:prstGeom prst="wedgeEllipseCallou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We want a single model in which </a:t>
                </a:r>
                <a14:m>
                  <m:oMath xmlns:m="http://schemas.openxmlformats.org/officeDocument/2006/math"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  <m:d>
                                  <m:d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an upper bound.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对话气泡: 椭圆形 7">
                <a:extLst>
                  <a:ext uri="{FF2B5EF4-FFF2-40B4-BE49-F238E27FC236}">
                    <a16:creationId xmlns:a16="http://schemas.microsoft.com/office/drawing/2014/main" id="{437EEB41-CF38-F2EE-8457-F1BFFD8AA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156" y="3651337"/>
                <a:ext cx="3779456" cy="1700408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3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DC3C2-4DF8-94DC-F1E7-9D111BD3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Stronger Theories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37323BD-ABF4-856B-76EB-A73EDE3739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9012" y="2139863"/>
                <a:ext cx="10515600" cy="3777622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 the theory containing every true (over standard model) sentences of form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∃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∀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For instance, we have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/>
                  <a:t> proves PHP: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𝑐𝑖𝑟𝑐𝑢𝑖𝑡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∃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altLang="zh-CN" dirty="0"/>
                  <a:t> proves </a:t>
                </a:r>
                <a:r>
                  <a:rPr lang="en-US" altLang="zh-CN" dirty="0" err="1"/>
                  <a:t>dPHP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𝑐𝑖𝑟𝑐𝑢𝑖𝑡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……</a:t>
                </a:r>
              </a:p>
              <a:p>
                <a:endParaRPr lang="en-US" altLang="zh-CN" b="1" dirty="0"/>
              </a:p>
              <a:p>
                <a:r>
                  <a:rPr lang="en-US" altLang="zh-CN" dirty="0"/>
                  <a:t>We will show unprovability of lower bounds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37323BD-ABF4-856B-76EB-A73EDE3739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9012" y="2139863"/>
                <a:ext cx="10515600" cy="3777622"/>
              </a:xfrm>
              <a:blipFill>
                <a:blip r:embed="rId2"/>
                <a:stretch>
                  <a:fillRect l="-844" t="-2676" b="-301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179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6CE874-5E2F-4F49-573E-A708C277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results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4FC78B2-D00F-F812-4E18-D9E3FBDA1E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3992" y="4866362"/>
                <a:ext cx="10740620" cy="104486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b="0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-circuit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a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iff</a:t>
                </a:r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∀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=1,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where the length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is bounded by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4FC78B2-D00F-F812-4E18-D9E3FBDA1E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3992" y="4866362"/>
                <a:ext cx="10740620" cy="1044860"/>
              </a:xfrm>
              <a:blipFill>
                <a:blip r:embed="rId2"/>
                <a:stretch>
                  <a:fillRect l="-709" t="-13253" b="-72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C8E26F08-F748-B5EE-084A-2D0A06DA0B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127754"/>
                  </p:ext>
                </p:extLst>
              </p:nvPr>
            </p:nvGraphicFramePr>
            <p:xfrm>
              <a:off x="936978" y="2133600"/>
              <a:ext cx="9722671" cy="2439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2671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5281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4 (Unprovability of lower bounds,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1345605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dirty="0"/>
                            <a:t>Under any reasonable formalization, for</a:t>
                          </a:r>
                          <a:r>
                            <a:rPr lang="en-US" altLang="zh-CN" b="0" baseline="0" dirty="0"/>
                            <a:t> any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b="0" i="0" dirty="0"/>
                            <a:t> cannot prove the following:</a:t>
                          </a:r>
                        </a:p>
                        <a:p>
                          <a:pPr marL="0" indent="0">
                            <a:buNone/>
                          </a:pPr>
                          <a:endParaRPr lang="en-US" altLang="zh-CN" b="0" i="0" baseline="0" dirty="0"/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altLang="zh-CN" b="0" i="0" baseline="0" dirty="0"/>
                            <a:t>For every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baseline="0" dirty="0"/>
                            <a:t>, there is 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baseline="0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baseline="0" dirty="0"/>
                            <a:t>-circuit of size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b="0" i="0" baseline="0" dirty="0"/>
                            <a:t>, such that 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altLang="zh-CN" b="0" i="0" baseline="0" dirty="0"/>
                            <a:t>for any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baseline="0" dirty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b="0" i="1" baseline="0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baseline="0" dirty="0"/>
                            <a:t>-circuit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altLang="zh-CN" b="0" i="0" baseline="0" dirty="0"/>
                            <a:t> of size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b="0" i="0" baseline="0" dirty="0"/>
                            <a:t>,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baseline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zh-CN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lim>
                                </m:limLow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b="0" i="1" baseline="0" smtClean="0">
                                    <a:latin typeface="Cambria Math" panose="02040503050406030204" pitchFamily="18" charset="0"/>
                                  </a:rPr>
                                  <m:t>≤1−</m:t>
                                </m:r>
                                <m:f>
                                  <m:fPr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b="0" i="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7">
                <a:extLst>
                  <a:ext uri="{FF2B5EF4-FFF2-40B4-BE49-F238E27FC236}">
                    <a16:creationId xmlns:a16="http://schemas.microsoft.com/office/drawing/2014/main" id="{C8E26F08-F748-B5EE-084A-2D0A06DA0B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127754"/>
                  </p:ext>
                </p:extLst>
              </p:nvPr>
            </p:nvGraphicFramePr>
            <p:xfrm>
              <a:off x="936978" y="2133600"/>
              <a:ext cx="9722671" cy="2439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2671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4 (Unprovability of lower bounds,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2073974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30" t="-18902" r="-261" b="-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对话气泡: 椭圆形 4">
            <a:extLst>
              <a:ext uri="{FF2B5EF4-FFF2-40B4-BE49-F238E27FC236}">
                <a16:creationId xmlns:a16="http://schemas.microsoft.com/office/drawing/2014/main" id="{9F4159BF-570D-FC62-9E6A-B64674EC7DB3}"/>
              </a:ext>
            </a:extLst>
          </p:cNvPr>
          <p:cNvSpPr/>
          <p:nvPr/>
        </p:nvSpPr>
        <p:spPr>
          <a:xfrm>
            <a:off x="9319364" y="1665962"/>
            <a:ext cx="2185248" cy="764087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Pro: stronger theory</a:t>
            </a:r>
            <a:endParaRPr lang="zh-CN" altLang="en-US" dirty="0"/>
          </a:p>
        </p:txBody>
      </p:sp>
      <p:sp>
        <p:nvSpPr>
          <p:cNvPr id="6" name="对话气泡: 椭圆形 5">
            <a:extLst>
              <a:ext uri="{FF2B5EF4-FFF2-40B4-BE49-F238E27FC236}">
                <a16:creationId xmlns:a16="http://schemas.microsoft.com/office/drawing/2014/main" id="{38C20D38-1EC4-C8F1-2587-1CECAB4D7D92}"/>
              </a:ext>
            </a:extLst>
          </p:cNvPr>
          <p:cNvSpPr/>
          <p:nvPr/>
        </p:nvSpPr>
        <p:spPr>
          <a:xfrm>
            <a:off x="5450909" y="2566415"/>
            <a:ext cx="3054264" cy="764087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Pro: hard language within the theory</a:t>
            </a:r>
            <a:endParaRPr lang="zh-CN" altLang="en-US" dirty="0"/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9C42B361-7711-FB89-6571-4CE8C944725D}"/>
              </a:ext>
            </a:extLst>
          </p:cNvPr>
          <p:cNvSpPr/>
          <p:nvPr/>
        </p:nvSpPr>
        <p:spPr>
          <a:xfrm>
            <a:off x="8094715" y="3763317"/>
            <a:ext cx="2846769" cy="764087"/>
          </a:xfrm>
          <a:prstGeom prst="wedgeEllipseCallout">
            <a:avLst>
              <a:gd name="adj1" fmla="val -36023"/>
              <a:gd name="adj2" fmla="val -555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Con: lower bound is stronger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26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823D6-8C46-E65F-9991-216434A5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closer look at the lower bound sentences…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C098135E-62A9-F8A1-2EE7-5CEEB14B8D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9989856"/>
                  </p:ext>
                </p:extLst>
              </p:nvPr>
            </p:nvGraphicFramePr>
            <p:xfrm>
              <a:off x="2592924" y="1693120"/>
              <a:ext cx="8070437" cy="22735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5281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3 (</a:t>
                          </a:r>
                          <a:r>
                            <a:rPr lang="en-US" altLang="zh-CN" dirty="0" err="1"/>
                            <a:t>Pich</a:t>
                          </a:r>
                          <a:r>
                            <a:rPr lang="en-US" altLang="zh-CN" dirty="0"/>
                            <a:t> and Santhanam, 2021,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1345605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dirty="0"/>
                            <a:t>Under any reasonable formalization, for</a:t>
                          </a:r>
                          <a:r>
                            <a:rPr lang="en-US" altLang="zh-CN" b="0" baseline="0" dirty="0"/>
                            <a:t> any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1" i="0" baseline="0" smtClean="0">
                                  <a:latin typeface="Cambria Math" panose="02040503050406030204" pitchFamily="18" charset="0"/>
                                </a:rPr>
                                <m:t>𝐍𝐓𝐈𝐌𝐄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1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0" baseline="0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altLang="zh-CN" b="1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1" i="1" baseline="0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1" i="1" baseline="0" smtClean="0">
                                              <a:latin typeface="Cambria Math" panose="02040503050406030204" pitchFamily="18" charset="0"/>
                                            </a:rPr>
                                            <m:t>𝒐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b="1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b="1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altLang="zh-CN" b="0" baseline="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dirty="0"/>
                            <a:t> cannot prove the following:</a:t>
                          </a:r>
                        </a:p>
                        <a:p>
                          <a:pPr marL="0" indent="0">
                            <a:buNone/>
                          </a:pPr>
                          <a:endParaRPr lang="en-US" altLang="zh-CN" b="0" i="0" baseline="0" dirty="0"/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altLang="zh-CN" b="0" i="0" baseline="0" dirty="0"/>
                            <a:t>For every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baseline="0" dirty="0"/>
                            <a:t>, any co-nondeterministic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altLang="zh-CN" b="0" i="0" baseline="0" dirty="0"/>
                            <a:t> of size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b="0" i="0" baseline="0" dirty="0"/>
                            <a:t>,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baseline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zh-CN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lim>
                                </m:limLow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b="0" i="1" baseline="0" smtClean="0">
                                    <a:latin typeface="Cambria Math" panose="02040503050406030204" pitchFamily="18" charset="0"/>
                                  </a:rPr>
                                  <m:t>≤1−</m:t>
                                </m:r>
                                <m:f>
                                  <m:fPr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b="0" i="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7">
                <a:extLst>
                  <a:ext uri="{FF2B5EF4-FFF2-40B4-BE49-F238E27FC236}">
                    <a16:creationId xmlns:a16="http://schemas.microsoft.com/office/drawing/2014/main" id="{C098135E-62A9-F8A1-2EE7-5CEEB14B8D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9989856"/>
                  </p:ext>
                </p:extLst>
              </p:nvPr>
            </p:nvGraphicFramePr>
            <p:xfrm>
              <a:off x="2592924" y="1693120"/>
              <a:ext cx="8070437" cy="22735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3 (</a:t>
                          </a:r>
                          <a:r>
                            <a:rPr lang="en-US" altLang="zh-CN" dirty="0" err="1"/>
                            <a:t>Pich</a:t>
                          </a:r>
                          <a:r>
                            <a:rPr lang="en-US" altLang="zh-CN" dirty="0"/>
                            <a:t> and Santhanam, 2021,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190779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5" t="-20701" r="-302" b="-6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思想气泡: 云 9">
                <a:extLst>
                  <a:ext uri="{FF2B5EF4-FFF2-40B4-BE49-F238E27FC236}">
                    <a16:creationId xmlns:a16="http://schemas.microsoft.com/office/drawing/2014/main" id="{1108DEC1-DAAD-02B3-D921-B3F77EFCD24D}"/>
                  </a:ext>
                </a:extLst>
              </p:cNvPr>
              <p:cNvSpPr/>
              <p:nvPr/>
            </p:nvSpPr>
            <p:spPr>
              <a:xfrm>
                <a:off x="7307943" y="1881033"/>
                <a:ext cx="3556000" cy="1092977"/>
              </a:xfrm>
              <a:prstGeom prst="cloudCallout">
                <a:avLst>
                  <a:gd name="adj1" fmla="val -13581"/>
                  <a:gd name="adj2" fmla="val 882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This sentence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∀∃∀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algn="ctr"/>
                <a:r>
                  <a:rPr lang="en-US" altLang="zh-CN" dirty="0"/>
                  <a:t>suitable for KPT </a:t>
                </a:r>
                <a:r>
                  <a:rPr lang="en-US" altLang="zh-CN" dirty="0" err="1"/>
                  <a:t>thm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思想气泡: 云 9">
                <a:extLst>
                  <a:ext uri="{FF2B5EF4-FFF2-40B4-BE49-F238E27FC236}">
                    <a16:creationId xmlns:a16="http://schemas.microsoft.com/office/drawing/2014/main" id="{1108DEC1-DAAD-02B3-D921-B3F77EFCD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43" y="1881033"/>
                <a:ext cx="3556000" cy="1092977"/>
              </a:xfrm>
              <a:prstGeom prst="cloudCallout">
                <a:avLst>
                  <a:gd name="adj1" fmla="val -13581"/>
                  <a:gd name="adj2" fmla="val 882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7">
                <a:extLst>
                  <a:ext uri="{FF2B5EF4-FFF2-40B4-BE49-F238E27FC236}">
                    <a16:creationId xmlns:a16="http://schemas.microsoft.com/office/drawing/2014/main" id="{BC445AC1-4985-3D53-AF82-75B457C410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612974"/>
                  </p:ext>
                </p:extLst>
              </p:nvPr>
            </p:nvGraphicFramePr>
            <p:xfrm>
              <a:off x="2592923" y="4085773"/>
              <a:ext cx="8070437" cy="2439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5281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4 (Unprovability of lower bounds,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1345605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altLang="zh-CN" b="0" dirty="0"/>
                            <a:t>Under any reasonable formalization, for</a:t>
                          </a:r>
                          <a:r>
                            <a:rPr lang="en-US" altLang="zh-CN" b="0" baseline="0" dirty="0"/>
                            <a:t> any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oMath>
                          </a14:m>
                          <a:r>
                            <a:rPr lang="en-US" altLang="zh-CN" b="0" baseline="0" dirty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</a:rPr>
                                    <m:t>𝐏𝐕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b="0" i="0" dirty="0"/>
                            <a:t> cannot prove the following:</a:t>
                          </a:r>
                        </a:p>
                        <a:p>
                          <a:pPr marL="0" indent="0">
                            <a:buNone/>
                          </a:pPr>
                          <a:endParaRPr lang="en-US" altLang="zh-CN" b="0" i="0" baseline="0" dirty="0"/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altLang="zh-CN" b="0" i="0" baseline="0" dirty="0"/>
                            <a:t>For every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baseline="0" dirty="0"/>
                            <a:t>, there is 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baseline="0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baseline="0" dirty="0"/>
                            <a:t>-circuit of size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b="0" i="0" baseline="0" dirty="0"/>
                            <a:t>, such that 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altLang="zh-CN" b="0" i="0" baseline="0" dirty="0"/>
                            <a:t>for any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baseline="0" dirty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b="0" i="1" baseline="0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0" i="0" baseline="0" dirty="0"/>
                            <a:t>-circuit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altLang="zh-CN" b="0" i="0" baseline="0" dirty="0"/>
                            <a:t> of size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b="0" i="0" baseline="0" dirty="0"/>
                            <a:t>,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baseline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zh-CN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lim>
                                </m:limLow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b="0" i="1" baseline="0" smtClean="0">
                                    <a:latin typeface="Cambria Math" panose="02040503050406030204" pitchFamily="18" charset="0"/>
                                  </a:rPr>
                                  <m:t>≤1−</m:t>
                                </m:r>
                                <m:f>
                                  <m:fPr>
                                    <m:ctrlP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b="0" i="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7">
                <a:extLst>
                  <a:ext uri="{FF2B5EF4-FFF2-40B4-BE49-F238E27FC236}">
                    <a16:creationId xmlns:a16="http://schemas.microsoft.com/office/drawing/2014/main" id="{BC445AC1-4985-3D53-AF82-75B457C410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612974"/>
                  </p:ext>
                </p:extLst>
              </p:nvPr>
            </p:nvGraphicFramePr>
            <p:xfrm>
              <a:off x="2592923" y="4085773"/>
              <a:ext cx="8070437" cy="2439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70437">
                      <a:extLst>
                        <a:ext uri="{9D8B030D-6E8A-4147-A177-3AD203B41FA5}">
                          <a16:colId xmlns:a16="http://schemas.microsoft.com/office/drawing/2014/main" val="22877816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Theorem 4 (Unprovability of lower bounds,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590463"/>
                      </a:ext>
                    </a:extLst>
                  </a:tr>
                  <a:tr h="207397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75" t="-19062" r="-302" b="-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7340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思想气泡: 云 11">
                <a:extLst>
                  <a:ext uri="{FF2B5EF4-FFF2-40B4-BE49-F238E27FC236}">
                    <a16:creationId xmlns:a16="http://schemas.microsoft.com/office/drawing/2014/main" id="{12D200CF-CC36-A980-DDCA-77585F064DD2}"/>
                  </a:ext>
                </a:extLst>
              </p:cNvPr>
              <p:cNvSpPr/>
              <p:nvPr/>
            </p:nvSpPr>
            <p:spPr>
              <a:xfrm>
                <a:off x="6584845" y="3883991"/>
                <a:ext cx="4078515" cy="1092977"/>
              </a:xfrm>
              <a:prstGeom prst="cloudCallout">
                <a:avLst>
                  <a:gd name="adj1" fmla="val -13581"/>
                  <a:gd name="adj2" fmla="val 882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, this sentence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∀∃∀∃∀</m:t>
                    </m:r>
                  </m:oMath>
                </a14:m>
                <a:r>
                  <a:rPr lang="en-US" altLang="zh-CN" dirty="0"/>
                  <a:t>: need new witnessing theorem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思想气泡: 云 11">
                <a:extLst>
                  <a:ext uri="{FF2B5EF4-FFF2-40B4-BE49-F238E27FC236}">
                    <a16:creationId xmlns:a16="http://schemas.microsoft.com/office/drawing/2014/main" id="{12D200CF-CC36-A980-DDCA-77585F064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45" y="3883991"/>
                <a:ext cx="4078515" cy="1092977"/>
              </a:xfrm>
              <a:prstGeom prst="cloudCallout">
                <a:avLst>
                  <a:gd name="adj1" fmla="val -13581"/>
                  <a:gd name="adj2" fmla="val 882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1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683781-39DB-C396-60BB-BD0B488F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Proof overview, in one page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9C3C6EF-C386-34E2-6180-8252EF93E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To deal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dirty="0"/>
                  <a:t>, which is not universal, we construct a universal theory that contains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dirty="0"/>
                  <a:t> as a sub-theory. </a:t>
                </a:r>
              </a:p>
              <a:p>
                <a:r>
                  <a:rPr lang="en-US" altLang="zh-CN" dirty="0"/>
                  <a:t>We apply the original </a:t>
                </a:r>
                <a:r>
                  <a:rPr lang="en-US" altLang="zh-CN" dirty="0" err="1"/>
                  <a:t>Pich</a:t>
                </a:r>
                <a:r>
                  <a:rPr lang="en-US" altLang="zh-CN" dirty="0"/>
                  <a:t>-Santhanam’s proof, with KPT witnessing theorem replaced by our new witnessing theorem!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9C3C6EF-C386-34E2-6180-8252EF93E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思想气泡: 云 3">
            <a:extLst>
              <a:ext uri="{FF2B5EF4-FFF2-40B4-BE49-F238E27FC236}">
                <a16:creationId xmlns:a16="http://schemas.microsoft.com/office/drawing/2014/main" id="{D5B89714-B6E3-8CC4-7B7D-62BAA972A7CF}"/>
              </a:ext>
            </a:extLst>
          </p:cNvPr>
          <p:cNvSpPr/>
          <p:nvPr/>
        </p:nvSpPr>
        <p:spPr>
          <a:xfrm>
            <a:off x="2589212" y="3955143"/>
            <a:ext cx="3622902" cy="1378857"/>
          </a:xfrm>
          <a:prstGeom prst="cloudCallout">
            <a:avLst>
              <a:gd name="adj1" fmla="val 19225"/>
              <a:gd name="adj2" fmla="val -763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Check our (upcoming) paper for details </a:t>
            </a:r>
            <a:r>
              <a:rPr lang="en-US" altLang="zh-CN" dirty="0">
                <a:sym typeface="Wingdings" panose="05000000000000000000" pitchFamily="2" charset="2"/>
              </a:rPr>
              <a:t></a:t>
            </a:r>
            <a:endParaRPr lang="zh-CN" altLang="en-US" dirty="0"/>
          </a:p>
        </p:txBody>
      </p:sp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07BF2F0B-4C9F-4482-8F22-FA1C5DCD0521}"/>
              </a:ext>
            </a:extLst>
          </p:cNvPr>
          <p:cNvSpPr/>
          <p:nvPr/>
        </p:nvSpPr>
        <p:spPr>
          <a:xfrm>
            <a:off x="6800169" y="3824514"/>
            <a:ext cx="4375831" cy="1451428"/>
          </a:xfrm>
          <a:prstGeom prst="cloudCallout">
            <a:avLst>
              <a:gd name="adj1" fmla="val -30448"/>
              <a:gd name="adj2" fmla="val -857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 clever use of the Nisan-</a:t>
            </a:r>
            <a:r>
              <a:rPr lang="en-US" altLang="zh-CN" dirty="0" err="1"/>
              <a:t>Wigdersan’s</a:t>
            </a:r>
            <a:r>
              <a:rPr lang="en-US" altLang="zh-CN" dirty="0"/>
              <a:t> PRG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673FBD-0058-82C0-9C8F-A8B88241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Adventure of Complexity Theorists</a:t>
            </a:r>
            <a:endParaRPr lang="zh-CN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84DA7C-F7E0-783D-C497-8F096E2BB4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61" y="2059097"/>
            <a:ext cx="2095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B25BB79-8A4B-B20F-00BA-4345066DC6D5}"/>
              </a:ext>
            </a:extLst>
          </p:cNvPr>
          <p:cNvSpPr txBox="1"/>
          <p:nvPr/>
        </p:nvSpPr>
        <p:spPr>
          <a:xfrm>
            <a:off x="2462761" y="5059472"/>
            <a:ext cx="2095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Claude Elwood Shannon</a:t>
            </a:r>
            <a:r>
              <a:rPr lang="zh-CN" altLang="en-US" dirty="0"/>
              <a:t> </a:t>
            </a:r>
            <a:r>
              <a:rPr lang="en-US" altLang="zh-CN" dirty="0"/>
              <a:t>(1950s)</a:t>
            </a:r>
          </a:p>
        </p:txBody>
      </p:sp>
      <p:pic>
        <p:nvPicPr>
          <p:cNvPr id="3076" name="Picture 4" descr="Image result for Boolean Circuit Examples">
            <a:extLst>
              <a:ext uri="{FF2B5EF4-FFF2-40B4-BE49-F238E27FC236}">
                <a16:creationId xmlns:a16="http://schemas.microsoft.com/office/drawing/2014/main" id="{29A21458-0BD7-718D-B8EF-E21371DA2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51" y="2075796"/>
            <a:ext cx="4382751" cy="17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2B1CF3C9-B06D-1737-2A17-A256A95F1EE5}"/>
              </a:ext>
            </a:extLst>
          </p:cNvPr>
          <p:cNvSpPr/>
          <p:nvPr/>
        </p:nvSpPr>
        <p:spPr>
          <a:xfrm>
            <a:off x="3709063" y="1496861"/>
            <a:ext cx="1847589" cy="1114816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Let’s count!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B11B9D19-CE22-5C8D-DBD1-6014420EB9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436029"/>
                  </p:ext>
                </p:extLst>
              </p:nvPr>
            </p:nvGraphicFramePr>
            <p:xfrm>
              <a:off x="4923427" y="4098491"/>
              <a:ext cx="6159498" cy="913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79749">
                      <a:extLst>
                        <a:ext uri="{9D8B030D-6E8A-4147-A177-3AD203B41FA5}">
                          <a16:colId xmlns:a16="http://schemas.microsoft.com/office/drawing/2014/main" val="2596686865"/>
                        </a:ext>
                      </a:extLst>
                    </a:gridCol>
                    <a:gridCol w="3079749">
                      <a:extLst>
                        <a:ext uri="{9D8B030D-6E8A-4147-A177-3AD203B41FA5}">
                          <a16:colId xmlns:a16="http://schemas.microsoft.com/office/drawing/2014/main" val="3865986094"/>
                        </a:ext>
                      </a:extLst>
                    </a:gridCol>
                  </a:tblGrid>
                  <a:tr h="462419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Functions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→{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Circuits of size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5967804"/>
                      </a:ext>
                    </a:extLst>
                  </a:tr>
                  <a:tr h="4509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/5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≪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20094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B11B9D19-CE22-5C8D-DBD1-6014420EB9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436029"/>
                  </p:ext>
                </p:extLst>
              </p:nvPr>
            </p:nvGraphicFramePr>
            <p:xfrm>
              <a:off x="4923427" y="4098491"/>
              <a:ext cx="6159498" cy="913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79749">
                      <a:extLst>
                        <a:ext uri="{9D8B030D-6E8A-4147-A177-3AD203B41FA5}">
                          <a16:colId xmlns:a16="http://schemas.microsoft.com/office/drawing/2014/main" val="2596686865"/>
                        </a:ext>
                      </a:extLst>
                    </a:gridCol>
                    <a:gridCol w="3079749">
                      <a:extLst>
                        <a:ext uri="{9D8B030D-6E8A-4147-A177-3AD203B41FA5}">
                          <a16:colId xmlns:a16="http://schemas.microsoft.com/office/drawing/2014/main" val="3865986094"/>
                        </a:ext>
                      </a:extLst>
                    </a:gridCol>
                  </a:tblGrid>
                  <a:tr h="4624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8" t="-6579" r="-100791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198" t="-6579" r="-791" b="-1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5967804"/>
                      </a:ext>
                    </a:extLst>
                  </a:tr>
                  <a:tr h="4509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8" t="-108000" r="-10079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198" t="-108000" r="-791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0094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0A0E9CAD-D587-F8E0-DD62-2BE89ADCEE01}"/>
              </a:ext>
            </a:extLst>
          </p:cNvPr>
          <p:cNvSpPr/>
          <p:nvPr/>
        </p:nvSpPr>
        <p:spPr>
          <a:xfrm>
            <a:off x="3103361" y="1604989"/>
            <a:ext cx="4011424" cy="99735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Most of functions are hard! Let’s find one.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23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438AB-294D-5436-436D-7C72444A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F79759-C1F1-3FE1-BB76-A5486483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Thanks: </a:t>
            </a:r>
            <a:endParaRPr lang="zh-CN" altLang="en-US" dirty="0"/>
          </a:p>
        </p:txBody>
      </p:sp>
      <p:pic>
        <p:nvPicPr>
          <p:cNvPr id="4" name="Picture 2" descr="查看源图像">
            <a:extLst>
              <a:ext uri="{FF2B5EF4-FFF2-40B4-BE49-F238E27FC236}">
                <a16:creationId xmlns:a16="http://schemas.microsoft.com/office/drawing/2014/main" id="{F0056B95-E3EA-4D38-673C-163ABC16D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65" y="2650130"/>
            <a:ext cx="1710259" cy="12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B211F-7453-1C8A-E851-75DDBEC07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69" y="4649210"/>
            <a:ext cx="1660141" cy="158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查看源图像">
            <a:extLst>
              <a:ext uri="{FF2B5EF4-FFF2-40B4-BE49-F238E27FC236}">
                <a16:creationId xmlns:a16="http://schemas.microsoft.com/office/drawing/2014/main" id="{913A70C4-B0BF-4AC0-987E-BA1680BF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18" y="2654253"/>
            <a:ext cx="1239777" cy="190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ABA5309-1928-3DE4-481B-CAB633252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11" y="2635985"/>
            <a:ext cx="1285053" cy="181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查看源图像">
            <a:extLst>
              <a:ext uri="{FF2B5EF4-FFF2-40B4-BE49-F238E27FC236}">
                <a16:creationId xmlns:a16="http://schemas.microsoft.com/office/drawing/2014/main" id="{36918066-4146-ED9B-C04D-0B6342D7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52" y="4669040"/>
            <a:ext cx="1239777" cy="15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ackie Chan scratched his head">
            <a:extLst>
              <a:ext uri="{FF2B5EF4-FFF2-40B4-BE49-F238E27FC236}">
                <a16:creationId xmlns:a16="http://schemas.microsoft.com/office/drawing/2014/main" id="{74419066-FB16-A96E-0C0C-4DB110040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2" t="3478" r="822" b="-3478"/>
          <a:stretch/>
        </p:blipFill>
        <p:spPr bwMode="auto">
          <a:xfrm>
            <a:off x="3741134" y="3970812"/>
            <a:ext cx="846693" cy="5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ansparent Student Cartoon Png Clipart (400x875), Png Download">
            <a:extLst>
              <a:ext uri="{FF2B5EF4-FFF2-40B4-BE49-F238E27FC236}">
                <a16:creationId xmlns:a16="http://schemas.microsoft.com/office/drawing/2014/main" id="{2CEA5CB3-EDFA-B3EC-F217-DF0CFB27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26" y="4717354"/>
            <a:ext cx="667374" cy="145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eacher&#10;">
            <a:extLst>
              <a:ext uri="{FF2B5EF4-FFF2-40B4-BE49-F238E27FC236}">
                <a16:creationId xmlns:a16="http://schemas.microsoft.com/office/drawing/2014/main" id="{46CA7C31-2D9F-8610-14EF-1BA0491E8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03" y="4572310"/>
            <a:ext cx="1458305" cy="160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查看源图像">
            <a:extLst>
              <a:ext uri="{FF2B5EF4-FFF2-40B4-BE49-F238E27FC236}">
                <a16:creationId xmlns:a16="http://schemas.microsoft.com/office/drawing/2014/main" id="{52D44532-0DB5-42AC-1F47-B1455B7BC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89" y="3984419"/>
            <a:ext cx="530663" cy="58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5C77987-0449-6981-9618-54F0697DF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86" y="2395162"/>
            <a:ext cx="2986660" cy="36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272AA59-8F39-D354-1F0D-3C96EC174226}"/>
              </a:ext>
            </a:extLst>
          </p:cNvPr>
          <p:cNvSpPr txBox="1"/>
          <p:nvPr/>
        </p:nvSpPr>
        <p:spPr>
          <a:xfrm>
            <a:off x="9231469" y="3892308"/>
            <a:ext cx="1120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THE</a:t>
            </a:r>
          </a:p>
          <a:p>
            <a:pPr algn="ctr"/>
            <a:r>
              <a:rPr lang="en-US" altLang="zh-CN" dirty="0"/>
              <a:t>audience</a:t>
            </a:r>
            <a:endParaRPr lang="zh-CN" altLang="en-US" dirty="0"/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350B69D9-08C4-CD68-5EB4-F19A4F7C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603" y="2635985"/>
            <a:ext cx="1358820" cy="1811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60D80-6FC6-2263-DE79-D29698A4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Adventure of Complexity Theorists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21EBE3A-8B01-114A-3378-4D2B5117D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Kloss and Malyshev (1965):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en-US" altLang="zh-CN" dirty="0" err="1"/>
                  <a:t>Schnorr</a:t>
                </a:r>
                <a:r>
                  <a:rPr lang="en-US" altLang="zh-CN" dirty="0"/>
                  <a:t> (1974):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Stockmeyer (1977):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2.5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Paul (1977):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2.5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Blum (1984):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r>
                  <a:rPr lang="en-US" altLang="zh-CN" dirty="0" err="1"/>
                  <a:t>Demenkov</a:t>
                </a:r>
                <a:r>
                  <a:rPr lang="en-US" altLang="zh-CN" dirty="0"/>
                  <a:t> and Kulikov (2011):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Find, </a:t>
                </a:r>
                <a:r>
                  <a:rPr lang="en-US" altLang="zh-CN" dirty="0" err="1"/>
                  <a:t>Golovnev</a:t>
                </a:r>
                <a:r>
                  <a:rPr lang="en-US" altLang="zh-CN" dirty="0"/>
                  <a:t>, Hirsch, Kulikov (2016):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86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u="sng" dirty="0"/>
                  <a:t>Li</a:t>
                </a:r>
                <a:r>
                  <a:rPr lang="en-US" altLang="zh-CN" dirty="0"/>
                  <a:t>, Yang (2022):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21EBE3A-8B01-114A-3378-4D2B5117D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2D297EDB-6ABA-1B2C-4E65-6B9D1D35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60165" y="2599191"/>
            <a:ext cx="2237015" cy="29826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28A70A4-AC62-F897-4815-E07782FD0C49}"/>
              </a:ext>
            </a:extLst>
          </p:cNvPr>
          <p:cNvSpPr txBox="1"/>
          <p:nvPr/>
        </p:nvSpPr>
        <p:spPr>
          <a:xfrm>
            <a:off x="8574718" y="5669442"/>
            <a:ext cx="441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Andrey Nikolayevich Kolmogorov</a:t>
            </a:r>
            <a:endParaRPr lang="zh-CN" altLang="en-US" dirty="0"/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AF8122F2-C656-0CB3-D943-860E28DDD0CD}"/>
              </a:ext>
            </a:extLst>
          </p:cNvPr>
          <p:cNvSpPr/>
          <p:nvPr/>
        </p:nvSpPr>
        <p:spPr>
          <a:xfrm>
            <a:off x="5717106" y="1352437"/>
            <a:ext cx="5063783" cy="1719943"/>
          </a:xfrm>
          <a:prstGeom prst="wedgeEllipseCallout">
            <a:avLst>
              <a:gd name="adj1" fmla="val 19438"/>
              <a:gd name="adj2" fmla="val 679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Life is so hard. I now believe that </a:t>
            </a:r>
            <a:r>
              <a:rPr lang="en-US" altLang="zh-CN" b="1" dirty="0"/>
              <a:t>P</a:t>
            </a:r>
            <a:r>
              <a:rPr lang="en-US" altLang="zh-CN" dirty="0"/>
              <a:t> has linear-size circuits!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70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5A3612-681D-21D3-642E-54B56352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Understanding the Failure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490F1AB-8F04-24C4-1C22-F1B8EC0359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CN" sz="2000" dirty="0"/>
                  <a:t>Relativization Barrier (Baker, Gill, and </a:t>
                </a:r>
                <a:r>
                  <a:rPr lang="en-US" altLang="zh-CN" sz="2000" dirty="0" err="1"/>
                  <a:t>Solovay</a:t>
                </a:r>
                <a:r>
                  <a:rPr lang="en-US" altLang="zh-CN" sz="2000" dirty="0"/>
                  <a:t>)</a:t>
                </a:r>
              </a:p>
              <a:p>
                <a:r>
                  <a:rPr lang="en-US" altLang="zh-CN" dirty="0"/>
                  <a:t>“Relativized techniques” such as diagonalization (i.e. the proof for the </a:t>
                </a:r>
                <a:r>
                  <a:rPr lang="en-US" altLang="zh-CN" dirty="0" err="1"/>
                  <a:t>uncomputability</a:t>
                </a:r>
                <a:r>
                  <a:rPr lang="en-US" altLang="zh-CN" dirty="0"/>
                  <a:t> of Halting and the time hierarchy theorem) cannot prove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sz="2000" dirty="0"/>
                  <a:t>Natural Proof Barrier (</a:t>
                </a:r>
                <a:r>
                  <a:rPr lang="en-US" altLang="zh-CN" sz="2000" dirty="0" err="1"/>
                  <a:t>Razborov</a:t>
                </a:r>
                <a:r>
                  <a:rPr lang="en-US" altLang="zh-CN" sz="2000" dirty="0"/>
                  <a:t> and </a:t>
                </a:r>
                <a:r>
                  <a:rPr lang="en-US" altLang="zh-CN" sz="2000" dirty="0" err="1"/>
                  <a:t>Rudich</a:t>
                </a:r>
                <a:r>
                  <a:rPr lang="en-US" altLang="zh-CN" sz="2000" dirty="0"/>
                  <a:t>)</a:t>
                </a:r>
              </a:p>
              <a:p>
                <a:r>
                  <a:rPr lang="en-US" altLang="zh-CN" dirty="0"/>
                  <a:t>Assuming standard cryptographic assumptions, there is no “natural proofs” of strong circuit lower bounds, say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dirty="0"/>
                  <a:t>requires super-polynomial size circuits.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Many other examples in complexity theory and cryptography…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490F1AB-8F04-24C4-1C22-F1B8EC0359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 r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5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FCBA5B-D207-B4A0-C6E0-918B6092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However……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D44950-C4EF-61C2-20A2-6D6898946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14811"/>
            <a:ext cx="8915400" cy="3777622"/>
          </a:xfrm>
        </p:spPr>
        <p:txBody>
          <a:bodyPr/>
          <a:lstStyle/>
          <a:p>
            <a:r>
              <a:rPr lang="en-US" altLang="zh-CN" dirty="0"/>
              <a:t>Informal barriers are ad-hoc and can be easily circumvented!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81DDC83-FBA2-C9E1-03BD-55D0FDCE3A75}"/>
              </a:ext>
            </a:extLst>
          </p:cNvPr>
          <p:cNvGrpSpPr/>
          <p:nvPr/>
        </p:nvGrpSpPr>
        <p:grpSpPr>
          <a:xfrm>
            <a:off x="5737526" y="3315991"/>
            <a:ext cx="2817751" cy="2786253"/>
            <a:chOff x="5711871" y="2790165"/>
            <a:chExt cx="2574098" cy="2574098"/>
          </a:xfrm>
        </p:grpSpPr>
        <p:pic>
          <p:nvPicPr>
            <p:cNvPr id="5124" name="Picture 4" descr="查看源图像">
              <a:extLst>
                <a:ext uri="{FF2B5EF4-FFF2-40B4-BE49-F238E27FC236}">
                  <a16:creationId xmlns:a16="http://schemas.microsoft.com/office/drawing/2014/main" id="{29802C8A-E299-50AD-0421-AD3657202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7227" y1="54883" x2="7227" y2="548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871" y="2790165"/>
              <a:ext cx="2574098" cy="257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8DA0BB7-EC7E-6992-6C68-34FF8875B46D}"/>
                </a:ext>
              </a:extLst>
            </p:cNvPr>
            <p:cNvSpPr txBox="1"/>
            <p:nvPr/>
          </p:nvSpPr>
          <p:spPr>
            <a:xfrm rot="2274122">
              <a:off x="6224664" y="3945791"/>
              <a:ext cx="1648208" cy="369332"/>
            </a:xfrm>
            <a:prstGeom prst="rect">
              <a:avLst/>
            </a:prstGeom>
            <a:solidFill>
              <a:srgbClr val="FFFFFF">
                <a:alpha val="43137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3"/>
                  </a:solidFill>
                </a:rPr>
                <a:t>Natural Proof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DC81B40-780D-BB65-BE01-4579EDFAB5BB}"/>
              </a:ext>
            </a:extLst>
          </p:cNvPr>
          <p:cNvSpPr txBox="1"/>
          <p:nvPr/>
        </p:nvSpPr>
        <p:spPr>
          <a:xfrm>
            <a:off x="2877858" y="4393314"/>
            <a:ext cx="311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Known Complexity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D5E4E8F-BEC9-A01F-5474-6D6B811C9B21}"/>
                  </a:ext>
                </a:extLst>
              </p:cNvPr>
              <p:cNvSpPr txBox="1"/>
              <p:nvPr/>
            </p:nvSpPr>
            <p:spPr>
              <a:xfrm>
                <a:off x="8500936" y="4506920"/>
                <a:ext cx="1741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D5E4E8F-BEC9-A01F-5474-6D6B811C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36" y="4506920"/>
                <a:ext cx="17411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>
            <a:extLst>
              <a:ext uri="{FF2B5EF4-FFF2-40B4-BE49-F238E27FC236}">
                <a16:creationId xmlns:a16="http://schemas.microsoft.com/office/drawing/2014/main" id="{169FE164-9FB8-D096-4E19-1731803AE02C}"/>
              </a:ext>
            </a:extLst>
          </p:cNvPr>
          <p:cNvSpPr/>
          <p:nvPr/>
        </p:nvSpPr>
        <p:spPr>
          <a:xfrm>
            <a:off x="2704919" y="3544649"/>
            <a:ext cx="3284906" cy="206969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3EABB14-CFC3-936A-2956-E29DCB68C48D}"/>
              </a:ext>
            </a:extLst>
          </p:cNvPr>
          <p:cNvSpPr txBox="1"/>
          <p:nvPr/>
        </p:nvSpPr>
        <p:spPr>
          <a:xfrm>
            <a:off x="3575630" y="3561152"/>
            <a:ext cx="1611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Known lower bounds</a:t>
            </a:r>
            <a:endParaRPr lang="zh-CN" altLang="en-US" sz="11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021A9A4-4F97-6EB1-228B-C61D98DF1CFB}"/>
              </a:ext>
            </a:extLst>
          </p:cNvPr>
          <p:cNvSpPr txBox="1"/>
          <p:nvPr/>
        </p:nvSpPr>
        <p:spPr>
          <a:xfrm>
            <a:off x="3217022" y="3185186"/>
            <a:ext cx="2373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“slightly” harder lower bounds</a:t>
            </a:r>
            <a:endParaRPr lang="zh-CN" altLang="en-US" sz="1100" dirty="0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0934C043-4168-EE78-B89C-68580610704A}"/>
              </a:ext>
            </a:extLst>
          </p:cNvPr>
          <p:cNvSpPr/>
          <p:nvPr/>
        </p:nvSpPr>
        <p:spPr>
          <a:xfrm rot="1215493">
            <a:off x="5422702" y="3675791"/>
            <a:ext cx="3369867" cy="446184"/>
          </a:xfrm>
          <a:prstGeom prst="rightArrow">
            <a:avLst>
              <a:gd name="adj1" fmla="val 50000"/>
              <a:gd name="adj2" fmla="val 5417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Hardness Magnification</a:t>
            </a:r>
            <a:endParaRPr lang="zh-CN" altLang="en-US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D840CE5-F188-4774-4F4E-C47D1E16CD2C}"/>
              </a:ext>
            </a:extLst>
          </p:cNvPr>
          <p:cNvCxnSpPr>
            <a:cxnSpLocks/>
          </p:cNvCxnSpPr>
          <p:nvPr/>
        </p:nvCxnSpPr>
        <p:spPr>
          <a:xfrm>
            <a:off x="3401228" y="3476089"/>
            <a:ext cx="1909808" cy="1650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06FC7655-94D9-C671-A969-4116422DC9C9}"/>
              </a:ext>
            </a:extLst>
          </p:cNvPr>
          <p:cNvSpPr txBox="1"/>
          <p:nvPr/>
        </p:nvSpPr>
        <p:spPr>
          <a:xfrm rot="1099549">
            <a:off x="4991622" y="3310780"/>
            <a:ext cx="47849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AAW10, LW10, OS18, OPS19, CILM18, MMW19, CT19, CMMW19, CJW19, Hir20, MP20, CJW20, Fu20, CHO+22, C</a:t>
            </a:r>
            <a:r>
              <a:rPr lang="en-US" altLang="zh-CN" sz="1200" u="sng" dirty="0"/>
              <a:t>L</a:t>
            </a:r>
            <a:r>
              <a:rPr lang="en-US" altLang="zh-CN" sz="1200" dirty="0"/>
              <a:t>Y22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5755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884EC2-F530-19FC-EBD0-19F64F7D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the next step?</a:t>
            </a:r>
            <a:endParaRPr lang="zh-CN" altLang="en-US" dirty="0"/>
          </a:p>
        </p:txBody>
      </p:sp>
      <p:pic>
        <p:nvPicPr>
          <p:cNvPr id="41" name="内容占位符 40">
            <a:extLst>
              <a:ext uri="{FF2B5EF4-FFF2-40B4-BE49-F238E27FC236}">
                <a16:creationId xmlns:a16="http://schemas.microsoft.com/office/drawing/2014/main" id="{47B34E3A-6588-7507-D254-29120609D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16" y="1599244"/>
            <a:ext cx="5527591" cy="2591756"/>
          </a:xfrm>
        </p:spPr>
      </p:pic>
      <p:pic>
        <p:nvPicPr>
          <p:cNvPr id="6158" name="Picture 14" descr="Magnifying Glass Science Clipart">
            <a:extLst>
              <a:ext uri="{FF2B5EF4-FFF2-40B4-BE49-F238E27FC236}">
                <a16:creationId xmlns:a16="http://schemas.microsoft.com/office/drawing/2014/main" id="{6506FCE5-55AE-9B8C-B95E-88351CE2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9" y="1858860"/>
            <a:ext cx="1535112" cy="17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F89195D6-0949-2C2F-95B5-C85A4184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101" y="1955708"/>
            <a:ext cx="660400" cy="698683"/>
          </a:xfrm>
          <a:prstGeom prst="ellipse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C9BE7566-FC4F-6586-8457-975E2CB594EE}"/>
              </a:ext>
            </a:extLst>
          </p:cNvPr>
          <p:cNvSpPr txBox="1"/>
          <p:nvPr/>
        </p:nvSpPr>
        <p:spPr>
          <a:xfrm>
            <a:off x="7974011" y="2156458"/>
            <a:ext cx="3340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New barriers</a:t>
            </a:r>
          </a:p>
          <a:p>
            <a:pPr algn="r"/>
            <a:r>
              <a:rPr lang="en-US" altLang="zh-CN" dirty="0"/>
              <a:t>Bypassing new barriers</a:t>
            </a:r>
          </a:p>
          <a:p>
            <a:r>
              <a:rPr lang="en-US" altLang="zh-CN" dirty="0"/>
              <a:t>New barriers</a:t>
            </a:r>
          </a:p>
          <a:p>
            <a:pPr algn="r"/>
            <a:r>
              <a:rPr lang="en-US" altLang="zh-CN" dirty="0"/>
              <a:t>Bypassing new barriers</a:t>
            </a:r>
          </a:p>
          <a:p>
            <a:r>
              <a:rPr lang="en-US" altLang="zh-CN" dirty="0"/>
              <a:t>……</a:t>
            </a:r>
            <a:endParaRPr lang="zh-CN" altLang="en-US" dirty="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F8D19B6-17FC-7196-044A-BC5EE8D4EAAE}"/>
              </a:ext>
            </a:extLst>
          </p:cNvPr>
          <p:cNvCxnSpPr/>
          <p:nvPr/>
        </p:nvCxnSpPr>
        <p:spPr>
          <a:xfrm>
            <a:off x="1866900" y="3930650"/>
            <a:ext cx="9251950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D4EB4DA-EC7F-7A08-D8DB-6D789956AE61}"/>
                  </a:ext>
                </a:extLst>
              </p:cNvPr>
              <p:cNvSpPr txBox="1"/>
              <p:nvPr/>
            </p:nvSpPr>
            <p:spPr>
              <a:xfrm>
                <a:off x="8489312" y="5112917"/>
                <a:ext cx="1741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D4EB4DA-EC7F-7A08-D8DB-6D789956A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312" y="5112917"/>
                <a:ext cx="17411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椭圆 54">
            <a:extLst>
              <a:ext uri="{FF2B5EF4-FFF2-40B4-BE49-F238E27FC236}">
                <a16:creationId xmlns:a16="http://schemas.microsoft.com/office/drawing/2014/main" id="{24546DB5-87D8-43DB-23B1-0734303F9583}"/>
              </a:ext>
            </a:extLst>
          </p:cNvPr>
          <p:cNvSpPr/>
          <p:nvPr/>
        </p:nvSpPr>
        <p:spPr>
          <a:xfrm>
            <a:off x="2455316" y="4444369"/>
            <a:ext cx="2427834" cy="149151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55E6F2D-09F4-CE8A-4070-F4F5AA9B6510}"/>
              </a:ext>
            </a:extLst>
          </p:cNvPr>
          <p:cNvSpPr txBox="1"/>
          <p:nvPr/>
        </p:nvSpPr>
        <p:spPr>
          <a:xfrm>
            <a:off x="2454248" y="5027906"/>
            <a:ext cx="2608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Known Complexity Theory</a:t>
            </a: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2D2E45CF-B4BB-236B-B918-ED05F6C11D2F}"/>
              </a:ext>
            </a:extLst>
          </p:cNvPr>
          <p:cNvSpPr/>
          <p:nvPr/>
        </p:nvSpPr>
        <p:spPr>
          <a:xfrm>
            <a:off x="1719784" y="4089988"/>
            <a:ext cx="6147866" cy="233753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360D243-CB22-C22C-C558-D243A750C98A}"/>
              </a:ext>
            </a:extLst>
          </p:cNvPr>
          <p:cNvSpPr txBox="1"/>
          <p:nvPr/>
        </p:nvSpPr>
        <p:spPr>
          <a:xfrm>
            <a:off x="4934336" y="4797090"/>
            <a:ext cx="2825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strong mathematical theory with solid logical  foundation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BAF5425D-402F-9796-EABB-73241D036E76}"/>
                  </a:ext>
                </a:extLst>
              </p:cNvPr>
              <p:cNvSpPr txBox="1"/>
              <p:nvPr/>
            </p:nvSpPr>
            <p:spPr>
              <a:xfrm>
                <a:off x="8107523" y="4966367"/>
                <a:ext cx="583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 smtClean="0">
                          <a:latin typeface="Cambria Math" panose="02040503050406030204" pitchFamily="18" charset="0"/>
                        </a:rPr>
                        <m:t>⊬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BAF5425D-402F-9796-EABB-73241D036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523" y="4966367"/>
                <a:ext cx="58394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ADAA1BED-7A70-3A7B-0C36-1C6DBFCB8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89" b="90442" l="4297" r="98281">
                        <a14:foregroundMark x1="4297" y1="59163" x2="7500" y2="44076"/>
                        <a14:foregroundMark x1="84453" y1="8689" x2="84453" y2="8689"/>
                        <a14:foregroundMark x1="94063" y1="17930" x2="94063" y2="17930"/>
                        <a14:foregroundMark x1="98359" y1="21248" x2="98359" y2="21248"/>
                        <a14:foregroundMark x1="44375" y1="90442" x2="44375" y2="90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222" y="5335683"/>
            <a:ext cx="987680" cy="9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5" grpId="0" animBg="1"/>
      <p:bldP spid="56" grpId="0"/>
      <p:bldP spid="58" grpId="0" animBg="1"/>
      <p:bldP spid="59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4B874E-A0CC-54FE-1802-57EFC756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4" name="AutoShape 2" descr="查看源图像">
            <a:extLst>
              <a:ext uri="{FF2B5EF4-FFF2-40B4-BE49-F238E27FC236}">
                <a16:creationId xmlns:a16="http://schemas.microsoft.com/office/drawing/2014/main" id="{B56DA5E1-A36D-6776-94FD-68B9690251E4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buAutoNum type="romanUcPeriod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The story of frustrated complexity theorists</a:t>
            </a:r>
          </a:p>
          <a:p>
            <a:pPr marL="400050" indent="-400050">
              <a:buAutoNum type="romanUcPeriod"/>
            </a:pPr>
            <a:r>
              <a:rPr lang="en-US" altLang="zh-CN" dirty="0"/>
              <a:t>Bounded Arithmetic: the minimal logic for complexity theorists</a:t>
            </a:r>
          </a:p>
          <a:p>
            <a:pPr marL="400050" indent="-400050">
              <a:buAutoNum type="romanUcPeriod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Witnessing: extracting algorithms from proofs</a:t>
            </a:r>
          </a:p>
          <a:p>
            <a:pPr marL="400050" indent="-400050">
              <a:buAutoNum type="romanUcPeriod"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Unprovability of complexity lower bounds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2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Calisto MT"/>
        <a:ea typeface="等线 Light"/>
        <a:cs typeface=""/>
      </a:majorFont>
      <a:minorFont>
        <a:latin typeface="Calibri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3313</Words>
  <Application>Microsoft Macintosh PowerPoint</Application>
  <PresentationFormat>Widescreen</PresentationFormat>
  <Paragraphs>364</Paragraphs>
  <Slides>40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等线</vt:lpstr>
      <vt:lpstr>Arial</vt:lpstr>
      <vt:lpstr>Calibri</vt:lpstr>
      <vt:lpstr>Calisto MT</vt:lpstr>
      <vt:lpstr>Cambria Math</vt:lpstr>
      <vt:lpstr>Wingdings</vt:lpstr>
      <vt:lpstr>Office 主题​​</vt:lpstr>
      <vt:lpstr>PowerPoint Presentation</vt:lpstr>
      <vt:lpstr>Overview</vt:lpstr>
      <vt:lpstr>The Adventure of Complexity Theorists</vt:lpstr>
      <vt:lpstr>The Adventure of Complexity Theorists</vt:lpstr>
      <vt:lpstr>The Adventure of Complexity Theorists</vt:lpstr>
      <vt:lpstr>Understanding the Failure</vt:lpstr>
      <vt:lpstr>However……</vt:lpstr>
      <vt:lpstr>What is the next step?</vt:lpstr>
      <vt:lpstr>Overview</vt:lpstr>
      <vt:lpstr>Review: Peano Arithmetic</vt:lpstr>
      <vt:lpstr>Bounded Arithmetic</vt:lpstr>
      <vt:lpstr>Cook’s 〖PV〗_1 for Poly-Time Reasoning</vt:lpstr>
      <vt:lpstr>The Power of 〖PV〗_1</vt:lpstr>
      <vt:lpstr>Two Aspects of Bounded Arithmetic</vt:lpstr>
      <vt:lpstr>Everything Needed for Today</vt:lpstr>
      <vt:lpstr>Parikh’s theorem (“bounded”)</vt:lpstr>
      <vt:lpstr>Overview</vt:lpstr>
      <vt:lpstr>Herbrand’s Theorem (simple form)</vt:lpstr>
      <vt:lpstr>Example: (un)provability of PHP</vt:lpstr>
      <vt:lpstr>KPT Witnessing Theorem</vt:lpstr>
      <vt:lpstr>KPT Witnessing Theorem</vt:lpstr>
      <vt:lpstr>KPT Witnessing Theorem </vt:lpstr>
      <vt:lpstr>What about more quantifier? </vt:lpstr>
      <vt:lpstr>Our results: Witnessing for all formulas</vt:lpstr>
      <vt:lpstr>Our results: Witnessing for all formulas</vt:lpstr>
      <vt:lpstr>Our results: Witnessing for all formulas</vt:lpstr>
      <vt:lpstr>Our results: Witnessing for all formulas</vt:lpstr>
      <vt:lpstr>Special Case: Against Oblivious Falsifier</vt:lpstr>
      <vt:lpstr>Proof overview, in one page </vt:lpstr>
      <vt:lpstr>Overview</vt:lpstr>
      <vt:lpstr>Cook’s proposal</vt:lpstr>
      <vt:lpstr>Nondeterministic circuits</vt:lpstr>
      <vt:lpstr>Pich-Santhanam’s result</vt:lpstr>
      <vt:lpstr>Pich-Santhanam’s proof, in one page</vt:lpstr>
      <vt:lpstr>Limitations of Pich-Santhanam</vt:lpstr>
      <vt:lpstr>Stronger Theories</vt:lpstr>
      <vt:lpstr>Our results</vt:lpstr>
      <vt:lpstr>A closer look at the lower bound sentences…</vt:lpstr>
      <vt:lpstr>Proof overview, in one page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Unprovability of Complexity Lower Bounds in Bounded Arithmetic</dc:title>
  <dc:creator>Li Jiatu</dc:creator>
  <cp:lastModifiedBy>Jiatu Li</cp:lastModifiedBy>
  <cp:revision>33</cp:revision>
  <dcterms:created xsi:type="dcterms:W3CDTF">2022-12-09T06:37:57Z</dcterms:created>
  <dcterms:modified xsi:type="dcterms:W3CDTF">2026-01-24T14:18:31Z</dcterms:modified>
</cp:coreProperties>
</file>